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8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A02A14-9F44-406F-A85D-BFF0ABC18C09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429349-9104-4DB9-B160-90D57940DF84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3CF07-BB8E-4CB3-AE4F-E81F3E8AA991}" type="slidenum">
              <a:rPr lang="zh-CN" altLang="en-US">
                <a:solidFill>
                  <a:prstClr val="black"/>
                </a:solidFill>
              </a:rPr>
              <a:t>4</a:t>
            </a:fld>
            <a:endParaRPr lang="zh-CN" altLang="en-US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0FF9BA-1D4C-4C49-8607-C664996B9537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2FE6FA1-54A2-40D8-B4D9-9900EA76E7A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62738" y="274638"/>
            <a:ext cx="2066925" cy="5822950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3138" cy="5822950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60D4A65-8FAF-4134-9EA8-F8D05462BD2A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5E11A5A-ED98-4D6D-BDB0-6FC7EA7AC1B2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B5B9DD1F-F4AA-4FE4-B049-D58121748855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500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91063" y="1571625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E3693B9-A80C-46A0-AD5A-7F2CC17F6B28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880B371-8C7E-45C7-B59D-079C92C1F73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21A68EE4-78BA-4FDD-8839-4A2147109410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7FD40A4-E70A-4DFA-A2A0-E3A792F742DB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52E63E56-88EA-4E88-B22C-A835A6340FF6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EB386A50-4F2E-4BDA-AB5A-FA0AB4516053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Ovr>
    <a:masterClrMapping/>
  </p:clrMapOvr>
  <p:transition>
    <p:rand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090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217091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500063" y="1571625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10A6E25A-6D8A-49F4-9BB8-30F585DFBE91}" type="slidenum">
              <a:rPr lang="zh-CN" altLang="en-US">
                <a:solidFill>
                  <a:srgbClr val="000000">
                    <a:tint val="75000"/>
                  </a:srgbClr>
                </a:solidFill>
              </a:rPr>
              <a:t>‹#›</a:t>
            </a:fld>
            <a:endParaRPr lang="zh-CN" altLang="en-US">
              <a:solidFill>
                <a:srgbClr val="000000">
                  <a:tint val="75000"/>
                </a:srgb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random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5.e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5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emf"/><Relationship Id="rId5" Type="http://schemas.openxmlformats.org/officeDocument/2006/relationships/oleObject" Target="../embeddings/oleObject1.bin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3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3.e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5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ChangeArrowheads="1"/>
          </p:cNvSpPr>
          <p:nvPr/>
        </p:nvSpPr>
        <p:spPr bwMode="auto">
          <a:xfrm>
            <a:off x="-4936" y="1268760"/>
            <a:ext cx="914893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Unit 5</a:t>
            </a:r>
            <a:r>
              <a:rPr lang="zh-CN" altLang="en-US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  </a:t>
            </a:r>
            <a:r>
              <a:rPr lang="en-US" altLang="zh-CN" sz="4400" b="1" dirty="0">
                <a:solidFill>
                  <a:srgbClr val="000000"/>
                </a:solidFill>
                <a:latin typeface="Times New Roman" panose="02020603050405020304" pitchFamily="18" charset="0"/>
                <a:ea typeface="华文新魏" panose="02010800040101010101" pitchFamily="2" charset="-122"/>
                <a:cs typeface="Times New Roman" panose="02020603050405020304" pitchFamily="18" charset="0"/>
              </a:rPr>
              <a:t>Do you have a soccer ball?</a:t>
            </a:r>
          </a:p>
        </p:txBody>
      </p:sp>
      <p:sp>
        <p:nvSpPr>
          <p:cNvPr id="219139" name="Rectangle 3"/>
          <p:cNvSpPr>
            <a:spLocks noChangeArrowheads="1"/>
          </p:cNvSpPr>
          <p:nvPr/>
        </p:nvSpPr>
        <p:spPr bwMode="auto">
          <a:xfrm>
            <a:off x="1814364" y="2924944"/>
            <a:ext cx="5029200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zh-CN" altLang="zh-CN" sz="44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Section B</a:t>
            </a:r>
            <a:r>
              <a:rPr lang="en-US" altLang="zh-CN" sz="44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  </a:t>
            </a:r>
            <a:r>
              <a:rPr lang="zh-CN" altLang="zh-CN" sz="4400" b="1" dirty="0">
                <a:solidFill>
                  <a:srgbClr val="CC66FF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(1a～1d)</a:t>
            </a:r>
            <a:endParaRPr lang="en-US" altLang="zh-CN" sz="4400" b="1" dirty="0">
              <a:solidFill>
                <a:srgbClr val="CC66FF"/>
              </a:solidFill>
              <a:latin typeface="Times New Roman" panose="02020603050405020304" pitchFamily="18" charset="0"/>
              <a:ea typeface="黑体" panose="02010609060101010101" pitchFamily="49" charset="-122"/>
              <a:cs typeface="Times New Roman" panose="02020603050405020304" pitchFamily="18" charset="0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2549179" y="5245199"/>
            <a:ext cx="3812262" cy="56630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4" name="Object 2"/>
          <p:cNvGraphicFramePr>
            <a:graphicFrameLocks noChangeAspect="1"/>
          </p:cNvGraphicFramePr>
          <p:nvPr/>
        </p:nvGraphicFramePr>
        <p:xfrm>
          <a:off x="762000" y="369888"/>
          <a:ext cx="6096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716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9888"/>
                        <a:ext cx="6096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5" name="Rectangle 3"/>
          <p:cNvSpPr>
            <a:spLocks noChangeArrowheads="1"/>
          </p:cNvSpPr>
          <p:nvPr/>
        </p:nvSpPr>
        <p:spPr bwMode="auto">
          <a:xfrm>
            <a:off x="606425" y="1322388"/>
            <a:ext cx="5456238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16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Barry thinks playing baseball is 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boring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relaxing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difficult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17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Barry's father plays ____ every day.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baseball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tennis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volleyball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ping­pong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>
                <a:solidFill>
                  <a:srgbClr val="000000"/>
                </a:solidFill>
                <a:latin typeface="Times New Roman" panose="02020603050405020304" pitchFamily="18" charset="0"/>
              </a:rPr>
              <a:t>18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Kelsey has a ____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baseball  B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ping­pong ball</a:t>
            </a:r>
            <a:endParaRPr lang="en-US" altLang="zh-CN" sz="220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volleyball  D</a:t>
            </a:r>
            <a:r>
              <a:rPr lang="zh-CN" altLang="en-US" sz="220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>
                <a:solidFill>
                  <a:srgbClr val="000000"/>
                </a:solidFill>
                <a:latin typeface="Times New Roman" panose="02020603050405020304" pitchFamily="18" charset="0"/>
              </a:rPr>
              <a:t>tennis racket</a:t>
            </a:r>
          </a:p>
        </p:txBody>
      </p:sp>
      <p:sp>
        <p:nvSpPr>
          <p:cNvPr id="228356" name="Rectangle 4"/>
          <p:cNvSpPr>
            <a:spLocks noChangeArrowheads="1"/>
          </p:cNvSpPr>
          <p:nvPr/>
        </p:nvSpPr>
        <p:spPr bwMode="auto">
          <a:xfrm>
            <a:off x="5181600" y="1447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</a:p>
        </p:txBody>
      </p:sp>
      <p:sp>
        <p:nvSpPr>
          <p:cNvPr id="228357" name="Rectangle 5"/>
          <p:cNvSpPr>
            <a:spLocks noChangeArrowheads="1"/>
          </p:cNvSpPr>
          <p:nvPr/>
        </p:nvSpPr>
        <p:spPr bwMode="auto">
          <a:xfrm>
            <a:off x="3886200" y="2971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8358" name="Rectangle 6"/>
          <p:cNvSpPr>
            <a:spLocks noChangeArrowheads="1"/>
          </p:cNvSpPr>
          <p:nvPr/>
        </p:nvSpPr>
        <p:spPr bwMode="auto">
          <a:xfrm>
            <a:off x="3124200" y="44958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83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83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8356" grpId="0"/>
      <p:bldP spid="228357" grpId="0"/>
      <p:bldP spid="22835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937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73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81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731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9379" name="Rectangle 3"/>
          <p:cNvSpPr>
            <a:spLocks noChangeArrowheads="1"/>
          </p:cNvSpPr>
          <p:nvPr/>
        </p:nvSpPr>
        <p:spPr bwMode="auto">
          <a:xfrm>
            <a:off x="252933" y="1469628"/>
            <a:ext cx="7991475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 thinks playing basketball is relaxing.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Tommy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Barry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pt-BR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pt-BR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pt-BR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David  D</a:t>
            </a:r>
            <a:r>
              <a:rPr lang="zh-CN" altLang="pt-BR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pt-BR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Mona</a:t>
            </a:r>
            <a:endParaRPr lang="pt-BR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doesn't play baseball and ______ doesn't play volleyball.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Barry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Kelsey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David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Mona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Kelsey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David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Barry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Mona </a:t>
            </a:r>
          </a:p>
        </p:txBody>
      </p:sp>
      <p:sp>
        <p:nvSpPr>
          <p:cNvPr id="229380" name="Rectangle 4"/>
          <p:cNvSpPr>
            <a:spLocks noChangeArrowheads="1"/>
          </p:cNvSpPr>
          <p:nvPr/>
        </p:nvSpPr>
        <p:spPr bwMode="auto">
          <a:xfrm>
            <a:off x="1283220" y="1609328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9381" name="Rectangle 5"/>
          <p:cNvSpPr>
            <a:spLocks noChangeArrowheads="1"/>
          </p:cNvSpPr>
          <p:nvPr/>
        </p:nvSpPr>
        <p:spPr bwMode="auto">
          <a:xfrm>
            <a:off x="1283220" y="3133328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93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93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80" grpId="0"/>
      <p:bldP spid="2293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ChangeArrowheads="1"/>
          </p:cNvSpPr>
          <p:nvPr/>
        </p:nvSpPr>
        <p:spPr bwMode="auto">
          <a:xfrm>
            <a:off x="251520" y="44624"/>
            <a:ext cx="7772400" cy="6634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1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fun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ea typeface="仿宋_GB2312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fun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  <a:cs typeface="Times New Roman" panose="02020603050405020304" pitchFamily="18" charset="0"/>
              </a:rPr>
              <a:t>作形容词时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有趣的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令人愉快的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fun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还可作名词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乐趣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趣事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玩笑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  <a:ea typeface="仿宋_GB2312" pitchFamily="49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是不可数名词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常见的短语有：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fun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玩得高兴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have fun doing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做某事感到愉快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difficult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difficult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困难的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hard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是同义词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其反义词为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easy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容易的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简单的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。常见句型是：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It's difficult for sb.to do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sth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.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对某人来说做某事是困难的。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【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补充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】interesting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boring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relaxing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都是由动词加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ea typeface="仿宋_GB2312" pitchFamily="49" charset="-122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ing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构成的形容词。可用来作定语修饰某物或某事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或用来作表语描述某物或某事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仿宋_GB2312" pitchFamily="49" charset="-122"/>
              </a:rPr>
              <a:t>但一般不能修饰人或描述人。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ChangeArrowheads="1"/>
          </p:cNvSpPr>
          <p:nvPr/>
        </p:nvSpPr>
        <p:spPr bwMode="auto">
          <a:xfrm>
            <a:off x="251520" y="692696"/>
            <a:ext cx="8667750" cy="56276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play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的用法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(1)play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＋球类名词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注意球类名词前不用任何冠词。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(2)play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the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＋西洋乐器。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(3)play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＋游戏、比赛。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eg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：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play chess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下棋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(4)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玩弄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与</a:t>
            </a:r>
            <a:r>
              <a:rPr lang="en-US" altLang="zh-CN" sz="2200" dirty="0">
                <a:solidFill>
                  <a:srgbClr val="000000"/>
                </a:solidFill>
                <a:latin typeface="宋体" panose="02010600030101010101" pitchFamily="2" charset="-122"/>
                <a:cs typeface="Times New Roman" panose="02020603050405020304" pitchFamily="18" charset="0"/>
              </a:rPr>
              <a:t>……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玩。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．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</a:rPr>
              <a:t>watch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</a:rPr>
              <a:t>的用法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(1)watch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用作动词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观看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注视</a:t>
            </a:r>
            <a:r>
              <a:rPr lang="zh-CN" altLang="en-US" sz="2200" dirty="0">
                <a:solidFill>
                  <a:srgbClr val="000000"/>
                </a:solidFill>
                <a:latin typeface="宋体" panose="02010600030101010101" pitchFamily="2" charset="-122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常用短语：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watch TV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看电视。</a:t>
            </a: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(2)watch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用作名词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意为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/>
              </a:rPr>
              <a:t>“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手表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/>
              </a:rPr>
              <a:t>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可数名词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其复数形式为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watches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仿宋_GB2312" pitchFamily="49" charset="-122"/>
              </a:rPr>
              <a:t>。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2210" name="Picture 2"/>
          <p:cNvPicPr>
            <a:picLocks noChangeAspect="1" noChangeArrowheads="1"/>
          </p:cNvPicPr>
          <p:nvPr/>
        </p:nvPicPr>
        <p:blipFill>
          <a:blip r:embed="rId4">
            <a:lum contrast="30000"/>
          </a:blip>
          <a:srcRect/>
          <a:stretch>
            <a:fillRect/>
          </a:stretch>
        </p:blipFill>
        <p:spPr bwMode="auto">
          <a:xfrm>
            <a:off x="1600200" y="1676400"/>
            <a:ext cx="5867400" cy="8715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aphicFrame>
        <p:nvGraphicFramePr>
          <p:cNvPr id="222211" name="Object 3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文档" r:id="rId5" imgW="24980900" imgH="3162300" progId="Word.Document.8">
                  <p:embed/>
                </p:oleObj>
              </mc:Choice>
              <mc:Fallback>
                <p:oleObj name="文档" r:id="rId5" imgW="24980900" imgH="3162300" progId="Word.Document.8">
                  <p:embed/>
                  <p:pic>
                    <p:nvPicPr>
                      <p:cNvPr id="0" name="图片 10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2212" name="Rectangle 4"/>
          <p:cNvSpPr>
            <a:spLocks noChangeArrowheads="1"/>
          </p:cNvSpPr>
          <p:nvPr/>
        </p:nvSpPr>
        <p:spPr bwMode="auto">
          <a:xfrm>
            <a:off x="2057400" y="2057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20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533400" y="1173163"/>
            <a:ext cx="2406650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一、单项选择。</a:t>
            </a:r>
          </a:p>
        </p:txBody>
      </p:sp>
      <p:sp>
        <p:nvSpPr>
          <p:cNvPr id="222214" name="Rectangle 6"/>
          <p:cNvSpPr>
            <a:spLocks noChangeArrowheads="1"/>
          </p:cNvSpPr>
          <p:nvPr/>
        </p:nvSpPr>
        <p:spPr bwMode="auto">
          <a:xfrm>
            <a:off x="533400" y="2527300"/>
            <a:ext cx="5041900" cy="31115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______ Li Ming ______ a volleyball?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have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　　　　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2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My sister ______ a nice room.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have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has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is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there are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3276600" y="2057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altLang="zh-CN" sz="220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2216" name="Rectangle 8"/>
          <p:cNvSpPr>
            <a:spLocks noChangeArrowheads="1"/>
          </p:cNvSpPr>
          <p:nvPr/>
        </p:nvSpPr>
        <p:spPr bwMode="auto">
          <a:xfrm>
            <a:off x="4343400" y="2057400"/>
            <a:ext cx="369888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endParaRPr lang="en-US" altLang="zh-CN" sz="220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2217" name="Rectangle 9"/>
          <p:cNvSpPr>
            <a:spLocks noChangeArrowheads="1"/>
          </p:cNvSpPr>
          <p:nvPr/>
        </p:nvSpPr>
        <p:spPr bwMode="auto">
          <a:xfrm>
            <a:off x="5573713" y="20875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endParaRPr lang="en-US" altLang="zh-CN" sz="220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22218" name="Rectangle 10"/>
          <p:cNvSpPr>
            <a:spLocks noChangeArrowheads="1"/>
          </p:cNvSpPr>
          <p:nvPr/>
        </p:nvSpPr>
        <p:spPr bwMode="auto">
          <a:xfrm>
            <a:off x="6705600" y="2087563"/>
            <a:ext cx="385763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endParaRPr lang="en-US" altLang="zh-CN" sz="2200"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22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2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2" grpId="0"/>
      <p:bldP spid="222215" grpId="0"/>
      <p:bldP spid="222216" grpId="0"/>
      <p:bldP spid="222217" grpId="0"/>
      <p:bldP spid="22221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3234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204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3235" name="Rectangle 3"/>
          <p:cNvSpPr>
            <a:spLocks noChangeArrowheads="1"/>
          </p:cNvSpPr>
          <p:nvPr/>
        </p:nvSpPr>
        <p:spPr bwMode="auto">
          <a:xfrm>
            <a:off x="668338" y="1200150"/>
            <a:ext cx="4360862" cy="5124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Let's play baseball.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—Oh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that sounds ______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boring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good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interesting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relaxing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______ every day.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watch a TV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watches TV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watch TV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watches a TV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5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have an ______ book.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good  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fun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boring  D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4258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307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4259" name="Rectangle 3"/>
          <p:cNvSpPr>
            <a:spLocks noChangeArrowheads="1"/>
          </p:cNvSpPr>
          <p:nvPr/>
        </p:nvSpPr>
        <p:spPr bwMode="auto">
          <a:xfrm>
            <a:off x="534988" y="1216025"/>
            <a:ext cx="5930900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8605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二、根据句意及汉语提示写单词。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6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  <a:cs typeface="Times New Roman" panose="02020603050405020304" pitchFamily="18" charset="0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Let's 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看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TV.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—That sounds 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没趣的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7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It's a 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困难的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 question(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ea typeface="楷体_GB2312" pitchFamily="49" charset="-122"/>
              </a:rPr>
              <a:t>问题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8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Playing soccer is _________(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有趣的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9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Courier New" panose="02070309020205020404"/>
              </a:rPr>
              <a:t>—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Let's play computer games!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—That sounds _________(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令人放松的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8605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10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I think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is _____(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使人快乐的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．</a:t>
            </a:r>
          </a:p>
        </p:txBody>
      </p:sp>
      <p:sp>
        <p:nvSpPr>
          <p:cNvPr id="224260" name="Rectangle 4"/>
          <p:cNvSpPr>
            <a:spLocks noChangeArrowheads="1"/>
          </p:cNvSpPr>
          <p:nvPr/>
        </p:nvSpPr>
        <p:spPr bwMode="auto">
          <a:xfrm>
            <a:off x="2133600" y="1828800"/>
            <a:ext cx="9144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w</a:t>
            </a: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atch</a:t>
            </a:r>
          </a:p>
        </p:txBody>
      </p:sp>
      <p:sp>
        <p:nvSpPr>
          <p:cNvPr id="224261" name="Rectangle 5"/>
          <p:cNvSpPr>
            <a:spLocks noChangeArrowheads="1"/>
          </p:cNvSpPr>
          <p:nvPr/>
        </p:nvSpPr>
        <p:spPr bwMode="auto">
          <a:xfrm>
            <a:off x="2713038" y="2392363"/>
            <a:ext cx="9445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</a:p>
        </p:txBody>
      </p:sp>
      <p:sp>
        <p:nvSpPr>
          <p:cNvPr id="224262" name="Rectangle 6"/>
          <p:cNvSpPr>
            <a:spLocks noChangeArrowheads="1"/>
          </p:cNvSpPr>
          <p:nvPr/>
        </p:nvSpPr>
        <p:spPr bwMode="auto">
          <a:xfrm>
            <a:off x="1981200" y="2849563"/>
            <a:ext cx="110172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difficult</a:t>
            </a:r>
          </a:p>
        </p:txBody>
      </p:sp>
      <p:sp>
        <p:nvSpPr>
          <p:cNvPr id="224263" name="Rectangle 7"/>
          <p:cNvSpPr>
            <a:spLocks noChangeArrowheads="1"/>
          </p:cNvSpPr>
          <p:nvPr/>
        </p:nvSpPr>
        <p:spPr bwMode="auto">
          <a:xfrm>
            <a:off x="3200400" y="3352800"/>
            <a:ext cx="1409700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interesting</a:t>
            </a:r>
          </a:p>
        </p:txBody>
      </p:sp>
      <p:sp>
        <p:nvSpPr>
          <p:cNvPr id="224264" name="Rectangle 8"/>
          <p:cNvSpPr>
            <a:spLocks noChangeArrowheads="1"/>
          </p:cNvSpPr>
          <p:nvPr/>
        </p:nvSpPr>
        <p:spPr bwMode="auto">
          <a:xfrm>
            <a:off x="2667000" y="4373563"/>
            <a:ext cx="1146175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relaxing</a:t>
            </a:r>
          </a:p>
        </p:txBody>
      </p:sp>
      <p:sp>
        <p:nvSpPr>
          <p:cNvPr id="224265" name="Rectangle 9"/>
          <p:cNvSpPr>
            <a:spLocks noChangeArrowheads="1"/>
          </p:cNvSpPr>
          <p:nvPr/>
        </p:nvSpPr>
        <p:spPr bwMode="auto">
          <a:xfrm>
            <a:off x="3906838" y="4876800"/>
            <a:ext cx="588962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fun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42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42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42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42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42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242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60" grpId="0"/>
      <p:bldP spid="224261" grpId="0"/>
      <p:bldP spid="224262" grpId="0"/>
      <p:bldP spid="224263" grpId="0"/>
      <p:bldP spid="224264" grpId="0"/>
      <p:bldP spid="22426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5282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409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283" name="Rectangle 3"/>
          <p:cNvSpPr>
            <a:spLocks noChangeArrowheads="1"/>
          </p:cNvSpPr>
          <p:nvPr/>
        </p:nvSpPr>
        <p:spPr bwMode="auto">
          <a:xfrm>
            <a:off x="565150" y="1169988"/>
            <a:ext cx="659765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三、从方框中选句子补全对话</a:t>
            </a:r>
            <a:r>
              <a:rPr lang="zh-CN" altLang="en-US" sz="2200" dirty="0">
                <a:solidFill>
                  <a:srgbClr val="000000"/>
                </a:solidFill>
                <a:latin typeface="Arial" panose="020B0604020202020204" pitchFamily="34" charset="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有两个多余选项。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boring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That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sounds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interesting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C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does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Yes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E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Let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s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play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Book Antiqua" panose="02040602050305030304" pitchFamily="18" charset="0"/>
              </a:rPr>
              <a:t>v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olleyball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F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m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G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．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No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I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don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'</a:t>
            </a:r>
            <a:r>
              <a:rPr lang="en-US" altLang="zh-CN" sz="2200" i="1" dirty="0">
                <a:solidFill>
                  <a:srgbClr val="000000"/>
                </a:solidFill>
                <a:latin typeface="Times New Roman" panose="02020603050405020304" pitchFamily="18" charset="0"/>
              </a:rPr>
              <a:t>t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Let's play basketball.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6306" name="Object 2"/>
          <p:cNvGraphicFramePr>
            <a:graphicFrameLocks noChangeAspect="1"/>
          </p:cNvGraphicFramePr>
          <p:nvPr/>
        </p:nvGraphicFramePr>
        <p:xfrm>
          <a:off x="762000" y="381000"/>
          <a:ext cx="6096000" cy="768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文档" r:id="rId3" imgW="24980900" imgH="3162300" progId="Word.Document.8">
                  <p:embed/>
                </p:oleObj>
              </mc:Choice>
              <mc:Fallback>
                <p:oleObj name="文档" r:id="rId3" imgW="24980900" imgH="3162300" progId="Word.Document.8">
                  <p:embed/>
                  <p:pic>
                    <p:nvPicPr>
                      <p:cNvPr id="0" name="图片 51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81000"/>
                        <a:ext cx="6096000" cy="7683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6307" name="Rectangle 3"/>
          <p:cNvSpPr>
            <a:spLocks noChangeArrowheads="1"/>
          </p:cNvSpPr>
          <p:nvPr/>
        </p:nvSpPr>
        <p:spPr bwMode="auto">
          <a:xfrm>
            <a:off x="533400" y="1216025"/>
            <a:ext cx="7894638" cy="4117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11.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____But I don't have a basketball.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you have a tennis bat?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12.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____But tennis is difficult.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Then let's watch TV.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13.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Let's play computer games. Do you have a computer?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15.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____ It's relaxing.</a:t>
            </a:r>
            <a:endParaRPr lang="en-US" altLang="zh-CN" sz="2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A</a:t>
            </a:r>
            <a:r>
              <a:rPr lang="zh-CN" altLang="en-US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：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OK. Let's go.</a:t>
            </a:r>
          </a:p>
        </p:txBody>
      </p:sp>
      <p:sp>
        <p:nvSpPr>
          <p:cNvPr id="226308" name="Rectangle 4"/>
          <p:cNvSpPr>
            <a:spLocks noChangeArrowheads="1"/>
          </p:cNvSpPr>
          <p:nvPr/>
        </p:nvSpPr>
        <p:spPr bwMode="auto">
          <a:xfrm>
            <a:off x="1839913" y="1371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</a:p>
        </p:txBody>
      </p:sp>
      <p:sp>
        <p:nvSpPr>
          <p:cNvPr id="226309" name="Rectangle 5"/>
          <p:cNvSpPr>
            <a:spLocks noChangeArrowheads="1"/>
          </p:cNvSpPr>
          <p:nvPr/>
        </p:nvSpPr>
        <p:spPr bwMode="auto">
          <a:xfrm>
            <a:off x="1824038" y="2392363"/>
            <a:ext cx="385762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</a:p>
        </p:txBody>
      </p:sp>
      <p:sp>
        <p:nvSpPr>
          <p:cNvPr id="226310" name="Rectangle 6"/>
          <p:cNvSpPr>
            <a:spLocks noChangeArrowheads="1"/>
          </p:cNvSpPr>
          <p:nvPr/>
        </p:nvSpPr>
        <p:spPr bwMode="auto">
          <a:xfrm>
            <a:off x="1839913" y="3382963"/>
            <a:ext cx="369887" cy="427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</a:p>
        </p:txBody>
      </p:sp>
      <p:sp>
        <p:nvSpPr>
          <p:cNvPr id="226311" name="Rectangle 7"/>
          <p:cNvSpPr>
            <a:spLocks noChangeArrowheads="1"/>
          </p:cNvSpPr>
          <p:nvPr/>
        </p:nvSpPr>
        <p:spPr bwMode="auto">
          <a:xfrm>
            <a:off x="1828800" y="3886200"/>
            <a:ext cx="385763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</a:p>
        </p:txBody>
      </p:sp>
      <p:sp>
        <p:nvSpPr>
          <p:cNvPr id="226312" name="Rectangle 8"/>
          <p:cNvSpPr>
            <a:spLocks noChangeArrowheads="1"/>
          </p:cNvSpPr>
          <p:nvPr/>
        </p:nvSpPr>
        <p:spPr bwMode="auto">
          <a:xfrm>
            <a:off x="1839913" y="4419600"/>
            <a:ext cx="369887" cy="427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altLang="zh-CN" sz="2200" b="1" i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6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63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63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63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263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6308" grpId="0"/>
      <p:bldP spid="226309" grpId="0"/>
      <p:bldP spid="226310" grpId="0"/>
      <p:bldP spid="226311" grpId="0"/>
      <p:bldP spid="22631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7330" name="Object 2"/>
          <p:cNvGraphicFramePr>
            <a:graphicFrameLocks noChangeAspect="1"/>
          </p:cNvGraphicFramePr>
          <p:nvPr/>
        </p:nvGraphicFramePr>
        <p:xfrm>
          <a:off x="762000" y="369888"/>
          <a:ext cx="6096000" cy="773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文档" r:id="rId3" imgW="24853900" imgH="3162300" progId="Word.Document.8">
                  <p:embed/>
                </p:oleObj>
              </mc:Choice>
              <mc:Fallback>
                <p:oleObj name="文档" r:id="rId3" imgW="24853900" imgH="3162300" progId="Word.Document.8">
                  <p:embed/>
                  <p:pic>
                    <p:nvPicPr>
                      <p:cNvPr id="0" name="图片 614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0" y="369888"/>
                        <a:ext cx="6096000" cy="7731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7331" name="Rectangle 3"/>
          <p:cNvSpPr>
            <a:spLocks noChangeArrowheads="1"/>
          </p:cNvSpPr>
          <p:nvPr/>
        </p:nvSpPr>
        <p:spPr bwMode="auto">
          <a:xfrm>
            <a:off x="755576" y="1246188"/>
            <a:ext cx="7467600" cy="46212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indent="266700" fontAlgn="base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zh-CN" altLang="en-US" sz="2200" dirty="0">
                <a:solidFill>
                  <a:srgbClr val="000000"/>
                </a:solidFill>
                <a:latin typeface="黑体" panose="02010609060101010101" pitchFamily="49" charset="-122"/>
                <a:ea typeface="黑体" panose="02010609060101010101" pitchFamily="49" charset="-122"/>
                <a:cs typeface="Times New Roman" panose="02020603050405020304" pitchFamily="18" charset="0"/>
              </a:rPr>
              <a:t>四、阅读理解。</a:t>
            </a:r>
            <a:endParaRPr lang="zh-CN" altLang="en-US" sz="2200" dirty="0">
              <a:solidFill>
                <a:srgbClr val="000000"/>
              </a:solidFill>
              <a:latin typeface="Arial" panose="020B0604020202020204" pitchFamily="34" charset="0"/>
              <a:ea typeface="黑体" panose="02010609060101010101" pitchFamily="49" charset="-122"/>
              <a:cs typeface="Times New Roman" panose="02020603050405020304" pitchFamily="18" charset="0"/>
            </a:endParaRPr>
          </a:p>
          <a:p>
            <a:pPr indent="26670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ea typeface="黑体" panose="02010609060101010101" pitchFamily="49" charset="-122"/>
                <a:cs typeface="Times New Roman" panose="02020603050405020304" pitchFamily="18" charset="0"/>
              </a:rPr>
              <a:t>Barry is my friend. He has a baseball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  <a:cs typeface="Times New Roman" panose="02020603050405020304" pitchFamily="18" charset="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but he doesn't play it. He thinks it's difficult. His father is David. He has a tennis racket. He plays tennis every day. He thinks it's fun. Mona is Barry's mother. She has a volleyball</a:t>
            </a:r>
            <a:r>
              <a:rPr lang="zh-CN" altLang="en-US" sz="2200" dirty="0">
                <a:solidFill>
                  <a:srgbClr val="000000"/>
                </a:solidFill>
                <a:latin typeface="MingLiU_HKSCS" pitchFamily="18" charset="-120"/>
                <a:ea typeface="MingLiU_HKSCS" pitchFamily="18" charset="-120"/>
              </a:rPr>
              <a:t>，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but she doesn't play it. She thinks it's boring. Barry's brother is Tommy. He has a basketball. He plays basketball every day. He thinks it's relaxing. Barry's sister is Kelsey. She has a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ball and two bats. She plays 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ping</a:t>
            </a:r>
            <a:r>
              <a:rPr lang="en-US" altLang="zh-CN" sz="2200" dirty="0" err="1">
                <a:solidFill>
                  <a:srgbClr val="000000"/>
                </a:solidFill>
                <a:latin typeface="Courier New" panose="02070309020205020404"/>
              </a:rPr>
              <a:t>­</a:t>
            </a:r>
            <a:r>
              <a:rPr lang="en-US" altLang="zh-CN" sz="22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pong</a:t>
            </a:r>
            <a:r>
              <a:rPr lang="en-US" altLang="zh-CN" sz="2200" dirty="0">
                <a:solidFill>
                  <a:srgbClr val="000000"/>
                </a:solidFill>
                <a:latin typeface="Times New Roman" panose="02020603050405020304" pitchFamily="18" charset="0"/>
              </a:rPr>
              <a:t> every afternoon. She thinks it's interesting.</a:t>
            </a: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WW.2PPT.COM">
  <a:themeElements>
    <a:clrScheme name="1_Office 主题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主题">
      <a:majorFont>
        <a:latin typeface="Calibri"/>
        <a:ea typeface="宋体"/>
        <a:cs typeface=""/>
      </a:majorFont>
      <a:minorFont>
        <a:latin typeface="Calibri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none" lIns="91440" tIns="45720" rIns="91440" bIns="45720" numCol="1" anchor="ctr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defRPr kumimoji="0" lang="zh-CN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1_Office 主题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822</Words>
  <Application>Microsoft Office PowerPoint</Application>
  <PresentationFormat>全屏显示(4:3)</PresentationFormat>
  <Paragraphs>101</Paragraphs>
  <Slides>11</Slides>
  <Notes>1</Notes>
  <HiddenSlides>0</HiddenSlides>
  <MMClips>0</MMClips>
  <ScaleCrop>false</ScaleCrop>
  <HeadingPairs>
    <vt:vector size="8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5" baseType="lpstr">
      <vt:lpstr>MingLiU_HKSCS</vt:lpstr>
      <vt:lpstr>仿宋_GB2312</vt:lpstr>
      <vt:lpstr>黑体</vt:lpstr>
      <vt:lpstr>华文新魏</vt:lpstr>
      <vt:lpstr>楷体_GB2312</vt:lpstr>
      <vt:lpstr>宋体</vt:lpstr>
      <vt:lpstr>微软雅黑</vt:lpstr>
      <vt:lpstr>Arial</vt:lpstr>
      <vt:lpstr>Book Antiqua</vt:lpstr>
      <vt:lpstr>Calibri</vt:lpstr>
      <vt:lpstr>Courier New</vt:lpstr>
      <vt:lpstr>Times New Roman</vt:lpstr>
      <vt:lpstr>WWW.2PPT.COM</vt:lpstr>
      <vt:lpstr>文档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2017-10-11T06:34:00Z</dcterms:created>
  <dcterms:modified xsi:type="dcterms:W3CDTF">2023-01-16T18:29:02Z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228C0002EA854283BB28C5714A895DEB</vt:lpwstr>
  </property>
  <property fmtid="{D5CDD505-2E9C-101B-9397-08002B2CF9AE}" pid="3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