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9" r:id="rId4"/>
    <p:sldId id="261" r:id="rId5"/>
    <p:sldId id="263" r:id="rId6"/>
    <p:sldId id="265" r:id="rId7"/>
    <p:sldId id="258" r:id="rId8"/>
    <p:sldId id="267" r:id="rId9"/>
    <p:sldId id="268" r:id="rId10"/>
    <p:sldId id="274" r:id="rId11"/>
    <p:sldId id="269" r:id="rId12"/>
    <p:sldId id="271" r:id="rId13"/>
    <p:sldId id="279" r:id="rId14"/>
    <p:sldId id="278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0">
          <p15:clr>
            <a:srgbClr val="A4A3A4"/>
          </p15:clr>
        </p15:guide>
        <p15:guide id="2" pos="29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040400"/>
    <a:srgbClr val="FF9933"/>
    <a:srgbClr val="CC00CC"/>
    <a:srgbClr val="D60093"/>
    <a:srgbClr val="CC3300"/>
    <a:srgbClr val="99FF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294" y="-264"/>
      </p:cViewPr>
      <p:guideLst>
        <p:guide orient="horz" pos="2140"/>
        <p:guide pos="290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200"/>
            </a:lvl1pPr>
          </a:lstStyle>
          <a:p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/>
            </a:lvl1pPr>
          </a:lstStyle>
          <a:p>
            <a:fld id="{2589D8D3-C2C3-482B-AF11-93953A35BE42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0C6DB705-C21B-4930-AA06-11725484DDEB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DB705-C21B-4930-AA06-11725484DDEB}" type="slidenum">
              <a:rPr lang="zh-CN" alt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42B1-6148-461A-AF0D-5299AC2F712B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2BFF24-024C-491D-BA17-A1CE7448EA69}" type="slidenum">
              <a:rPr lang="zh-CN" altLang="zh-CN" smtClean="0"/>
              <a:t>‹#›</a:t>
            </a:fld>
            <a:endParaRPr lang="zh-CN" altLang="zh-C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75007-28F1-4358-8F54-F3DC3C932332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EFA4-0FC4-48E9-9414-44EAF6E3373B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8008-29AF-45D5-8805-ED95E5562E88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05AD-32E0-4382-9F1D-B5A6383362D6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19C3-A43A-403C-A516-7E6A038F63BF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71A0-5184-4EC9-B063-A00CEA7CD3AD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880E7-A91E-448C-8D0B-D11A300240CA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BF21-9F5A-4094-BA3C-93DA573E7F57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C578-FC3B-404B-BF2A-4F1DB834E2C7}" type="slidenum">
              <a:rPr lang="zh-CN" altLang="zh-CN" smtClean="0"/>
              <a:t>‹#›</a:t>
            </a:fld>
            <a:endParaRPr lang="zh-CN" altLang="zh-C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A83652-DCBA-46ED-B1DE-4CAFC1D3A849}" type="slidenum">
              <a:rPr lang="zh-CN" altLang="zh-CN" smtClean="0"/>
              <a:t>‹#›</a:t>
            </a:fld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922946"/>
            <a:ext cx="7772400" cy="876325"/>
          </a:xfrm>
        </p:spPr>
        <p:txBody>
          <a:bodyPr/>
          <a:lstStyle/>
          <a:p>
            <a:pPr algn="ctr"/>
            <a:r>
              <a:rPr lang="zh-CN" altLang="en-US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倩简体" pitchFamily="65" charset="-122"/>
                <a:ea typeface="方正粗倩简体" pitchFamily="65" charset="-122"/>
              </a:rPr>
              <a:t>直</a:t>
            </a:r>
            <a:r>
              <a:rPr lang="zh-CN" altLang="en-US" sz="5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倩简体" pitchFamily="65" charset="-122"/>
                <a:ea typeface="方正粗倩简体" pitchFamily="65" charset="-122"/>
              </a:rPr>
              <a:t>角三角形全等的判定</a:t>
            </a:r>
          </a:p>
        </p:txBody>
      </p:sp>
      <p:sp>
        <p:nvSpPr>
          <p:cNvPr id="6" name="矩形 5"/>
          <p:cNvSpPr/>
          <p:nvPr/>
        </p:nvSpPr>
        <p:spPr>
          <a:xfrm>
            <a:off x="2249632" y="5157192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7650" y="188640"/>
            <a:ext cx="7772400" cy="1143000"/>
          </a:xfrm>
        </p:spPr>
        <p:txBody>
          <a:bodyPr/>
          <a:lstStyle/>
          <a:p>
            <a:r>
              <a:rPr lang="zh-CN" sz="3600" dirty="0">
                <a:solidFill>
                  <a:srgbClr val="FF0066"/>
                </a:solidFill>
              </a:rPr>
              <a:t>角的内部，到角的两边距离相等的点 ，在这个角的平分线上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086" y="1504950"/>
            <a:ext cx="6858000" cy="5334000"/>
          </a:xfrm>
        </p:spPr>
        <p:txBody>
          <a:bodyPr/>
          <a:lstStyle/>
          <a:p>
            <a:r>
              <a:rPr lang="zh-CN" altLang="en-US" dirty="0"/>
              <a:t>练习1</a:t>
            </a:r>
            <a:r>
              <a:rPr lang="zh-CN" altLang="en-US" sz="2800" dirty="0"/>
              <a:t>如图，在</a:t>
            </a:r>
            <a:r>
              <a:rPr lang="en-US" dirty="0">
                <a:cs typeface="Times New Roman" panose="02020603050405020304" pitchFamily="18" charset="0"/>
              </a:rPr>
              <a:t>Δ</a:t>
            </a:r>
            <a:r>
              <a:rPr lang="zh-CN" altLang="en-US" sz="2800" dirty="0"/>
              <a:t> </a:t>
            </a:r>
            <a:r>
              <a:rPr lang="en-US" sz="2800" dirty="0"/>
              <a:t>ABC</a:t>
            </a:r>
            <a:r>
              <a:rPr lang="zh-CN" altLang="en-US" sz="2800" dirty="0"/>
              <a:t>中，</a:t>
            </a:r>
            <a:r>
              <a:rPr lang="en-US" sz="2800" dirty="0"/>
              <a:t>D</a:t>
            </a:r>
            <a:r>
              <a:rPr lang="zh-CN" altLang="en-US" sz="2800" dirty="0"/>
              <a:t>是</a:t>
            </a:r>
            <a:r>
              <a:rPr lang="en-US" sz="2800" dirty="0"/>
              <a:t>BC</a:t>
            </a:r>
            <a:r>
              <a:rPr lang="zh-CN" altLang="en-US" sz="2800" dirty="0"/>
              <a:t>的中点，</a:t>
            </a:r>
            <a:r>
              <a:rPr lang="en-US" sz="2800" dirty="0"/>
              <a:t>DE </a:t>
            </a:r>
            <a:r>
              <a:rPr lang="zh-CN" altLang="en-US" dirty="0">
                <a:cs typeface="Times New Roman" panose="02020603050405020304" pitchFamily="18" charset="0"/>
              </a:rPr>
              <a:t>┴</a:t>
            </a:r>
            <a:r>
              <a:rPr lang="en-US" sz="2800" dirty="0"/>
              <a:t> AB</a:t>
            </a:r>
            <a:r>
              <a:rPr lang="zh-CN" altLang="en-US" sz="2800" dirty="0"/>
              <a:t>于</a:t>
            </a:r>
            <a:r>
              <a:rPr lang="en-US" sz="2800" dirty="0"/>
              <a:t>E，DF </a:t>
            </a:r>
            <a:r>
              <a:rPr lang="zh-CN" altLang="en-US" dirty="0">
                <a:cs typeface="Times New Roman" panose="02020603050405020304" pitchFamily="18" charset="0"/>
              </a:rPr>
              <a:t>┴</a:t>
            </a:r>
            <a:r>
              <a:rPr lang="en-US" sz="2800" dirty="0"/>
              <a:t> AC</a:t>
            </a:r>
            <a:r>
              <a:rPr lang="zh-CN" altLang="en-US" sz="2800" dirty="0"/>
              <a:t>于</a:t>
            </a:r>
            <a:r>
              <a:rPr lang="en-US" sz="2800" dirty="0"/>
              <a:t>F，</a:t>
            </a:r>
            <a:r>
              <a:rPr lang="zh-CN" altLang="en-US" sz="2800" dirty="0"/>
              <a:t>且</a:t>
            </a:r>
            <a:r>
              <a:rPr lang="en-US" sz="2800" dirty="0"/>
              <a:t>DE=DF，</a:t>
            </a:r>
            <a:r>
              <a:rPr lang="zh-CN" altLang="en-US" sz="2800" dirty="0"/>
              <a:t>则</a:t>
            </a:r>
            <a:r>
              <a:rPr lang="en-US" sz="2800" dirty="0"/>
              <a:t>AB=AC。</a:t>
            </a:r>
            <a:r>
              <a:rPr lang="zh-CN" altLang="en-US" sz="2800" dirty="0"/>
              <a:t>说明理由。</a:t>
            </a:r>
          </a:p>
          <a:p>
            <a:r>
              <a:rPr lang="zh-CN" altLang="en-US" sz="2800" dirty="0"/>
              <a:t>解</a:t>
            </a:r>
            <a:r>
              <a:rPr lang="zh-CN" altLang="en-US" sz="2400" dirty="0">
                <a:solidFill>
                  <a:srgbClr val="FF0066"/>
                </a:solidFill>
                <a:cs typeface="Times New Roman" panose="02020603050405020304" pitchFamily="18" charset="0"/>
              </a:rPr>
              <a:t>∵</a:t>
            </a:r>
            <a:r>
              <a:rPr lang="zh-CN" altLang="en-US" sz="2800" dirty="0">
                <a:solidFill>
                  <a:srgbClr val="FF0066"/>
                </a:solidFill>
              </a:rPr>
              <a:t> </a:t>
            </a:r>
            <a:r>
              <a:rPr lang="en-US" sz="2800" dirty="0">
                <a:solidFill>
                  <a:srgbClr val="FF0066"/>
                </a:solidFill>
              </a:rPr>
              <a:t>DE </a:t>
            </a:r>
            <a:r>
              <a:rPr lang="zh-CN" altLang="en-US" dirty="0">
                <a:solidFill>
                  <a:srgbClr val="FF0066"/>
                </a:solidFill>
                <a:cs typeface="Times New Roman" panose="02020603050405020304" pitchFamily="18" charset="0"/>
              </a:rPr>
              <a:t>┴</a:t>
            </a:r>
            <a:r>
              <a:rPr lang="en-US" sz="2800" dirty="0">
                <a:solidFill>
                  <a:srgbClr val="FF0066"/>
                </a:solidFill>
              </a:rPr>
              <a:t> AB，DF </a:t>
            </a:r>
            <a:r>
              <a:rPr lang="zh-CN" altLang="en-US" dirty="0">
                <a:solidFill>
                  <a:srgbClr val="FF0066"/>
                </a:solidFill>
                <a:cs typeface="Times New Roman" panose="02020603050405020304" pitchFamily="18" charset="0"/>
              </a:rPr>
              <a:t>┴</a:t>
            </a:r>
            <a:r>
              <a:rPr lang="en-US" sz="2800" dirty="0">
                <a:solidFill>
                  <a:srgbClr val="FF0066"/>
                </a:solidFill>
              </a:rPr>
              <a:t> AC（</a:t>
            </a:r>
            <a:r>
              <a:rPr lang="zh-CN" altLang="en-US" sz="2800" dirty="0">
                <a:solidFill>
                  <a:srgbClr val="FF0066"/>
                </a:solidFill>
              </a:rPr>
              <a:t>已知）</a:t>
            </a:r>
          </a:p>
          <a:p>
            <a:r>
              <a:rPr lang="zh-CN" altLang="en-US" sz="2400" dirty="0">
                <a:solidFill>
                  <a:srgbClr val="FF0066"/>
                </a:solidFill>
                <a:cs typeface="Times New Roman" panose="02020603050405020304" pitchFamily="18" charset="0"/>
              </a:rPr>
              <a:t>∴</a:t>
            </a:r>
            <a:r>
              <a:rPr lang="zh-CN" altLang="en-US" sz="2400" dirty="0">
                <a:solidFill>
                  <a:srgbClr val="FF0066"/>
                </a:solidFill>
              </a:rPr>
              <a:t> </a:t>
            </a:r>
            <a:r>
              <a:rPr lang="zh-CN" altLang="en-US" sz="2800" dirty="0">
                <a:solidFill>
                  <a:srgbClr val="FF0066"/>
                </a:solidFill>
                <a:cs typeface="Times New Roman" panose="02020603050405020304" pitchFamily="18" charset="0"/>
              </a:rPr>
              <a:t>∠</a:t>
            </a:r>
            <a:r>
              <a:rPr lang="zh-CN" altLang="en-US" sz="2800" dirty="0">
                <a:solidFill>
                  <a:srgbClr val="FF0066"/>
                </a:solidFill>
              </a:rPr>
              <a:t> </a:t>
            </a:r>
            <a:r>
              <a:rPr lang="en-US" sz="2800" dirty="0">
                <a:solidFill>
                  <a:srgbClr val="FF0066"/>
                </a:solidFill>
              </a:rPr>
              <a:t>BED= </a:t>
            </a:r>
            <a:r>
              <a:rPr lang="zh-CN" altLang="en-US" sz="2800" dirty="0">
                <a:solidFill>
                  <a:srgbClr val="FF0066"/>
                </a:solidFill>
                <a:cs typeface="Times New Roman" panose="02020603050405020304" pitchFamily="18" charset="0"/>
              </a:rPr>
              <a:t>∠</a:t>
            </a:r>
            <a:r>
              <a:rPr lang="en-US" sz="2800" dirty="0">
                <a:solidFill>
                  <a:srgbClr val="FF0066"/>
                </a:solidFill>
              </a:rPr>
              <a:t> CFD=RT </a:t>
            </a:r>
            <a:r>
              <a:rPr lang="zh-CN" altLang="en-US" sz="2800" dirty="0">
                <a:solidFill>
                  <a:srgbClr val="FF0066"/>
                </a:solidFill>
                <a:cs typeface="Times New Roman" panose="02020603050405020304" pitchFamily="18" charset="0"/>
              </a:rPr>
              <a:t>∠</a:t>
            </a:r>
            <a:r>
              <a:rPr lang="en-US" sz="2800" dirty="0">
                <a:solidFill>
                  <a:srgbClr val="FF0066"/>
                </a:solidFill>
              </a:rPr>
              <a:t> （</a:t>
            </a:r>
            <a:r>
              <a:rPr lang="zh-CN" altLang="en-US" sz="2800" dirty="0">
                <a:solidFill>
                  <a:srgbClr val="FF0066"/>
                </a:solidFill>
              </a:rPr>
              <a:t>垂直意义）</a:t>
            </a:r>
          </a:p>
          <a:p>
            <a:r>
              <a:rPr lang="zh-CN" altLang="en-US" sz="2400" dirty="0">
                <a:solidFill>
                  <a:srgbClr val="FF0066"/>
                </a:solidFill>
                <a:cs typeface="Times New Roman" panose="02020603050405020304" pitchFamily="18" charset="0"/>
              </a:rPr>
              <a:t>∵</a:t>
            </a:r>
            <a:r>
              <a:rPr lang="zh-CN" altLang="en-US" sz="2800" dirty="0">
                <a:solidFill>
                  <a:srgbClr val="FF0066"/>
                </a:solidFill>
              </a:rPr>
              <a:t> </a:t>
            </a:r>
            <a:r>
              <a:rPr lang="en-US" sz="2800" dirty="0">
                <a:solidFill>
                  <a:srgbClr val="FF0066"/>
                </a:solidFill>
              </a:rPr>
              <a:t>DE=DF（</a:t>
            </a:r>
            <a:r>
              <a:rPr lang="zh-CN" altLang="en-US" sz="2800" dirty="0">
                <a:solidFill>
                  <a:srgbClr val="FF0066"/>
                </a:solidFill>
              </a:rPr>
              <a:t>已知）</a:t>
            </a:r>
          </a:p>
          <a:p>
            <a:r>
              <a:rPr lang="zh-CN" altLang="en-US" sz="2400" dirty="0">
                <a:solidFill>
                  <a:srgbClr val="FF0066"/>
                </a:solidFill>
                <a:cs typeface="Times New Roman" panose="02020603050405020304" pitchFamily="18" charset="0"/>
              </a:rPr>
              <a:t>∵</a:t>
            </a:r>
            <a:r>
              <a:rPr lang="zh-CN" altLang="en-US" sz="2800" dirty="0">
                <a:solidFill>
                  <a:srgbClr val="FF0066"/>
                </a:solidFill>
              </a:rPr>
              <a:t> </a:t>
            </a:r>
            <a:r>
              <a:rPr lang="en-US" sz="2800" dirty="0">
                <a:solidFill>
                  <a:srgbClr val="FF0066"/>
                </a:solidFill>
              </a:rPr>
              <a:t>BD=CD（</a:t>
            </a:r>
            <a:r>
              <a:rPr lang="zh-CN" altLang="en-US" sz="2800" dirty="0">
                <a:solidFill>
                  <a:srgbClr val="FF0066"/>
                </a:solidFill>
              </a:rPr>
              <a:t>中点意义）</a:t>
            </a:r>
          </a:p>
          <a:p>
            <a:r>
              <a:rPr lang="zh-CN" altLang="en-US" sz="2400" dirty="0">
                <a:solidFill>
                  <a:srgbClr val="FF0066"/>
                </a:solidFill>
                <a:cs typeface="Times New Roman" panose="02020603050405020304" pitchFamily="18" charset="0"/>
              </a:rPr>
              <a:t>∴</a:t>
            </a:r>
            <a:r>
              <a:rPr lang="zh-CN" altLang="en-US" sz="2400" dirty="0">
                <a:solidFill>
                  <a:srgbClr val="FF0066"/>
                </a:solidFill>
              </a:rPr>
              <a:t> </a:t>
            </a:r>
            <a:r>
              <a:rPr lang="en-US" sz="2800" dirty="0">
                <a:solidFill>
                  <a:srgbClr val="FF0066"/>
                </a:solidFill>
              </a:rPr>
              <a:t>RT </a:t>
            </a:r>
            <a:r>
              <a:rPr lang="en-US" dirty="0">
                <a:solidFill>
                  <a:srgbClr val="FF0066"/>
                </a:solidFill>
                <a:cs typeface="Times New Roman" panose="02020603050405020304" pitchFamily="18" charset="0"/>
              </a:rPr>
              <a:t>Δ</a:t>
            </a:r>
            <a:r>
              <a:rPr lang="en-US" sz="2800" dirty="0">
                <a:solidFill>
                  <a:srgbClr val="FF0066"/>
                </a:solidFill>
              </a:rPr>
              <a:t> BDE </a:t>
            </a:r>
            <a:r>
              <a:rPr lang="zh-CN" altLang="en-US" sz="2800" dirty="0">
                <a:solidFill>
                  <a:srgbClr val="FF0066"/>
                </a:solidFill>
                <a:cs typeface="Times New Roman" panose="02020603050405020304" pitchFamily="18" charset="0"/>
              </a:rPr>
              <a:t>≌</a:t>
            </a:r>
            <a:r>
              <a:rPr lang="zh-CN" altLang="en-US" sz="2800" dirty="0">
                <a:solidFill>
                  <a:srgbClr val="FF0066"/>
                </a:solidFill>
              </a:rPr>
              <a:t> </a:t>
            </a:r>
            <a:r>
              <a:rPr lang="en-US" sz="2800" dirty="0">
                <a:solidFill>
                  <a:srgbClr val="FF0066"/>
                </a:solidFill>
              </a:rPr>
              <a:t>RT </a:t>
            </a:r>
            <a:r>
              <a:rPr lang="en-US" dirty="0">
                <a:solidFill>
                  <a:srgbClr val="FF0066"/>
                </a:solidFill>
                <a:cs typeface="Times New Roman" panose="02020603050405020304" pitchFamily="18" charset="0"/>
              </a:rPr>
              <a:t>Δ</a:t>
            </a:r>
            <a:r>
              <a:rPr lang="en-US" sz="2800" dirty="0">
                <a:solidFill>
                  <a:srgbClr val="FF0066"/>
                </a:solidFill>
              </a:rPr>
              <a:t> CDF（HL）</a:t>
            </a:r>
          </a:p>
          <a:p>
            <a:r>
              <a:rPr lang="zh-CN" altLang="en-US" sz="2400" dirty="0">
                <a:solidFill>
                  <a:srgbClr val="FF0066"/>
                </a:solidFill>
                <a:cs typeface="Times New Roman" panose="02020603050405020304" pitchFamily="18" charset="0"/>
              </a:rPr>
              <a:t>∴</a:t>
            </a:r>
            <a:r>
              <a:rPr lang="zh-CN" altLang="en-US" sz="2400" dirty="0">
                <a:solidFill>
                  <a:srgbClr val="FF0066"/>
                </a:solidFill>
              </a:rPr>
              <a:t> </a:t>
            </a:r>
            <a:r>
              <a:rPr lang="zh-CN" altLang="en-US" sz="2800" dirty="0">
                <a:solidFill>
                  <a:srgbClr val="FF0066"/>
                </a:solidFill>
                <a:cs typeface="Times New Roman" panose="02020603050405020304" pitchFamily="18" charset="0"/>
              </a:rPr>
              <a:t>∠</a:t>
            </a:r>
            <a:r>
              <a:rPr lang="en-US" sz="2800" dirty="0">
                <a:solidFill>
                  <a:srgbClr val="FF0066"/>
                </a:solidFill>
              </a:rPr>
              <a:t> B= </a:t>
            </a:r>
            <a:r>
              <a:rPr lang="zh-CN" altLang="en-US" sz="2800" dirty="0">
                <a:solidFill>
                  <a:srgbClr val="FF0066"/>
                </a:solidFill>
                <a:cs typeface="Times New Roman" panose="02020603050405020304" pitchFamily="18" charset="0"/>
              </a:rPr>
              <a:t>∠</a:t>
            </a:r>
            <a:r>
              <a:rPr lang="en-US" sz="2800" dirty="0">
                <a:solidFill>
                  <a:srgbClr val="FF0066"/>
                </a:solidFill>
              </a:rPr>
              <a:t> C（</a:t>
            </a:r>
            <a:r>
              <a:rPr lang="zh-CN" altLang="en-US" sz="2800" dirty="0">
                <a:solidFill>
                  <a:srgbClr val="FF0066"/>
                </a:solidFill>
              </a:rPr>
              <a:t>全等三角形对应角相等）</a:t>
            </a:r>
          </a:p>
          <a:p>
            <a:r>
              <a:rPr lang="zh-CN" altLang="en-US" sz="2400" dirty="0">
                <a:solidFill>
                  <a:srgbClr val="FF0066"/>
                </a:solidFill>
                <a:cs typeface="Times New Roman" panose="02020603050405020304" pitchFamily="18" charset="0"/>
              </a:rPr>
              <a:t>∴</a:t>
            </a:r>
            <a:r>
              <a:rPr lang="zh-CN" altLang="en-US" sz="2400" dirty="0">
                <a:solidFill>
                  <a:srgbClr val="FF0066"/>
                </a:solidFill>
              </a:rPr>
              <a:t> </a:t>
            </a:r>
            <a:r>
              <a:rPr lang="en-US" sz="2800" dirty="0">
                <a:solidFill>
                  <a:srgbClr val="FF0066"/>
                </a:solidFill>
              </a:rPr>
              <a:t>AB=AC（</a:t>
            </a:r>
            <a:r>
              <a:rPr lang="zh-CN" altLang="en-US" sz="2800" dirty="0">
                <a:solidFill>
                  <a:srgbClr val="FF0066"/>
                </a:solidFill>
              </a:rPr>
              <a:t>等角对等边）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6648450" y="2362200"/>
            <a:ext cx="1676400" cy="11430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 flipV="1">
            <a:off x="6953250" y="3048000"/>
            <a:ext cx="457200" cy="4572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V="1">
            <a:off x="7410450" y="3048000"/>
            <a:ext cx="533400" cy="4572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8458200" y="4419600"/>
            <a:ext cx="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0" name="WordArt 8"/>
          <p:cNvSpPr>
            <a:spLocks noChangeArrowheads="1" noChangeShapeType="1"/>
          </p:cNvSpPr>
          <p:nvPr/>
        </p:nvSpPr>
        <p:spPr bwMode="auto">
          <a:xfrm>
            <a:off x="7410450" y="2057400"/>
            <a:ext cx="1143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endParaRPr lang="zh-CN" altLang="en-US">
              <a:ln w="9525" cmpd="sng">
                <a:solidFill>
                  <a:srgbClr val="00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321" name="WordArt 9"/>
          <p:cNvSpPr>
            <a:spLocks noChangeArrowheads="1" noChangeShapeType="1"/>
          </p:cNvSpPr>
          <p:nvPr/>
        </p:nvSpPr>
        <p:spPr bwMode="auto">
          <a:xfrm>
            <a:off x="6496050" y="3429000"/>
            <a:ext cx="1143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endParaRPr lang="zh-CN" altLang="en-US">
              <a:ln w="9525" cmpd="sng">
                <a:solidFill>
                  <a:srgbClr val="00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322" name="WordArt 10"/>
          <p:cNvSpPr>
            <a:spLocks noChangeArrowheads="1" noChangeShapeType="1"/>
          </p:cNvSpPr>
          <p:nvPr/>
        </p:nvSpPr>
        <p:spPr bwMode="auto">
          <a:xfrm>
            <a:off x="8324850" y="3581400"/>
            <a:ext cx="1143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  <a:endParaRPr lang="zh-CN" altLang="en-US">
              <a:ln w="9525" cmpd="sng">
                <a:solidFill>
                  <a:srgbClr val="00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323" name="WordArt 11"/>
          <p:cNvSpPr>
            <a:spLocks noChangeArrowheads="1" noChangeShapeType="1"/>
          </p:cNvSpPr>
          <p:nvPr/>
        </p:nvSpPr>
        <p:spPr bwMode="auto">
          <a:xfrm>
            <a:off x="7410450" y="3581400"/>
            <a:ext cx="1143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</a:t>
            </a:r>
            <a:endParaRPr lang="zh-CN" altLang="en-US">
              <a:ln w="9525" cmpd="sng">
                <a:solidFill>
                  <a:srgbClr val="00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324" name="WordArt 12"/>
          <p:cNvSpPr>
            <a:spLocks noChangeArrowheads="1" noChangeShapeType="1"/>
          </p:cNvSpPr>
          <p:nvPr/>
        </p:nvSpPr>
        <p:spPr bwMode="auto">
          <a:xfrm>
            <a:off x="6800850" y="2895600"/>
            <a:ext cx="1143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E</a:t>
            </a:r>
            <a:endParaRPr lang="zh-CN" altLang="en-US">
              <a:ln w="9525" cmpd="sng">
                <a:solidFill>
                  <a:srgbClr val="00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325" name="WordArt 13"/>
          <p:cNvSpPr>
            <a:spLocks noChangeArrowheads="1" noChangeShapeType="1"/>
          </p:cNvSpPr>
          <p:nvPr/>
        </p:nvSpPr>
        <p:spPr bwMode="auto">
          <a:xfrm>
            <a:off x="8020050" y="2819400"/>
            <a:ext cx="1143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F</a:t>
            </a:r>
            <a:endParaRPr lang="zh-CN" altLang="en-US">
              <a:ln w="9525" cmpd="sng">
                <a:solidFill>
                  <a:srgbClr val="00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6877050" y="3124200"/>
            <a:ext cx="152400" cy="1524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V="1">
            <a:off x="7029450" y="3200400"/>
            <a:ext cx="76200" cy="762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7943850" y="3124200"/>
            <a:ext cx="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7867650" y="3124200"/>
            <a:ext cx="76200" cy="762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V="1">
            <a:off x="7943850" y="3124200"/>
            <a:ext cx="76200" cy="762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675" y="0"/>
            <a:ext cx="8839200" cy="2133600"/>
          </a:xfrm>
        </p:spPr>
        <p:txBody>
          <a:bodyPr/>
          <a:lstStyle/>
          <a:p>
            <a:r>
              <a:rPr lang="zh-CN" altLang="en-US" sz="2800" dirty="0"/>
              <a:t>练习2如图，已知</a:t>
            </a:r>
            <a:r>
              <a:rPr lang="en-US" sz="2800" dirty="0"/>
              <a:t>CE </a:t>
            </a:r>
            <a:r>
              <a:rPr lang="zh-CN" altLang="en-US" sz="2800" dirty="0">
                <a:cs typeface="Times New Roman" panose="02020603050405020304" pitchFamily="18" charset="0"/>
              </a:rPr>
              <a:t>┴</a:t>
            </a:r>
            <a:r>
              <a:rPr lang="en-US" dirty="0">
                <a:solidFill>
                  <a:srgbClr val="0099FF"/>
                </a:solidFill>
              </a:rPr>
              <a:t> </a:t>
            </a:r>
            <a:r>
              <a:rPr lang="en-US" sz="2800" dirty="0"/>
              <a:t>AB，DF </a:t>
            </a:r>
            <a:r>
              <a:rPr lang="zh-CN" altLang="en-US" sz="2800" dirty="0">
                <a:cs typeface="Times New Roman" panose="02020603050405020304" pitchFamily="18" charset="0"/>
              </a:rPr>
              <a:t>┴</a:t>
            </a:r>
            <a:r>
              <a:rPr lang="en-US" sz="2800" dirty="0"/>
              <a:t> AB，AC=BD，AF=BE，</a:t>
            </a:r>
            <a:r>
              <a:rPr lang="zh-CN" altLang="en-US" sz="2800" dirty="0"/>
              <a:t>则</a:t>
            </a:r>
            <a:r>
              <a:rPr lang="en-US" sz="2800" dirty="0"/>
              <a:t>CE=DF。</a:t>
            </a:r>
            <a:r>
              <a:rPr lang="zh-CN" altLang="en-US" sz="2800" dirty="0"/>
              <a:t>请说明理由。</a:t>
            </a:r>
            <a:br>
              <a:rPr lang="zh-CN" altLang="en-US" sz="2800" dirty="0"/>
            </a:br>
            <a:endParaRPr lang="zh-CN" altLang="en-US" sz="28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905000"/>
            <a:ext cx="6134100" cy="418829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zh-CN" altLang="en-US" sz="2800" dirty="0"/>
              <a:t>解</a:t>
            </a:r>
            <a:r>
              <a:rPr lang="zh-CN" altLang="en-US" sz="2400" dirty="0">
                <a:solidFill>
                  <a:srgbClr val="CC00CC"/>
                </a:solidFill>
                <a:cs typeface="Times New Roman" panose="02020603050405020304" pitchFamily="18" charset="0"/>
              </a:rPr>
              <a:t>∵</a:t>
            </a:r>
            <a:r>
              <a:rPr lang="zh-CN" altLang="en-US" sz="2800" dirty="0">
                <a:solidFill>
                  <a:srgbClr val="CC00CC"/>
                </a:solidFill>
              </a:rPr>
              <a:t> </a:t>
            </a:r>
            <a:r>
              <a:rPr lang="en-US" sz="2800" dirty="0">
                <a:solidFill>
                  <a:srgbClr val="CC00CC"/>
                </a:solidFill>
              </a:rPr>
              <a:t>CE </a:t>
            </a:r>
            <a:r>
              <a:rPr lang="zh-CN" altLang="en-US" dirty="0">
                <a:solidFill>
                  <a:srgbClr val="CC00CC"/>
                </a:solidFill>
                <a:cs typeface="Times New Roman" panose="02020603050405020304" pitchFamily="18" charset="0"/>
              </a:rPr>
              <a:t>┴</a:t>
            </a:r>
            <a:r>
              <a:rPr lang="en-US" sz="2800" dirty="0">
                <a:solidFill>
                  <a:srgbClr val="CC00CC"/>
                </a:solidFill>
              </a:rPr>
              <a:t> AB，DF </a:t>
            </a:r>
            <a:r>
              <a:rPr lang="zh-CN" altLang="en-US" dirty="0">
                <a:solidFill>
                  <a:srgbClr val="CC00CC"/>
                </a:solidFill>
                <a:cs typeface="Times New Roman" panose="02020603050405020304" pitchFamily="18" charset="0"/>
              </a:rPr>
              <a:t>┴</a:t>
            </a:r>
            <a:r>
              <a:rPr lang="en-US" sz="2800" dirty="0">
                <a:solidFill>
                  <a:srgbClr val="CC00CC"/>
                </a:solidFill>
              </a:rPr>
              <a:t> AC（</a:t>
            </a:r>
            <a:r>
              <a:rPr lang="zh-CN" altLang="en-US" sz="2800" dirty="0">
                <a:solidFill>
                  <a:srgbClr val="CC00CC"/>
                </a:solidFill>
              </a:rPr>
              <a:t>已知）</a:t>
            </a:r>
          </a:p>
          <a:p>
            <a:pPr>
              <a:lnSpc>
                <a:spcPct val="80000"/>
              </a:lnSpc>
            </a:pPr>
            <a:r>
              <a:rPr lang="zh-CN" altLang="en-US" sz="2400" dirty="0">
                <a:solidFill>
                  <a:srgbClr val="CC00CC"/>
                </a:solidFill>
                <a:cs typeface="Times New Roman" panose="02020603050405020304" pitchFamily="18" charset="0"/>
              </a:rPr>
              <a:t>∴</a:t>
            </a:r>
            <a:r>
              <a:rPr lang="zh-CN" altLang="en-US" sz="2800" dirty="0">
                <a:solidFill>
                  <a:srgbClr val="CC00CC"/>
                </a:solidFill>
                <a:cs typeface="Times New Roman" panose="02020603050405020304" pitchFamily="18" charset="0"/>
              </a:rPr>
              <a:t> ∠</a:t>
            </a:r>
            <a:r>
              <a:rPr lang="zh-CN" altLang="en-US" sz="2800" dirty="0">
                <a:solidFill>
                  <a:srgbClr val="CC00CC"/>
                </a:solidFill>
              </a:rPr>
              <a:t> </a:t>
            </a:r>
            <a:r>
              <a:rPr lang="en-US" sz="2800" dirty="0">
                <a:solidFill>
                  <a:srgbClr val="CC00CC"/>
                </a:solidFill>
              </a:rPr>
              <a:t>AEC= </a:t>
            </a:r>
            <a:r>
              <a:rPr lang="zh-CN" altLang="en-US" sz="2800" dirty="0">
                <a:solidFill>
                  <a:srgbClr val="CC00CC"/>
                </a:solidFill>
                <a:cs typeface="Times New Roman" panose="02020603050405020304" pitchFamily="18" charset="0"/>
              </a:rPr>
              <a:t>∠</a:t>
            </a:r>
            <a:r>
              <a:rPr lang="en-US" sz="2800" dirty="0">
                <a:solidFill>
                  <a:srgbClr val="CC00CC"/>
                </a:solidFill>
              </a:rPr>
              <a:t> BFD=</a:t>
            </a:r>
            <a:r>
              <a:rPr lang="zh-CN" altLang="en-US" sz="2800" dirty="0">
                <a:solidFill>
                  <a:srgbClr val="CC00CC"/>
                </a:solidFill>
              </a:rPr>
              <a:t>90</a:t>
            </a:r>
            <a:r>
              <a:rPr lang="zh-CN" altLang="en-US" sz="2800" dirty="0">
                <a:solidFill>
                  <a:srgbClr val="CC00CC"/>
                </a:solidFill>
                <a:sym typeface="宋体" panose="02010600030101010101" pitchFamily="2" charset="-122"/>
              </a:rPr>
              <a:t>º</a:t>
            </a:r>
          </a:p>
          <a:p>
            <a:pPr>
              <a:lnSpc>
                <a:spcPct val="80000"/>
              </a:lnSpc>
            </a:pPr>
            <a:r>
              <a:rPr lang="zh-CN" altLang="en-US" sz="2400" dirty="0">
                <a:solidFill>
                  <a:srgbClr val="CC00CC"/>
                </a:solidFill>
                <a:cs typeface="Times New Roman" panose="02020603050405020304" pitchFamily="18" charset="0"/>
              </a:rPr>
              <a:t>∵</a:t>
            </a:r>
            <a:r>
              <a:rPr lang="zh-CN" altLang="en-US" sz="2800" dirty="0">
                <a:solidFill>
                  <a:srgbClr val="CC00CC"/>
                </a:solidFill>
              </a:rPr>
              <a:t> </a:t>
            </a:r>
            <a:r>
              <a:rPr lang="en-US" sz="2800" dirty="0">
                <a:solidFill>
                  <a:srgbClr val="CC00CC"/>
                </a:solidFill>
              </a:rPr>
              <a:t>AF=BE （</a:t>
            </a:r>
            <a:r>
              <a:rPr lang="zh-CN" altLang="en-US" sz="2800" dirty="0">
                <a:solidFill>
                  <a:srgbClr val="CC00CC"/>
                </a:solidFill>
              </a:rPr>
              <a:t>已知）</a:t>
            </a:r>
          </a:p>
          <a:p>
            <a:pPr>
              <a:lnSpc>
                <a:spcPct val="80000"/>
              </a:lnSpc>
            </a:pPr>
            <a:r>
              <a:rPr lang="zh-CN" altLang="en-US" sz="2800" dirty="0">
                <a:solidFill>
                  <a:srgbClr val="CC00CC"/>
                </a:solidFill>
              </a:rPr>
              <a:t>即</a:t>
            </a:r>
            <a:r>
              <a:rPr lang="en-US" sz="2800" dirty="0">
                <a:solidFill>
                  <a:srgbClr val="CC00CC"/>
                </a:solidFill>
              </a:rPr>
              <a:t>AE+EF=BF+EF</a:t>
            </a:r>
          </a:p>
          <a:p>
            <a:pPr>
              <a:lnSpc>
                <a:spcPct val="80000"/>
              </a:lnSpc>
            </a:pPr>
            <a:r>
              <a:rPr lang="zh-CN" altLang="en-US" sz="2800" dirty="0">
                <a:solidFill>
                  <a:srgbClr val="CC00CC"/>
                </a:solidFill>
                <a:sym typeface="宋体" panose="02010600030101010101" pitchFamily="2" charset="-122"/>
              </a:rPr>
              <a:t>∴</a:t>
            </a:r>
            <a:r>
              <a:rPr lang="en-US" sz="2800" dirty="0">
                <a:solidFill>
                  <a:srgbClr val="CC00CC"/>
                </a:solidFill>
              </a:rPr>
              <a:t>AE=BF</a:t>
            </a:r>
          </a:p>
          <a:p>
            <a:pPr>
              <a:lnSpc>
                <a:spcPct val="80000"/>
              </a:lnSpc>
            </a:pPr>
            <a:r>
              <a:rPr lang="zh-CN" altLang="en-US" sz="2800" dirty="0">
                <a:solidFill>
                  <a:srgbClr val="CC00CC"/>
                </a:solidFill>
              </a:rPr>
              <a:t>在Rt</a:t>
            </a:r>
            <a:r>
              <a:rPr lang="en-US" dirty="0">
                <a:solidFill>
                  <a:srgbClr val="CC00CC"/>
                </a:solidFill>
                <a:cs typeface="Times New Roman" panose="02020603050405020304" pitchFamily="18" charset="0"/>
              </a:rPr>
              <a:t>Δ</a:t>
            </a:r>
            <a:r>
              <a:rPr lang="en-US" sz="2800" dirty="0">
                <a:solidFill>
                  <a:srgbClr val="CC00CC"/>
                </a:solidFill>
              </a:rPr>
              <a:t> ACE</a:t>
            </a:r>
            <a:r>
              <a:rPr lang="zh-CN" altLang="en-US" sz="2800" dirty="0">
                <a:solidFill>
                  <a:srgbClr val="CC00CC"/>
                </a:solidFill>
              </a:rPr>
              <a:t>和Rt</a:t>
            </a:r>
            <a:r>
              <a:rPr lang="en-US" dirty="0">
                <a:solidFill>
                  <a:srgbClr val="CC00CC"/>
                </a:solidFill>
                <a:cs typeface="Times New Roman" panose="02020603050405020304" pitchFamily="18" charset="0"/>
              </a:rPr>
              <a:t>Δ</a:t>
            </a:r>
            <a:r>
              <a:rPr lang="zh-CN" altLang="en-US" dirty="0">
                <a:solidFill>
                  <a:srgbClr val="CC00CC"/>
                </a:solidFill>
                <a:ea typeface="宋体" panose="02010600030101010101" pitchFamily="2" charset="-122"/>
              </a:rPr>
              <a:t>BDF中</a:t>
            </a:r>
          </a:p>
          <a:p>
            <a:pPr>
              <a:lnSpc>
                <a:spcPct val="80000"/>
              </a:lnSpc>
            </a:pPr>
            <a:r>
              <a:rPr lang="zh-CN" altLang="en-US" dirty="0" smtClean="0">
                <a:solidFill>
                  <a:srgbClr val="CC00CC"/>
                </a:solidFill>
                <a:ea typeface="宋体" panose="02010600030101010101" pitchFamily="2" charset="-122"/>
              </a:rPr>
              <a:t> AE=BF</a:t>
            </a:r>
            <a:endParaRPr lang="en-US" dirty="0">
              <a:solidFill>
                <a:srgbClr val="CC00CC"/>
              </a:solidFill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zh-CN" altLang="en-US" sz="2800" dirty="0">
                <a:solidFill>
                  <a:srgbClr val="CC00CC"/>
                </a:solidFill>
              </a:rPr>
              <a:t> </a:t>
            </a:r>
            <a:r>
              <a:rPr lang="en-US" sz="2800" dirty="0">
                <a:solidFill>
                  <a:srgbClr val="CC00CC"/>
                </a:solidFill>
              </a:rPr>
              <a:t>AC=BD</a:t>
            </a:r>
          </a:p>
          <a:p>
            <a:pPr>
              <a:lnSpc>
                <a:spcPct val="80000"/>
              </a:lnSpc>
            </a:pPr>
            <a:r>
              <a:rPr lang="zh-CN" altLang="en-US" sz="2400" dirty="0">
                <a:solidFill>
                  <a:srgbClr val="CC00CC"/>
                </a:solidFill>
                <a:cs typeface="Times New Roman" panose="02020603050405020304" pitchFamily="18" charset="0"/>
              </a:rPr>
              <a:t>∴</a:t>
            </a:r>
            <a:r>
              <a:rPr lang="en-US" sz="2800" dirty="0">
                <a:solidFill>
                  <a:srgbClr val="CC00CC"/>
                </a:solidFill>
              </a:rPr>
              <a:t> RT </a:t>
            </a:r>
            <a:r>
              <a:rPr lang="en-US" dirty="0">
                <a:solidFill>
                  <a:srgbClr val="CC00CC"/>
                </a:solidFill>
                <a:cs typeface="Times New Roman" panose="02020603050405020304" pitchFamily="18" charset="0"/>
              </a:rPr>
              <a:t>Δ</a:t>
            </a:r>
            <a:r>
              <a:rPr lang="en-US" sz="2800" dirty="0">
                <a:solidFill>
                  <a:srgbClr val="CC00CC"/>
                </a:solidFill>
              </a:rPr>
              <a:t> ACE </a:t>
            </a:r>
            <a:r>
              <a:rPr lang="zh-CN" altLang="en-US" sz="2800" dirty="0">
                <a:solidFill>
                  <a:srgbClr val="CC00CC"/>
                </a:solidFill>
                <a:cs typeface="Times New Roman" panose="02020603050405020304" pitchFamily="18" charset="0"/>
              </a:rPr>
              <a:t>≌</a:t>
            </a:r>
            <a:r>
              <a:rPr lang="zh-CN" altLang="en-US" sz="2800" dirty="0">
                <a:solidFill>
                  <a:srgbClr val="CC00CC"/>
                </a:solidFill>
              </a:rPr>
              <a:t> </a:t>
            </a:r>
            <a:r>
              <a:rPr lang="en-US" sz="2800" dirty="0">
                <a:solidFill>
                  <a:srgbClr val="CC00CC"/>
                </a:solidFill>
              </a:rPr>
              <a:t>RT </a:t>
            </a:r>
            <a:r>
              <a:rPr lang="en-US" dirty="0">
                <a:solidFill>
                  <a:srgbClr val="CC00CC"/>
                </a:solidFill>
                <a:cs typeface="Times New Roman" panose="02020603050405020304" pitchFamily="18" charset="0"/>
              </a:rPr>
              <a:t>Δ</a:t>
            </a:r>
            <a:r>
              <a:rPr lang="en-US" sz="2800" dirty="0">
                <a:solidFill>
                  <a:srgbClr val="CC00CC"/>
                </a:solidFill>
              </a:rPr>
              <a:t> BDF（HL）</a:t>
            </a:r>
          </a:p>
          <a:p>
            <a:pPr>
              <a:lnSpc>
                <a:spcPct val="80000"/>
              </a:lnSpc>
            </a:pPr>
            <a:r>
              <a:rPr lang="zh-CN" altLang="en-US" sz="2400" dirty="0">
                <a:solidFill>
                  <a:srgbClr val="CC00CC"/>
                </a:solidFill>
                <a:cs typeface="Times New Roman" panose="02020603050405020304" pitchFamily="18" charset="0"/>
              </a:rPr>
              <a:t>∴</a:t>
            </a:r>
            <a:r>
              <a:rPr lang="en-US" sz="2800" dirty="0">
                <a:solidFill>
                  <a:srgbClr val="CC00CC"/>
                </a:solidFill>
              </a:rPr>
              <a:t> CE=DF（</a:t>
            </a:r>
            <a:r>
              <a:rPr lang="zh-CN" altLang="en-US" sz="2800" dirty="0">
                <a:solidFill>
                  <a:srgbClr val="CC00CC"/>
                </a:solidFill>
              </a:rPr>
              <a:t>全等三角形对应边相等）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 flipH="1">
            <a:off x="6477000" y="1905000"/>
            <a:ext cx="685800" cy="1371600"/>
          </a:xfrm>
          <a:prstGeom prst="rtTriangle">
            <a:avLst/>
          </a:prstGeom>
          <a:solidFill>
            <a:schemeClr val="bg1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 flipV="1">
            <a:off x="7620000" y="3276600"/>
            <a:ext cx="685800" cy="1371600"/>
          </a:xfrm>
          <a:prstGeom prst="rtTriangle">
            <a:avLst/>
          </a:prstGeom>
          <a:solidFill>
            <a:schemeClr val="bg1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7010400" y="3276600"/>
            <a:ext cx="12192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3" name="WordArt 7"/>
          <p:cNvSpPr>
            <a:spLocks noChangeArrowheads="1" noChangeShapeType="1"/>
          </p:cNvSpPr>
          <p:nvPr/>
        </p:nvSpPr>
        <p:spPr bwMode="auto">
          <a:xfrm>
            <a:off x="6248400" y="3124200"/>
            <a:ext cx="1143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endParaRPr lang="zh-CN" altLang="en-US">
              <a:ln w="9525" cmpd="sng">
                <a:solidFill>
                  <a:srgbClr val="00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344" name="WordArt 8"/>
          <p:cNvSpPr>
            <a:spLocks noChangeArrowheads="1" noChangeShapeType="1"/>
          </p:cNvSpPr>
          <p:nvPr/>
        </p:nvSpPr>
        <p:spPr bwMode="auto">
          <a:xfrm>
            <a:off x="8382000" y="3124200"/>
            <a:ext cx="1143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endParaRPr lang="zh-CN" altLang="en-US">
              <a:ln w="9525" cmpd="sng">
                <a:solidFill>
                  <a:srgbClr val="00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345" name="WordArt 9"/>
          <p:cNvSpPr>
            <a:spLocks noChangeArrowheads="1" noChangeShapeType="1"/>
          </p:cNvSpPr>
          <p:nvPr/>
        </p:nvSpPr>
        <p:spPr bwMode="auto">
          <a:xfrm>
            <a:off x="7086600" y="1600200"/>
            <a:ext cx="1143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  <a:endParaRPr lang="zh-CN" altLang="en-US">
              <a:ln w="9525" cmpd="sng">
                <a:solidFill>
                  <a:srgbClr val="00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346" name="WordArt 10"/>
          <p:cNvSpPr>
            <a:spLocks noChangeArrowheads="1" noChangeShapeType="1"/>
          </p:cNvSpPr>
          <p:nvPr/>
        </p:nvSpPr>
        <p:spPr bwMode="auto">
          <a:xfrm>
            <a:off x="7543800" y="4724400"/>
            <a:ext cx="1143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</a:t>
            </a:r>
            <a:endParaRPr lang="zh-CN" altLang="en-US">
              <a:ln w="9525" cmpd="sng">
                <a:solidFill>
                  <a:srgbClr val="00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347" name="WordArt 11"/>
          <p:cNvSpPr>
            <a:spLocks noChangeArrowheads="1" noChangeShapeType="1"/>
          </p:cNvSpPr>
          <p:nvPr/>
        </p:nvSpPr>
        <p:spPr bwMode="auto">
          <a:xfrm>
            <a:off x="7086600" y="3352800"/>
            <a:ext cx="1143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E</a:t>
            </a:r>
            <a:endParaRPr lang="zh-CN" altLang="en-US">
              <a:ln w="9525" cmpd="sng">
                <a:solidFill>
                  <a:srgbClr val="00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348" name="WordArt 12"/>
          <p:cNvSpPr>
            <a:spLocks noChangeArrowheads="1" noChangeShapeType="1"/>
          </p:cNvSpPr>
          <p:nvPr/>
        </p:nvSpPr>
        <p:spPr bwMode="auto">
          <a:xfrm>
            <a:off x="7543800" y="2971800"/>
            <a:ext cx="1143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F</a:t>
            </a:r>
            <a:endParaRPr lang="zh-CN" altLang="en-US">
              <a:ln w="9525" cmpd="sng">
                <a:solidFill>
                  <a:srgbClr val="00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7086600" y="3200400"/>
            <a:ext cx="762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7086600" y="3200400"/>
            <a:ext cx="0" cy="762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7696200" y="3276600"/>
            <a:ext cx="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7696200" y="3276600"/>
            <a:ext cx="0" cy="762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7620000" y="3352800"/>
            <a:ext cx="762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54" name="AutoShape 18"/>
          <p:cNvSpPr/>
          <p:nvPr/>
        </p:nvSpPr>
        <p:spPr bwMode="auto">
          <a:xfrm flipH="1">
            <a:off x="190500" y="4511675"/>
            <a:ext cx="76200" cy="654050"/>
          </a:xfrm>
          <a:prstGeom prst="rightBrace">
            <a:avLst>
              <a:gd name="adj1" fmla="val 71528"/>
              <a:gd name="adj2" fmla="val 50000"/>
            </a:avLst>
          </a:prstGeom>
          <a:solidFill>
            <a:schemeClr val="accent1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04800" y="1346200"/>
            <a:ext cx="86106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sz="2800" b="1">
                <a:latin typeface="隶书" panose="02010509060101010101" pitchFamily="49" charset="-122"/>
                <a:ea typeface="隶书" panose="02010509060101010101" pitchFamily="49" charset="-122"/>
              </a:rPr>
              <a:t>如图</a:t>
            </a:r>
            <a:r>
              <a:rPr lang="zh-CN" altLang="zh-CN" sz="2800" b="1"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sz="2800" b="1">
                <a:latin typeface="隶书" panose="02010509060101010101" pitchFamily="49" charset="-122"/>
                <a:ea typeface="隶书" panose="02010509060101010101" pitchFamily="49" charset="-122"/>
              </a:rPr>
              <a:t>已知</a:t>
            </a:r>
            <a:r>
              <a:rPr lang="zh-CN" sz="2800">
                <a:latin typeface="隶书" panose="02010509060101010101" pitchFamily="49" charset="-122"/>
                <a:ea typeface="隶书" panose="02010509060101010101" pitchFamily="49" charset="-122"/>
              </a:rPr>
              <a:t>∠</a:t>
            </a:r>
            <a:r>
              <a:rPr lang="zh-CN" altLang="zh-CN" sz="2800">
                <a:latin typeface="隶书" panose="02010509060101010101" pitchFamily="49" charset="-122"/>
                <a:ea typeface="隶书" panose="02010509060101010101" pitchFamily="49" charset="-122"/>
              </a:rPr>
              <a:t>ACB=∠BDA=90</a:t>
            </a:r>
            <a:r>
              <a:rPr lang="zh-CN" altLang="zh-CN" sz="2800" baseline="30000">
                <a:latin typeface="隶书" panose="02010509060101010101" pitchFamily="49" charset="-122"/>
                <a:ea typeface="隶书" panose="02010509060101010101" pitchFamily="49" charset="-122"/>
              </a:rPr>
              <a:t>0</a:t>
            </a:r>
            <a:r>
              <a:rPr lang="zh-CN" altLang="zh-CN" sz="2800">
                <a:latin typeface="隶书" panose="02010509060101010101" pitchFamily="49" charset="-122"/>
                <a:ea typeface="隶书" panose="02010509060101010101" pitchFamily="49" charset="-122"/>
              </a:rPr>
              <a:t> , </a:t>
            </a:r>
            <a:r>
              <a:rPr lang="zh-CN" sz="2800">
                <a:latin typeface="隶书" panose="02010509060101010101" pitchFamily="49" charset="-122"/>
                <a:ea typeface="隶书" panose="02010509060101010101" pitchFamily="49" charset="-122"/>
              </a:rPr>
              <a:t>要使△</a:t>
            </a:r>
            <a:r>
              <a:rPr lang="zh-CN" altLang="zh-CN" sz="2800">
                <a:latin typeface="隶书" panose="02010509060101010101" pitchFamily="49" charset="-122"/>
                <a:ea typeface="隶书" panose="02010509060101010101" pitchFamily="49" charset="-122"/>
              </a:rPr>
              <a:t>ABC≌△BDA, </a:t>
            </a:r>
            <a:r>
              <a:rPr lang="zh-CN" sz="2800">
                <a:latin typeface="隶书" panose="02010509060101010101" pitchFamily="49" charset="-122"/>
                <a:ea typeface="隶书" panose="02010509060101010101" pitchFamily="49" charset="-122"/>
              </a:rPr>
              <a:t>还需要增加一个什么条件</a:t>
            </a:r>
            <a:r>
              <a:rPr lang="zh-CN" altLang="zh-CN" sz="2800">
                <a:latin typeface="隶书" panose="02010509060101010101" pitchFamily="49" charset="-122"/>
                <a:ea typeface="隶书" panose="02010509060101010101" pitchFamily="49" charset="-122"/>
              </a:rPr>
              <a:t>?</a:t>
            </a:r>
            <a:r>
              <a:rPr lang="zh-CN" sz="2800">
                <a:latin typeface="隶书" panose="02010509060101010101" pitchFamily="49" charset="-122"/>
                <a:ea typeface="隶书" panose="02010509060101010101" pitchFamily="49" charset="-122"/>
              </a:rPr>
              <a:t>把它们分别写出来</a:t>
            </a:r>
            <a:r>
              <a:rPr lang="zh-CN" altLang="zh-CN" sz="2800"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52400" y="2209800"/>
            <a:ext cx="5105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zh-CN" sz="2800">
                <a:latin typeface="隶书" panose="02010509060101010101" pitchFamily="49" charset="-122"/>
                <a:ea typeface="隶书" panose="02010509060101010101" pitchFamily="49" charset="-122"/>
              </a:rPr>
              <a:t>增加</a:t>
            </a:r>
            <a:r>
              <a:rPr lang="zh-CN" altLang="zh-CN" sz="2800">
                <a:latin typeface="隶书" panose="02010509060101010101" pitchFamily="49" charset="-122"/>
                <a:ea typeface="隶书" panose="02010509060101010101" pitchFamily="49" charset="-122"/>
              </a:rPr>
              <a:t>AC=BD;</a:t>
            </a:r>
          </a:p>
        </p:txBody>
      </p:sp>
      <p:grpSp>
        <p:nvGrpSpPr>
          <p:cNvPr id="15364" name="Group 4"/>
          <p:cNvGrpSpPr/>
          <p:nvPr/>
        </p:nvGrpSpPr>
        <p:grpSpPr bwMode="auto">
          <a:xfrm>
            <a:off x="60325" y="0"/>
            <a:ext cx="3673475" cy="1241425"/>
            <a:chOff x="0" y="0"/>
            <a:chExt cx="2314" cy="782"/>
          </a:xfrm>
        </p:grpSpPr>
        <p:grpSp>
          <p:nvGrpSpPr>
            <p:cNvPr id="15365" name="Group 5"/>
            <p:cNvGrpSpPr/>
            <p:nvPr/>
          </p:nvGrpSpPr>
          <p:grpSpPr bwMode="auto">
            <a:xfrm>
              <a:off x="0" y="0"/>
              <a:ext cx="1200" cy="782"/>
              <a:chOff x="0" y="0"/>
              <a:chExt cx="4176" cy="532"/>
            </a:xfrm>
          </p:grpSpPr>
          <p:sp>
            <p:nvSpPr>
              <p:cNvPr id="15366" name="AutoShape 6"/>
              <p:cNvSpPr>
                <a:spLocks noChangeArrowheads="1"/>
              </p:cNvSpPr>
              <p:nvPr/>
            </p:nvSpPr>
            <p:spPr bwMode="auto">
              <a:xfrm>
                <a:off x="0" y="4"/>
                <a:ext cx="4080" cy="528"/>
              </a:xfrm>
              <a:prstGeom prst="horizontalScrol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EDED"/>
                  </a:gs>
                  <a:gs pos="100000">
                    <a:srgbClr val="FFFFFF"/>
                  </a:gs>
                </a:gsLst>
                <a:path path="rect">
                  <a:fillToRect r="100000" b="100000"/>
                </a:path>
              </a:gradFill>
              <a:ln w="9525" cmpd="sng">
                <a:solidFill>
                  <a:srgbClr val="0000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367" name="Text Box 7"/>
              <p:cNvSpPr txBox="1">
                <a:spLocks noChangeArrowheads="1"/>
              </p:cNvSpPr>
              <p:nvPr/>
            </p:nvSpPr>
            <p:spPr bwMode="auto">
              <a:xfrm>
                <a:off x="47" y="0"/>
                <a:ext cx="4129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EDED"/>
                        </a:gs>
                        <a:gs pos="100000">
                          <a:srgbClr val="FFFFFF"/>
                        </a:gs>
                      </a:gsLst>
                      <a:path path="rect">
                        <a:fillToRect r="100000" b="100000"/>
                      </a:path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zh-CN" altLang="zh-CN" sz="3200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幼圆" panose="02010509060101010101" pitchFamily="49" charset="-122"/>
                </a:endParaRPr>
              </a:p>
            </p:txBody>
          </p:sp>
        </p:grpSp>
        <p:sp>
          <p:nvSpPr>
            <p:cNvPr id="15368" name="Text Box 8"/>
            <p:cNvSpPr txBox="1">
              <a:spLocks noChangeArrowheads="1"/>
            </p:cNvSpPr>
            <p:nvPr/>
          </p:nvSpPr>
          <p:spPr bwMode="auto">
            <a:xfrm>
              <a:off x="38" y="192"/>
              <a:ext cx="121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endParaRPr lang="zh-CN" altLang="zh-CN" sz="3200" b="1">
                <a:solidFill>
                  <a:srgbClr val="FF0000"/>
                </a:solidFill>
                <a:ea typeface="隶书" panose="02010509060101010101" pitchFamily="49" charset="-122"/>
              </a:endParaRPr>
            </a:p>
          </p:txBody>
        </p:sp>
        <p:pic>
          <p:nvPicPr>
            <p:cNvPr id="15369" name="Picture 9" descr="qz_1rejo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28"/>
              <a:ext cx="1114" cy="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370" name="Group 10"/>
          <p:cNvGrpSpPr/>
          <p:nvPr/>
        </p:nvGrpSpPr>
        <p:grpSpPr bwMode="auto">
          <a:xfrm>
            <a:off x="5334000" y="2286000"/>
            <a:ext cx="3505200" cy="1676400"/>
            <a:chOff x="0" y="0"/>
            <a:chExt cx="2208" cy="1056"/>
          </a:xfrm>
        </p:grpSpPr>
        <p:grpSp>
          <p:nvGrpSpPr>
            <p:cNvPr id="15371" name="Group 11"/>
            <p:cNvGrpSpPr/>
            <p:nvPr/>
          </p:nvGrpSpPr>
          <p:grpSpPr bwMode="auto">
            <a:xfrm>
              <a:off x="0" y="0"/>
              <a:ext cx="2208" cy="1056"/>
              <a:chOff x="0" y="0"/>
              <a:chExt cx="2208" cy="1056"/>
            </a:xfrm>
          </p:grpSpPr>
          <p:sp>
            <p:nvSpPr>
              <p:cNvPr id="15372" name="Text Box 12"/>
              <p:cNvSpPr txBox="1">
                <a:spLocks noChangeArrowheads="1"/>
              </p:cNvSpPr>
              <p:nvPr/>
            </p:nvSpPr>
            <p:spPr bwMode="auto">
              <a:xfrm>
                <a:off x="0" y="768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zh-CN" altLang="zh-CN"/>
                  <a:t>A</a:t>
                </a:r>
              </a:p>
            </p:txBody>
          </p:sp>
          <p:sp>
            <p:nvSpPr>
              <p:cNvPr id="15373" name="Text Box 13"/>
              <p:cNvSpPr txBox="1">
                <a:spLocks noChangeArrowheads="1"/>
              </p:cNvSpPr>
              <p:nvPr/>
            </p:nvSpPr>
            <p:spPr bwMode="auto">
              <a:xfrm>
                <a:off x="1968" y="720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zh-CN" altLang="zh-CN"/>
                  <a:t>B</a:t>
                </a:r>
              </a:p>
            </p:txBody>
          </p:sp>
          <p:sp>
            <p:nvSpPr>
              <p:cNvPr id="15374" name="Text Box 14"/>
              <p:cNvSpPr txBox="1">
                <a:spLocks noChangeArrowheads="1"/>
              </p:cNvSpPr>
              <p:nvPr/>
            </p:nvSpPr>
            <p:spPr bwMode="auto">
              <a:xfrm>
                <a:off x="384" y="0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zh-CN" altLang="zh-CN"/>
                  <a:t>C</a:t>
                </a:r>
              </a:p>
            </p:txBody>
          </p:sp>
          <p:sp>
            <p:nvSpPr>
              <p:cNvPr id="15375" name="Line 15"/>
              <p:cNvSpPr>
                <a:spLocks noChangeShapeType="1"/>
              </p:cNvSpPr>
              <p:nvPr/>
            </p:nvSpPr>
            <p:spPr bwMode="auto">
              <a:xfrm>
                <a:off x="240" y="864"/>
                <a:ext cx="1728" cy="0"/>
              </a:xfrm>
              <a:prstGeom prst="line">
                <a:avLst/>
              </a:prstGeom>
              <a:noFill/>
              <a:ln w="9525" cmpd="sng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5376" name="Line 16"/>
              <p:cNvSpPr>
                <a:spLocks noChangeShapeType="1"/>
              </p:cNvSpPr>
              <p:nvPr/>
            </p:nvSpPr>
            <p:spPr bwMode="auto">
              <a:xfrm flipV="1">
                <a:off x="240" y="240"/>
                <a:ext cx="240" cy="624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5377" name="Line 17"/>
              <p:cNvSpPr>
                <a:spLocks noChangeShapeType="1"/>
              </p:cNvSpPr>
              <p:nvPr/>
            </p:nvSpPr>
            <p:spPr bwMode="auto">
              <a:xfrm>
                <a:off x="480" y="240"/>
                <a:ext cx="1488" cy="624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5378" name="Line 18"/>
              <p:cNvSpPr>
                <a:spLocks noChangeShapeType="1"/>
              </p:cNvSpPr>
              <p:nvPr/>
            </p:nvSpPr>
            <p:spPr bwMode="auto">
              <a:xfrm>
                <a:off x="432" y="336"/>
                <a:ext cx="144" cy="48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5379" name="Line 19"/>
              <p:cNvSpPr>
                <a:spLocks noChangeShapeType="1"/>
              </p:cNvSpPr>
              <p:nvPr/>
            </p:nvSpPr>
            <p:spPr bwMode="auto">
              <a:xfrm flipH="1">
                <a:off x="528" y="288"/>
                <a:ext cx="48" cy="96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grpSp>
          <p:nvGrpSpPr>
            <p:cNvPr id="15380" name="Group 20"/>
            <p:cNvGrpSpPr/>
            <p:nvPr/>
          </p:nvGrpSpPr>
          <p:grpSpPr bwMode="auto">
            <a:xfrm flipH="1">
              <a:off x="0" y="0"/>
              <a:ext cx="2208" cy="1056"/>
              <a:chOff x="0" y="0"/>
              <a:chExt cx="2208" cy="1056"/>
            </a:xfrm>
          </p:grpSpPr>
          <p:sp>
            <p:nvSpPr>
              <p:cNvPr id="15381" name="Text Box 21"/>
              <p:cNvSpPr txBox="1">
                <a:spLocks noChangeArrowheads="1"/>
              </p:cNvSpPr>
              <p:nvPr/>
            </p:nvSpPr>
            <p:spPr bwMode="auto">
              <a:xfrm>
                <a:off x="0" y="768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zh-CN" altLang="zh-CN"/>
              </a:p>
            </p:txBody>
          </p:sp>
          <p:sp>
            <p:nvSpPr>
              <p:cNvPr id="15382" name="Text Box 22"/>
              <p:cNvSpPr txBox="1">
                <a:spLocks noChangeArrowheads="1"/>
              </p:cNvSpPr>
              <p:nvPr/>
            </p:nvSpPr>
            <p:spPr bwMode="auto">
              <a:xfrm>
                <a:off x="1968" y="720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zh-CN" altLang="zh-CN"/>
              </a:p>
            </p:txBody>
          </p:sp>
          <p:sp>
            <p:nvSpPr>
              <p:cNvPr id="15383" name="Text Box 23"/>
              <p:cNvSpPr txBox="1">
                <a:spLocks noChangeArrowheads="1"/>
              </p:cNvSpPr>
              <p:nvPr/>
            </p:nvSpPr>
            <p:spPr bwMode="auto">
              <a:xfrm>
                <a:off x="384" y="0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zh-CN" altLang="zh-CN"/>
                  <a:t>D</a:t>
                </a:r>
              </a:p>
            </p:txBody>
          </p:sp>
          <p:sp>
            <p:nvSpPr>
              <p:cNvPr id="15384" name="Line 24"/>
              <p:cNvSpPr>
                <a:spLocks noChangeShapeType="1"/>
              </p:cNvSpPr>
              <p:nvPr/>
            </p:nvSpPr>
            <p:spPr bwMode="auto">
              <a:xfrm>
                <a:off x="240" y="864"/>
                <a:ext cx="1728" cy="0"/>
              </a:xfrm>
              <a:prstGeom prst="line">
                <a:avLst/>
              </a:prstGeom>
              <a:noFill/>
              <a:ln w="9525" cmpd="sng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5385" name="Line 25"/>
              <p:cNvSpPr>
                <a:spLocks noChangeShapeType="1"/>
              </p:cNvSpPr>
              <p:nvPr/>
            </p:nvSpPr>
            <p:spPr bwMode="auto">
              <a:xfrm flipV="1">
                <a:off x="240" y="240"/>
                <a:ext cx="240" cy="624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5386" name="Line 26"/>
              <p:cNvSpPr>
                <a:spLocks noChangeShapeType="1"/>
              </p:cNvSpPr>
              <p:nvPr/>
            </p:nvSpPr>
            <p:spPr bwMode="auto">
              <a:xfrm>
                <a:off x="480" y="240"/>
                <a:ext cx="1488" cy="624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5387" name="Line 27"/>
              <p:cNvSpPr>
                <a:spLocks noChangeShapeType="1"/>
              </p:cNvSpPr>
              <p:nvPr/>
            </p:nvSpPr>
            <p:spPr bwMode="auto">
              <a:xfrm>
                <a:off x="432" y="336"/>
                <a:ext cx="144" cy="48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5388" name="Line 28"/>
              <p:cNvSpPr>
                <a:spLocks noChangeShapeType="1"/>
              </p:cNvSpPr>
              <p:nvPr/>
            </p:nvSpPr>
            <p:spPr bwMode="auto">
              <a:xfrm flipH="1">
                <a:off x="528" y="288"/>
                <a:ext cx="48" cy="96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</p:grpSp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152400" y="2681288"/>
            <a:ext cx="510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zh-CN" sz="2800">
                <a:latin typeface="隶书" panose="02010509060101010101" pitchFamily="49" charset="-122"/>
                <a:ea typeface="隶书" panose="02010509060101010101" pitchFamily="49" charset="-122"/>
              </a:rPr>
              <a:t>增加</a:t>
            </a:r>
            <a:r>
              <a:rPr lang="zh-CN" altLang="zh-CN" sz="2800">
                <a:latin typeface="隶书" panose="02010509060101010101" pitchFamily="49" charset="-122"/>
                <a:ea typeface="隶书" panose="02010509060101010101" pitchFamily="49" charset="-122"/>
              </a:rPr>
              <a:t>BC=AD;</a:t>
            </a:r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152400" y="3138488"/>
            <a:ext cx="510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zh-CN" sz="2800" dirty="0">
                <a:latin typeface="隶书" panose="02010509060101010101" pitchFamily="49" charset="-122"/>
                <a:ea typeface="隶书" panose="02010509060101010101" pitchFamily="49" charset="-122"/>
              </a:rPr>
              <a:t>增加</a:t>
            </a:r>
            <a:r>
              <a:rPr lang="zh-CN" sz="2800" dirty="0"/>
              <a:t>∠</a:t>
            </a:r>
            <a:r>
              <a:rPr lang="zh-CN" altLang="zh-CN" sz="2800" dirty="0"/>
              <a:t>ABC=∠BAD </a:t>
            </a:r>
            <a:r>
              <a:rPr lang="zh-CN" altLang="zh-CN" sz="2800" dirty="0">
                <a:latin typeface="隶书" panose="02010509060101010101" pitchFamily="49" charset="-122"/>
                <a:ea typeface="隶书" panose="02010509060101010101" pitchFamily="49" charset="-122"/>
              </a:rPr>
              <a:t>;</a:t>
            </a:r>
          </a:p>
        </p:txBody>
      </p:sp>
      <p:sp>
        <p:nvSpPr>
          <p:cNvPr id="15391" name="Rectangle 31"/>
          <p:cNvSpPr>
            <a:spLocks noChangeArrowheads="1"/>
          </p:cNvSpPr>
          <p:nvPr/>
        </p:nvSpPr>
        <p:spPr bwMode="auto">
          <a:xfrm>
            <a:off x="152400" y="3595688"/>
            <a:ext cx="510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zh-CN" sz="2800">
                <a:latin typeface="隶书" panose="02010509060101010101" pitchFamily="49" charset="-122"/>
                <a:ea typeface="隶书" panose="02010509060101010101" pitchFamily="49" charset="-122"/>
              </a:rPr>
              <a:t>增加</a:t>
            </a:r>
            <a:r>
              <a:rPr lang="zh-CN" sz="2800"/>
              <a:t>∠</a:t>
            </a:r>
            <a:r>
              <a:rPr lang="zh-CN" altLang="zh-CN" sz="2800"/>
              <a:t>CAB=∠DBA </a:t>
            </a:r>
            <a:r>
              <a:rPr lang="zh-CN" altLang="zh-CN" sz="2800">
                <a:latin typeface="隶书" panose="02010509060101010101" pitchFamily="49" charset="-122"/>
                <a:ea typeface="隶书" panose="02010509060101010101" pitchFamily="49" charset="-122"/>
              </a:rPr>
              <a:t>;</a:t>
            </a:r>
          </a:p>
        </p:txBody>
      </p:sp>
      <p:sp>
        <p:nvSpPr>
          <p:cNvPr id="15392" name="Rectangle 32"/>
          <p:cNvSpPr>
            <a:spLocks noChangeArrowheads="1"/>
          </p:cNvSpPr>
          <p:nvPr/>
        </p:nvSpPr>
        <p:spPr bwMode="auto">
          <a:xfrm>
            <a:off x="179388" y="260350"/>
            <a:ext cx="1800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sz="4000" b="1">
                <a:solidFill>
                  <a:srgbClr val="FF0000"/>
                </a:solidFill>
              </a:rPr>
              <a:t>做一做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autoUpdateAnimBg="0"/>
      <p:bldP spid="15389" grpId="0" autoUpdateAnimBg="0"/>
      <p:bldP spid="15390" grpId="0" autoUpdateAnimBg="0"/>
      <p:bldP spid="1539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76200" y="304800"/>
            <a:ext cx="1905000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sz="6000" b="1" dirty="0">
                <a:ea typeface="隶书" panose="02010509060101010101" pitchFamily="49" charset="-122"/>
              </a:rPr>
              <a:t>练习</a:t>
            </a:r>
          </a:p>
        </p:txBody>
      </p:sp>
      <p:grpSp>
        <p:nvGrpSpPr>
          <p:cNvPr id="16387" name="Group 3"/>
          <p:cNvGrpSpPr/>
          <p:nvPr/>
        </p:nvGrpSpPr>
        <p:grpSpPr bwMode="auto">
          <a:xfrm>
            <a:off x="1828800" y="152400"/>
            <a:ext cx="7086600" cy="3352800"/>
            <a:chOff x="0" y="0"/>
            <a:chExt cx="4464" cy="2112"/>
          </a:xfrm>
        </p:grpSpPr>
        <p:sp>
          <p:nvSpPr>
            <p:cNvPr id="16388" name="Text Box 4"/>
            <p:cNvSpPr txBox="1">
              <a:spLocks noChangeArrowheads="1"/>
            </p:cNvSpPr>
            <p:nvPr/>
          </p:nvSpPr>
          <p:spPr bwMode="auto">
            <a:xfrm>
              <a:off x="0" y="0"/>
              <a:ext cx="4224" cy="1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sz="2800" b="1" dirty="0">
                  <a:ea typeface="隶书" panose="02010509060101010101" pitchFamily="49" charset="-122"/>
                </a:rPr>
                <a:t>已知：如图，在△</a:t>
              </a:r>
              <a:r>
                <a:rPr lang="zh-CN" altLang="zh-CN" sz="2800" b="1" dirty="0">
                  <a:ea typeface="隶书" panose="02010509060101010101" pitchFamily="49" charset="-122"/>
                </a:rPr>
                <a:t>ABC</a:t>
              </a:r>
              <a:r>
                <a:rPr lang="zh-CN" sz="2800" b="1" dirty="0">
                  <a:ea typeface="隶书" panose="02010509060101010101" pitchFamily="49" charset="-122"/>
                </a:rPr>
                <a:t>中，</a:t>
              </a:r>
              <a:r>
                <a:rPr lang="zh-CN" altLang="zh-CN" sz="2800" b="1" dirty="0">
                  <a:ea typeface="隶书" panose="02010509060101010101" pitchFamily="49" charset="-122"/>
                </a:rPr>
                <a:t>D</a:t>
              </a:r>
              <a:r>
                <a:rPr lang="zh-CN" sz="2800" b="1" dirty="0">
                  <a:ea typeface="隶书" panose="02010509060101010101" pitchFamily="49" charset="-122"/>
                </a:rPr>
                <a:t>是</a:t>
              </a:r>
              <a:r>
                <a:rPr lang="zh-CN" altLang="zh-CN" sz="2800" b="1" dirty="0">
                  <a:ea typeface="隶书" panose="02010509060101010101" pitchFamily="49" charset="-122"/>
                </a:rPr>
                <a:t>BC</a:t>
              </a:r>
              <a:r>
                <a:rPr lang="zh-CN" sz="2800" b="1" dirty="0">
                  <a:ea typeface="隶书" panose="02010509060101010101" pitchFamily="49" charset="-122"/>
                </a:rPr>
                <a:t>的中点，</a:t>
              </a:r>
              <a:r>
                <a:rPr lang="zh-CN" altLang="zh-CN" sz="2800" b="1" dirty="0">
                  <a:ea typeface="隶书" panose="02010509060101010101" pitchFamily="49" charset="-122"/>
                </a:rPr>
                <a:t>DE⊥AB</a:t>
              </a:r>
              <a:r>
                <a:rPr lang="zh-CN" sz="2800" b="1" dirty="0">
                  <a:ea typeface="隶书" panose="02010509060101010101" pitchFamily="49" charset="-122"/>
                </a:rPr>
                <a:t>，</a:t>
              </a:r>
              <a:r>
                <a:rPr lang="zh-CN" altLang="zh-CN" sz="2800" b="1" dirty="0">
                  <a:ea typeface="隶书" panose="02010509060101010101" pitchFamily="49" charset="-122"/>
                </a:rPr>
                <a:t>DF⊥AC</a:t>
              </a:r>
              <a:r>
                <a:rPr lang="zh-CN" sz="2800" b="1" dirty="0">
                  <a:ea typeface="隶书" panose="02010509060101010101" pitchFamily="49" charset="-122"/>
                </a:rPr>
                <a:t>，垂足分别是</a:t>
              </a:r>
              <a:r>
                <a:rPr lang="zh-CN" altLang="zh-CN" sz="2800" b="1" dirty="0">
                  <a:ea typeface="隶书" panose="02010509060101010101" pitchFamily="49" charset="-122"/>
                </a:rPr>
                <a:t>E</a:t>
              </a:r>
              <a:r>
                <a:rPr lang="zh-CN" sz="2800" b="1" dirty="0">
                  <a:ea typeface="隶书" panose="02010509060101010101" pitchFamily="49" charset="-122"/>
                </a:rPr>
                <a:t>、</a:t>
              </a:r>
              <a:r>
                <a:rPr lang="zh-CN" altLang="zh-CN" sz="2800" b="1" dirty="0">
                  <a:ea typeface="隶书" panose="02010509060101010101" pitchFamily="49" charset="-122"/>
                </a:rPr>
                <a:t>F</a:t>
              </a:r>
              <a:r>
                <a:rPr lang="zh-CN" sz="2800" b="1" dirty="0">
                  <a:ea typeface="隶书" panose="02010509060101010101" pitchFamily="49" charset="-122"/>
                </a:rPr>
                <a:t>，且</a:t>
              </a:r>
              <a:r>
                <a:rPr lang="zh-CN" altLang="zh-CN" sz="2800" b="1" dirty="0">
                  <a:ea typeface="隶书" panose="02010509060101010101" pitchFamily="49" charset="-122"/>
                </a:rPr>
                <a:t>DE=DF</a:t>
              </a:r>
              <a:r>
                <a:rPr lang="zh-CN" sz="2800" b="1" dirty="0">
                  <a:ea typeface="隶书" panose="02010509060101010101" pitchFamily="49" charset="-122"/>
                </a:rPr>
                <a:t>。</a:t>
              </a:r>
            </a:p>
            <a:p>
              <a:pPr eaLnBrk="0" hangingPunct="0"/>
              <a:r>
                <a:rPr lang="zh-CN" sz="2800" b="1" dirty="0">
                  <a:ea typeface="隶书" panose="02010509060101010101" pitchFamily="49" charset="-122"/>
                </a:rPr>
                <a:t>求证：</a:t>
              </a:r>
              <a:r>
                <a:rPr lang="zh-CN" altLang="zh-CN" sz="2800" b="1" dirty="0">
                  <a:ea typeface="隶书" panose="02010509060101010101" pitchFamily="49" charset="-122"/>
                </a:rPr>
                <a:t>AB=AC</a:t>
              </a:r>
            </a:p>
          </p:txBody>
        </p:sp>
        <p:grpSp>
          <p:nvGrpSpPr>
            <p:cNvPr id="16389" name="Group 5"/>
            <p:cNvGrpSpPr/>
            <p:nvPr/>
          </p:nvGrpSpPr>
          <p:grpSpPr bwMode="auto">
            <a:xfrm>
              <a:off x="2592" y="720"/>
              <a:ext cx="1872" cy="1392"/>
              <a:chOff x="0" y="0"/>
              <a:chExt cx="1872" cy="1392"/>
            </a:xfrm>
          </p:grpSpPr>
          <p:sp>
            <p:nvSpPr>
              <p:cNvPr id="16390" name="AutoShape 6"/>
              <p:cNvSpPr>
                <a:spLocks noChangeArrowheads="1"/>
              </p:cNvSpPr>
              <p:nvPr/>
            </p:nvSpPr>
            <p:spPr bwMode="auto">
              <a:xfrm>
                <a:off x="240" y="240"/>
                <a:ext cx="1344" cy="912"/>
              </a:xfrm>
              <a:prstGeom prst="triangle">
                <a:avLst>
                  <a:gd name="adj" fmla="val 50000"/>
                </a:avLst>
              </a:prstGeom>
              <a:noFill/>
              <a:ln w="38100" cmpd="sng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391" name="Line 7"/>
              <p:cNvSpPr>
                <a:spLocks noChangeShapeType="1"/>
              </p:cNvSpPr>
              <p:nvPr/>
            </p:nvSpPr>
            <p:spPr bwMode="auto">
              <a:xfrm flipV="1">
                <a:off x="912" y="816"/>
                <a:ext cx="432" cy="336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392" name="Line 8"/>
              <p:cNvSpPr>
                <a:spLocks noChangeShapeType="1"/>
              </p:cNvSpPr>
              <p:nvPr/>
            </p:nvSpPr>
            <p:spPr bwMode="auto">
              <a:xfrm flipH="1" flipV="1">
                <a:off x="480" y="816"/>
                <a:ext cx="432" cy="336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393" name="Text Box 9"/>
              <p:cNvSpPr txBox="1">
                <a:spLocks noChangeArrowheads="1"/>
              </p:cNvSpPr>
              <p:nvPr/>
            </p:nvSpPr>
            <p:spPr bwMode="auto">
              <a:xfrm>
                <a:off x="0" y="1008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zh-CN" altLang="zh-CN" b="1" i="1"/>
                  <a:t>B</a:t>
                </a:r>
              </a:p>
            </p:txBody>
          </p:sp>
          <p:sp>
            <p:nvSpPr>
              <p:cNvPr id="16394" name="Text Box 10"/>
              <p:cNvSpPr txBox="1">
                <a:spLocks noChangeArrowheads="1"/>
              </p:cNvSpPr>
              <p:nvPr/>
            </p:nvSpPr>
            <p:spPr bwMode="auto">
              <a:xfrm>
                <a:off x="768" y="1104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zh-CN" altLang="zh-CN" b="1" i="1"/>
                  <a:t>D</a:t>
                </a:r>
              </a:p>
            </p:txBody>
          </p:sp>
          <p:sp>
            <p:nvSpPr>
              <p:cNvPr id="16395" name="Text Box 11"/>
              <p:cNvSpPr txBox="1">
                <a:spLocks noChangeArrowheads="1"/>
              </p:cNvSpPr>
              <p:nvPr/>
            </p:nvSpPr>
            <p:spPr bwMode="auto">
              <a:xfrm>
                <a:off x="1536" y="1008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zh-CN" altLang="zh-CN" b="1" i="1"/>
                  <a:t>C</a:t>
                </a:r>
              </a:p>
            </p:txBody>
          </p:sp>
          <p:sp>
            <p:nvSpPr>
              <p:cNvPr id="16396" name="Text Box 12"/>
              <p:cNvSpPr txBox="1">
                <a:spLocks noChangeArrowheads="1"/>
              </p:cNvSpPr>
              <p:nvPr/>
            </p:nvSpPr>
            <p:spPr bwMode="auto">
              <a:xfrm>
                <a:off x="1296" y="624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zh-CN" altLang="zh-CN" b="1" i="1"/>
                  <a:t>F</a:t>
                </a:r>
              </a:p>
            </p:txBody>
          </p:sp>
          <p:sp>
            <p:nvSpPr>
              <p:cNvPr id="16397" name="Text Box 13"/>
              <p:cNvSpPr txBox="1">
                <a:spLocks noChangeArrowheads="1"/>
              </p:cNvSpPr>
              <p:nvPr/>
            </p:nvSpPr>
            <p:spPr bwMode="auto">
              <a:xfrm>
                <a:off x="768" y="0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zh-CN" altLang="zh-CN" b="1" i="1"/>
                  <a:t>A</a:t>
                </a:r>
              </a:p>
            </p:txBody>
          </p:sp>
          <p:sp>
            <p:nvSpPr>
              <p:cNvPr id="16398" name="Text Box 14"/>
              <p:cNvSpPr txBox="1">
                <a:spLocks noChangeArrowheads="1"/>
              </p:cNvSpPr>
              <p:nvPr/>
            </p:nvSpPr>
            <p:spPr bwMode="auto">
              <a:xfrm>
                <a:off x="288" y="624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zh-CN" altLang="zh-CN" b="1" i="1"/>
                  <a:t>E</a:t>
                </a:r>
              </a:p>
            </p:txBody>
          </p:sp>
        </p:grpSp>
      </p:grp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0" y="2076450"/>
            <a:ext cx="14478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sz="3200" b="1" dirty="0">
                <a:ea typeface="隶书" panose="02010509060101010101" pitchFamily="49" charset="-122"/>
              </a:rPr>
              <a:t>证明：</a:t>
            </a:r>
            <a:endParaRPr lang="zh-CN" sz="2800" b="1" dirty="0">
              <a:ea typeface="隶书" panose="02010509060101010101" pitchFamily="49" charset="-122"/>
            </a:endParaRP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1066800" y="3495675"/>
            <a:ext cx="3352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zh-CN" sz="2800" b="1" dirty="0">
                <a:ea typeface="隶书" panose="02010509060101010101" pitchFamily="49" charset="-122"/>
              </a:rPr>
              <a:t>∵ D</a:t>
            </a:r>
            <a:r>
              <a:rPr lang="zh-CN" sz="2800" b="1" dirty="0">
                <a:ea typeface="隶书" panose="02010509060101010101" pitchFamily="49" charset="-122"/>
              </a:rPr>
              <a:t>是</a:t>
            </a:r>
            <a:r>
              <a:rPr lang="zh-CN" altLang="zh-CN" sz="2800" b="1" dirty="0">
                <a:ea typeface="隶书" panose="02010509060101010101" pitchFamily="49" charset="-122"/>
              </a:rPr>
              <a:t>BC</a:t>
            </a:r>
            <a:r>
              <a:rPr lang="zh-CN" sz="2800" b="1" dirty="0">
                <a:ea typeface="隶书" panose="02010509060101010101" pitchFamily="49" charset="-122"/>
              </a:rPr>
              <a:t>的中点∴</a:t>
            </a:r>
            <a:r>
              <a:rPr lang="zh-CN" altLang="zh-CN" sz="2800" b="1" dirty="0">
                <a:ea typeface="隶书" panose="02010509060101010101" pitchFamily="49" charset="-122"/>
              </a:rPr>
              <a:t>DB=DC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1066800" y="2124075"/>
            <a:ext cx="5181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zh-CN" sz="2800" b="1" dirty="0">
                <a:ea typeface="隶书" panose="02010509060101010101" pitchFamily="49" charset="-122"/>
              </a:rPr>
              <a:t>∵ DE⊥AB</a:t>
            </a:r>
            <a:r>
              <a:rPr lang="zh-CN" sz="2800" b="1" dirty="0">
                <a:ea typeface="隶书" panose="02010509060101010101" pitchFamily="49" charset="-122"/>
              </a:rPr>
              <a:t>，</a:t>
            </a:r>
            <a:r>
              <a:rPr lang="zh-CN" altLang="zh-CN" sz="2800" b="1" dirty="0">
                <a:ea typeface="隶书" panose="02010509060101010101" pitchFamily="49" charset="-122"/>
              </a:rPr>
              <a:t>DF⊥AC ∴△DBE</a:t>
            </a:r>
            <a:r>
              <a:rPr lang="zh-CN" sz="2800" b="1" dirty="0">
                <a:ea typeface="隶书" panose="02010509060101010101" pitchFamily="49" charset="-122"/>
              </a:rPr>
              <a:t>和△</a:t>
            </a:r>
            <a:r>
              <a:rPr lang="zh-CN" altLang="zh-CN" sz="2800" b="1" dirty="0">
                <a:ea typeface="隶书" panose="02010509060101010101" pitchFamily="49" charset="-122"/>
              </a:rPr>
              <a:t>DCF</a:t>
            </a:r>
            <a:r>
              <a:rPr lang="zh-CN" sz="2800" b="1" dirty="0">
                <a:ea typeface="隶书" panose="02010509060101010101" pitchFamily="49" charset="-122"/>
              </a:rPr>
              <a:t>是</a:t>
            </a:r>
          </a:p>
          <a:p>
            <a:pPr eaLnBrk="0" hangingPunct="0"/>
            <a:r>
              <a:rPr lang="zh-CN" altLang="zh-CN" sz="2800" b="1" dirty="0">
                <a:ea typeface="隶书" panose="02010509060101010101" pitchFamily="49" charset="-122"/>
              </a:rPr>
              <a:t>Rt</a:t>
            </a:r>
            <a:r>
              <a:rPr lang="zh-CN" sz="2800" b="1" dirty="0">
                <a:ea typeface="隶书" panose="02010509060101010101" pitchFamily="49" charset="-122"/>
              </a:rPr>
              <a:t>三角形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1028700" y="4410075"/>
            <a:ext cx="6400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zh-CN" sz="2800" b="1" dirty="0">
                <a:ea typeface="隶书" panose="02010509060101010101" pitchFamily="49" charset="-122"/>
              </a:rPr>
              <a:t>∵ DE=DF</a:t>
            </a:r>
            <a:r>
              <a:rPr lang="zh-CN" sz="2800" b="1" dirty="0">
                <a:ea typeface="隶书" panose="02010509060101010101" pitchFamily="49" charset="-122"/>
              </a:rPr>
              <a:t>， </a:t>
            </a:r>
            <a:r>
              <a:rPr lang="zh-CN" altLang="zh-CN" sz="2800" b="1" dirty="0">
                <a:ea typeface="隶书" panose="02010509060101010101" pitchFamily="49" charset="-122"/>
              </a:rPr>
              <a:t>DB=DC </a:t>
            </a:r>
          </a:p>
          <a:p>
            <a:pPr eaLnBrk="0" hangingPunct="0"/>
            <a:r>
              <a:rPr lang="zh-CN" altLang="zh-CN" sz="2800" b="1" dirty="0">
                <a:ea typeface="隶书" panose="02010509060101010101" pitchFamily="49" charset="-122"/>
              </a:rPr>
              <a:t>∴ △DBE≌△DCF</a:t>
            </a:r>
            <a:r>
              <a:rPr lang="zh-CN" sz="2800" b="1" dirty="0">
                <a:ea typeface="隶书" panose="02010509060101010101" pitchFamily="49" charset="-122"/>
              </a:rPr>
              <a:t>（</a:t>
            </a:r>
            <a:r>
              <a:rPr lang="zh-CN" altLang="zh-CN" sz="2800" b="1" dirty="0">
                <a:solidFill>
                  <a:srgbClr val="FF3300"/>
                </a:solidFill>
                <a:ea typeface="隶书" panose="02010509060101010101" pitchFamily="49" charset="-122"/>
              </a:rPr>
              <a:t>HL</a:t>
            </a:r>
            <a:r>
              <a:rPr lang="zh-CN" sz="2800" b="1" dirty="0"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1028700" y="5324473"/>
            <a:ext cx="7162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zh-CN" sz="2800" b="1" dirty="0">
                <a:ea typeface="隶书" panose="02010509060101010101" pitchFamily="49" charset="-122"/>
              </a:rPr>
              <a:t>∴∠B=∠C</a:t>
            </a:r>
            <a:r>
              <a:rPr lang="zh-CN" sz="2800" b="1" dirty="0">
                <a:ea typeface="隶书" panose="02010509060101010101" pitchFamily="49" charset="-122"/>
              </a:rPr>
              <a:t>（全等三角形对应边相等）</a:t>
            </a:r>
            <a:endParaRPr lang="zh-CN" sz="2400" b="1" dirty="0">
              <a:ea typeface="隶书" panose="02010509060101010101" pitchFamily="49" charset="-122"/>
            </a:endParaRP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1048147" y="5847693"/>
            <a:ext cx="7848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zh-CN" sz="2400" b="1" dirty="0">
                <a:ea typeface="隶书" panose="02010509060101010101" pitchFamily="49" charset="-122"/>
              </a:rPr>
              <a:t>∴</a:t>
            </a:r>
            <a:r>
              <a:rPr lang="zh-CN" altLang="zh-CN" sz="2800" b="1" dirty="0">
                <a:ea typeface="隶书" panose="02010509060101010101" pitchFamily="49" charset="-122"/>
              </a:rPr>
              <a:t>AB=AC</a:t>
            </a:r>
            <a:r>
              <a:rPr lang="zh-CN" sz="2800" b="1" dirty="0">
                <a:ea typeface="隶书" panose="02010509060101010101" pitchFamily="49" charset="-122"/>
              </a:rPr>
              <a:t>（在一个三角形中，等边对等角）</a:t>
            </a:r>
            <a:endParaRPr lang="zh-CN" sz="2400" b="1" dirty="0"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75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75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75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75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75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9" grpId="0" autoUpdateAnimBg="0"/>
      <p:bldP spid="16400" grpId="0" autoUpdateAnimBg="0"/>
      <p:bldP spid="16401" grpId="0" autoUpdateAnimBg="0"/>
      <p:bldP spid="16402" grpId="0" autoUpdateAnimBg="0"/>
      <p:bldP spid="16403" grpId="0" autoUpdateAnimBg="0"/>
      <p:bldP spid="1640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23528" y="1628800"/>
            <a:ext cx="7704855" cy="265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sz="2800" b="1" dirty="0"/>
              <a:t>课堂小结：</a:t>
            </a:r>
          </a:p>
          <a:p>
            <a:pPr eaLnBrk="0" hangingPunct="0">
              <a:spcBef>
                <a:spcPct val="50000"/>
              </a:spcBef>
            </a:pPr>
            <a:r>
              <a:rPr lang="zh-CN" altLang="zh-CN" sz="2800" b="1" dirty="0"/>
              <a:t>1</a:t>
            </a:r>
            <a:r>
              <a:rPr lang="zh-CN" sz="2800" b="1" dirty="0"/>
              <a:t>、直角三角形的判定：斜边和一条直角边对应相等的两个直角三角形全等。</a:t>
            </a:r>
          </a:p>
          <a:p>
            <a:pPr eaLnBrk="0" hangingPunct="0">
              <a:spcBef>
                <a:spcPct val="50000"/>
              </a:spcBef>
            </a:pPr>
            <a:r>
              <a:rPr lang="zh-CN" altLang="zh-CN" sz="2800" b="1" dirty="0"/>
              <a:t>2</a:t>
            </a:r>
            <a:r>
              <a:rPr lang="zh-CN" sz="2800" b="1" dirty="0"/>
              <a:t>、角平分线的性质：角的内部，到角两边距离相等的点，在这个角的平分线上</a:t>
            </a:r>
            <a:r>
              <a:rPr lang="zh-CN" sz="2800" b="1" dirty="0" smtClean="0"/>
              <a:t>。</a:t>
            </a:r>
            <a:r>
              <a:rPr lang="en-US" altLang="zh-CN" sz="2800" b="1" dirty="0" smtClean="0"/>
              <a:t> </a:t>
            </a:r>
            <a:endParaRPr lang="zh-CN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205788" cy="1143000"/>
          </a:xfrm>
        </p:spPr>
        <p:txBody>
          <a:bodyPr/>
          <a:lstStyle/>
          <a:p>
            <a:r>
              <a:rPr lang="zh-CN" altLang="en-US" dirty="0">
                <a:solidFill>
                  <a:srgbClr val="CC3300"/>
                </a:solidFill>
              </a:rPr>
              <a:t>学习目标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916832"/>
            <a:ext cx="8229600" cy="3672433"/>
          </a:xfrm>
        </p:spPr>
        <p:txBody>
          <a:bodyPr/>
          <a:lstStyle/>
          <a:p>
            <a:r>
              <a:rPr lang="zh-CN" altLang="en-US" dirty="0"/>
              <a:t>1.会用“HL”判定两个直角三角形是否全等。</a:t>
            </a:r>
          </a:p>
          <a:p>
            <a:r>
              <a:rPr lang="zh-CN" altLang="en-US" dirty="0"/>
              <a:t>2.已知斜边及一直角边，会用尺规画直角三角形。</a:t>
            </a:r>
          </a:p>
          <a:p>
            <a:endParaRPr lang="zh-CN" altLang="en-US" dirty="0"/>
          </a:p>
          <a:p>
            <a:r>
              <a:rPr lang="zh-CN" altLang="en-US" dirty="0">
                <a:solidFill>
                  <a:srgbClr val="CC00CC"/>
                </a:solidFill>
              </a:rPr>
              <a:t>学习重点：</a:t>
            </a:r>
          </a:p>
          <a:p>
            <a:r>
              <a:rPr lang="zh-CN" altLang="en-US" dirty="0"/>
              <a:t>理解直角三角形全等的特殊方法“HL”。并会应用。</a:t>
            </a:r>
          </a:p>
          <a:p>
            <a:endParaRPr lang="zh-CN" altLang="en-US" dirty="0"/>
          </a:p>
          <a:p>
            <a:r>
              <a:rPr lang="zh-CN" altLang="en-US" dirty="0"/>
              <a:t>学习难点：</a:t>
            </a:r>
          </a:p>
          <a:p>
            <a:r>
              <a:rPr lang="zh-CN" altLang="en-US" dirty="0"/>
              <a:t>已知斜边及一直角边长，画直角三角形。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043608" y="1619945"/>
            <a:ext cx="70104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zh-CN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、全等三角形的对应边</a:t>
            </a:r>
            <a:r>
              <a:rPr lang="zh-CN" sz="3200" b="1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zh-CN" sz="3200" b="1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---------,</a:t>
            </a:r>
            <a:r>
              <a:rPr 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，对应角</a:t>
            </a:r>
            <a:r>
              <a:rPr lang="zh-CN" altLang="zh-CN" sz="3200" b="1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-----------</a:t>
            </a:r>
            <a:endParaRPr lang="zh-CN" altLang="zh-CN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511800" y="1538288"/>
            <a:ext cx="129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sz="3200" b="1">
                <a:solidFill>
                  <a:srgbClr val="FF0066"/>
                </a:solidFill>
                <a:ea typeface="黑体" panose="02010609060101010101" pitchFamily="49" charset="-122"/>
              </a:rPr>
              <a:t>相等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982788" y="2117725"/>
            <a:ext cx="1511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sz="3200" b="1">
                <a:solidFill>
                  <a:srgbClr val="FF0066"/>
                </a:solidFill>
                <a:ea typeface="黑体" panose="02010609060101010101" pitchFamily="49" charset="-122"/>
              </a:rPr>
              <a:t>相等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115616" y="3028951"/>
            <a:ext cx="5975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、判定三角形全等的方法有：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974850" y="3605214"/>
            <a:ext cx="541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zh-CN" sz="3600" b="1" u="sng" dirty="0">
                <a:solidFill>
                  <a:srgbClr val="FF0066"/>
                </a:solidFill>
              </a:rPr>
              <a:t>SAS</a:t>
            </a:r>
            <a:r>
              <a:rPr lang="zh-CN" sz="3600" b="1" u="sng" dirty="0">
                <a:solidFill>
                  <a:srgbClr val="FF0066"/>
                </a:solidFill>
              </a:rPr>
              <a:t>、</a:t>
            </a:r>
            <a:r>
              <a:rPr lang="zh-CN" altLang="zh-CN" sz="3600" b="1" u="sng" dirty="0">
                <a:solidFill>
                  <a:srgbClr val="FF0066"/>
                </a:solidFill>
              </a:rPr>
              <a:t>ASA</a:t>
            </a:r>
            <a:r>
              <a:rPr lang="zh-CN" sz="3600" b="1" u="sng" dirty="0">
                <a:solidFill>
                  <a:srgbClr val="FF0066"/>
                </a:solidFill>
              </a:rPr>
              <a:t>、</a:t>
            </a:r>
            <a:r>
              <a:rPr lang="zh-CN" altLang="zh-CN" sz="3600" b="1" u="sng" dirty="0">
                <a:solidFill>
                  <a:srgbClr val="FF0066"/>
                </a:solidFill>
              </a:rPr>
              <a:t>AAS</a:t>
            </a:r>
            <a:r>
              <a:rPr lang="zh-CN" sz="3600" b="1" u="sng" dirty="0">
                <a:solidFill>
                  <a:srgbClr val="FF0066"/>
                </a:solidFill>
              </a:rPr>
              <a:t>、</a:t>
            </a:r>
            <a:r>
              <a:rPr lang="zh-CN" altLang="zh-CN" sz="3600" b="1" u="sng" dirty="0">
                <a:solidFill>
                  <a:srgbClr val="FF0066"/>
                </a:solidFill>
              </a:rPr>
              <a:t>SSS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411760" y="641350"/>
            <a:ext cx="275431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000" b="1" i="1" dirty="0">
                <a:solidFill>
                  <a:srgbClr val="D60093"/>
                </a:solidFill>
              </a:rPr>
              <a:t>抢答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48" grpId="0" autoUpdateAnimBg="0"/>
      <p:bldP spid="615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 flipV="1">
            <a:off x="-3252788" y="8001000"/>
            <a:ext cx="1752600" cy="76200"/>
          </a:xfrm>
        </p:spPr>
        <p:txBody>
          <a:bodyPr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" y="1843472"/>
            <a:ext cx="8153400" cy="2409056"/>
          </a:xfrm>
        </p:spPr>
        <p:txBody>
          <a:bodyPr>
            <a:normAutofit lnSpcReduction="10000"/>
          </a:bodyPr>
          <a:lstStyle/>
          <a:p>
            <a:r>
              <a:rPr lang="zh-CN" altLang="en-US" sz="2400" dirty="0">
                <a:solidFill>
                  <a:srgbClr val="CC3300"/>
                </a:solidFill>
              </a:rPr>
              <a:t>如图在</a:t>
            </a:r>
            <a:r>
              <a:rPr lang="en-US" dirty="0">
                <a:solidFill>
                  <a:srgbClr val="CC3300"/>
                </a:solidFill>
                <a:cs typeface="Times New Roman" panose="02020603050405020304" pitchFamily="18" charset="0"/>
              </a:rPr>
              <a:t>Δ</a:t>
            </a:r>
            <a:r>
              <a:rPr lang="zh-CN" altLang="en-US" sz="2400" dirty="0">
                <a:solidFill>
                  <a:srgbClr val="CC3300"/>
                </a:solidFill>
              </a:rPr>
              <a:t> </a:t>
            </a:r>
            <a:r>
              <a:rPr lang="en-US" sz="2400" dirty="0">
                <a:solidFill>
                  <a:srgbClr val="CC3300"/>
                </a:solidFill>
              </a:rPr>
              <a:t>ABC</a:t>
            </a:r>
            <a:r>
              <a:rPr lang="zh-CN" altLang="en-US" sz="2400" dirty="0">
                <a:solidFill>
                  <a:srgbClr val="CC3300"/>
                </a:solidFill>
              </a:rPr>
              <a:t>和</a:t>
            </a:r>
            <a:r>
              <a:rPr lang="en-US" dirty="0">
                <a:solidFill>
                  <a:srgbClr val="CC3300"/>
                </a:solidFill>
                <a:cs typeface="Times New Roman" panose="02020603050405020304" pitchFamily="18" charset="0"/>
              </a:rPr>
              <a:t>Δ</a:t>
            </a:r>
            <a:r>
              <a:rPr lang="zh-CN" altLang="en-US" sz="2400" dirty="0">
                <a:solidFill>
                  <a:srgbClr val="CC3300"/>
                </a:solidFill>
              </a:rPr>
              <a:t> </a:t>
            </a:r>
            <a:r>
              <a:rPr lang="en-US" sz="2400" dirty="0">
                <a:solidFill>
                  <a:srgbClr val="CC3300"/>
                </a:solidFill>
              </a:rPr>
              <a:t>A’B’C’</a:t>
            </a:r>
            <a:r>
              <a:rPr lang="zh-CN" altLang="en-US" sz="2400" dirty="0">
                <a:solidFill>
                  <a:srgbClr val="CC3300"/>
                </a:solidFill>
              </a:rPr>
              <a:t>中， </a:t>
            </a:r>
            <a:r>
              <a:rPr lang="zh-CN" altLang="en-US" sz="2800" dirty="0">
                <a:solidFill>
                  <a:srgbClr val="CC3300"/>
                </a:solidFill>
                <a:cs typeface="Times New Roman" panose="02020603050405020304" pitchFamily="18" charset="0"/>
              </a:rPr>
              <a:t>∠</a:t>
            </a:r>
            <a:r>
              <a:rPr lang="zh-CN" altLang="en-US" sz="2400" dirty="0">
                <a:solidFill>
                  <a:srgbClr val="CC3300"/>
                </a:solidFill>
              </a:rPr>
              <a:t> </a:t>
            </a:r>
            <a:r>
              <a:rPr lang="en-US" sz="2400" dirty="0">
                <a:solidFill>
                  <a:srgbClr val="CC3300"/>
                </a:solidFill>
              </a:rPr>
              <a:t>C= </a:t>
            </a:r>
            <a:r>
              <a:rPr lang="zh-CN" altLang="en-US" sz="2800" dirty="0">
                <a:solidFill>
                  <a:srgbClr val="CC3300"/>
                </a:solidFill>
                <a:cs typeface="Times New Roman" panose="02020603050405020304" pitchFamily="18" charset="0"/>
              </a:rPr>
              <a:t>∠</a:t>
            </a:r>
            <a:r>
              <a:rPr lang="zh-CN" altLang="en-US" sz="2400" dirty="0">
                <a:solidFill>
                  <a:srgbClr val="CC3300"/>
                </a:solidFill>
              </a:rPr>
              <a:t> </a:t>
            </a:r>
            <a:r>
              <a:rPr lang="en-US" sz="2400" dirty="0">
                <a:solidFill>
                  <a:srgbClr val="CC3300"/>
                </a:solidFill>
              </a:rPr>
              <a:t>C’=RT </a:t>
            </a:r>
            <a:r>
              <a:rPr lang="zh-CN" altLang="en-US" sz="2800" dirty="0">
                <a:solidFill>
                  <a:srgbClr val="CC3300"/>
                </a:solidFill>
                <a:cs typeface="Times New Roman" panose="02020603050405020304" pitchFamily="18" charset="0"/>
              </a:rPr>
              <a:t>∠</a:t>
            </a:r>
            <a:r>
              <a:rPr lang="zh-CN" altLang="en-US" sz="2400" dirty="0">
                <a:solidFill>
                  <a:srgbClr val="CC3300"/>
                </a:solidFill>
              </a:rPr>
              <a:t> </a:t>
            </a:r>
            <a:r>
              <a:rPr lang="en-US" sz="2400" dirty="0">
                <a:solidFill>
                  <a:srgbClr val="CC3300"/>
                </a:solidFill>
              </a:rPr>
              <a:t>AB=A’B’，AC=A’C’ </a:t>
            </a:r>
            <a:r>
              <a:rPr lang="zh-CN" altLang="en-US" sz="2400" dirty="0">
                <a:solidFill>
                  <a:srgbClr val="CC3300"/>
                </a:solidFill>
              </a:rPr>
              <a:t>说明</a:t>
            </a:r>
            <a:r>
              <a:rPr lang="en-US" dirty="0">
                <a:solidFill>
                  <a:srgbClr val="CC3300"/>
                </a:solidFill>
                <a:cs typeface="Times New Roman" panose="02020603050405020304" pitchFamily="18" charset="0"/>
              </a:rPr>
              <a:t>Δ</a:t>
            </a:r>
            <a:r>
              <a:rPr lang="zh-CN" altLang="en-US" sz="2400" dirty="0">
                <a:solidFill>
                  <a:srgbClr val="CC3300"/>
                </a:solidFill>
              </a:rPr>
              <a:t> </a:t>
            </a:r>
            <a:r>
              <a:rPr lang="en-US" sz="2400" dirty="0">
                <a:solidFill>
                  <a:srgbClr val="CC3300"/>
                </a:solidFill>
              </a:rPr>
              <a:t>ABC</a:t>
            </a:r>
            <a:r>
              <a:rPr lang="zh-CN" altLang="en-US" sz="2400" dirty="0">
                <a:solidFill>
                  <a:srgbClr val="CC3300"/>
                </a:solidFill>
              </a:rPr>
              <a:t>和</a:t>
            </a:r>
            <a:r>
              <a:rPr lang="en-US" dirty="0">
                <a:solidFill>
                  <a:srgbClr val="CC3300"/>
                </a:solidFill>
                <a:cs typeface="Times New Roman" panose="02020603050405020304" pitchFamily="18" charset="0"/>
              </a:rPr>
              <a:t>Δ</a:t>
            </a:r>
            <a:r>
              <a:rPr lang="zh-CN" altLang="en-US" sz="2400" dirty="0">
                <a:solidFill>
                  <a:srgbClr val="CC3300"/>
                </a:solidFill>
              </a:rPr>
              <a:t> </a:t>
            </a:r>
            <a:r>
              <a:rPr lang="en-US" sz="2400" dirty="0">
                <a:solidFill>
                  <a:srgbClr val="CC3300"/>
                </a:solidFill>
              </a:rPr>
              <a:t>A’B’C’</a:t>
            </a:r>
            <a:r>
              <a:rPr lang="zh-CN" altLang="en-US" sz="2400" dirty="0">
                <a:solidFill>
                  <a:srgbClr val="CC3300"/>
                </a:solidFill>
              </a:rPr>
              <a:t> 全等的理由。</a:t>
            </a:r>
          </a:p>
          <a:p>
            <a:r>
              <a:rPr lang="zh-CN" altLang="en-US" sz="2400" dirty="0">
                <a:solidFill>
                  <a:srgbClr val="CC3300"/>
                </a:solidFill>
              </a:rPr>
              <a:t>分析：</a:t>
            </a:r>
            <a:r>
              <a:rPr lang="en-US" sz="2400" dirty="0">
                <a:solidFill>
                  <a:srgbClr val="CC3300"/>
                </a:solidFill>
              </a:rPr>
              <a:t>AC=A’C’，</a:t>
            </a:r>
            <a:r>
              <a:rPr lang="zh-CN" altLang="en-US" sz="2400" dirty="0">
                <a:solidFill>
                  <a:srgbClr val="CC3300"/>
                </a:solidFill>
              </a:rPr>
              <a:t>无论</a:t>
            </a:r>
            <a:r>
              <a:rPr lang="en-US" sz="2400" dirty="0">
                <a:solidFill>
                  <a:srgbClr val="CC3300"/>
                </a:solidFill>
              </a:rPr>
              <a:t>RT </a:t>
            </a:r>
            <a:r>
              <a:rPr lang="en-US" dirty="0">
                <a:solidFill>
                  <a:srgbClr val="CC3300"/>
                </a:solidFill>
                <a:cs typeface="Times New Roman" panose="02020603050405020304" pitchFamily="18" charset="0"/>
              </a:rPr>
              <a:t>Δ</a:t>
            </a:r>
            <a:r>
              <a:rPr lang="zh-CN" altLang="en-US" sz="2400" dirty="0">
                <a:solidFill>
                  <a:srgbClr val="CC3300"/>
                </a:solidFill>
              </a:rPr>
              <a:t> </a:t>
            </a:r>
            <a:r>
              <a:rPr lang="en-US" sz="2400" dirty="0">
                <a:solidFill>
                  <a:srgbClr val="CC3300"/>
                </a:solidFill>
              </a:rPr>
              <a:t>ABC</a:t>
            </a:r>
            <a:r>
              <a:rPr lang="zh-CN" altLang="en-US" sz="2400" dirty="0">
                <a:solidFill>
                  <a:srgbClr val="CC3300"/>
                </a:solidFill>
              </a:rPr>
              <a:t>和</a:t>
            </a:r>
            <a:r>
              <a:rPr lang="en-US" sz="2400" dirty="0">
                <a:solidFill>
                  <a:srgbClr val="CC3300"/>
                </a:solidFill>
              </a:rPr>
              <a:t>RT </a:t>
            </a:r>
            <a:r>
              <a:rPr lang="en-US" dirty="0">
                <a:solidFill>
                  <a:srgbClr val="CC3300"/>
                </a:solidFill>
                <a:cs typeface="Times New Roman" panose="02020603050405020304" pitchFamily="18" charset="0"/>
              </a:rPr>
              <a:t>Δ</a:t>
            </a:r>
            <a:r>
              <a:rPr lang="zh-CN" altLang="en-US" sz="2400" dirty="0">
                <a:solidFill>
                  <a:srgbClr val="CC3300"/>
                </a:solidFill>
              </a:rPr>
              <a:t> </a:t>
            </a:r>
            <a:r>
              <a:rPr lang="en-US" sz="2400" dirty="0">
                <a:solidFill>
                  <a:srgbClr val="CC3300"/>
                </a:solidFill>
              </a:rPr>
              <a:t>A’B’C’</a:t>
            </a:r>
            <a:r>
              <a:rPr lang="zh-CN" altLang="en-US" sz="2400" dirty="0">
                <a:solidFill>
                  <a:srgbClr val="CC3300"/>
                </a:solidFill>
              </a:rPr>
              <a:t>的位置如何。我们总是可以通过作旋转、平移、轴对称变换得到图形，如图，即Ａ‘Ｃ’ 和ＡＣ重合，点Ｂ‘和点Ｂ分别在ＡＣ两侧，你能证明吗？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1295400" y="762000"/>
            <a:ext cx="1752600" cy="533400"/>
          </a:xfrm>
          <a:prstGeom prst="rtTriangle">
            <a:avLst/>
          </a:prstGeom>
          <a:noFill/>
          <a:ln w="9525" cmpd="sng">
            <a:solidFill>
              <a:srgbClr val="003366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3" name="WordArt 5"/>
          <p:cNvSpPr>
            <a:spLocks noChangeArrowheads="1" noChangeShapeType="1"/>
          </p:cNvSpPr>
          <p:nvPr/>
        </p:nvSpPr>
        <p:spPr bwMode="auto">
          <a:xfrm>
            <a:off x="3124200" y="1219200"/>
            <a:ext cx="1143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endParaRPr lang="zh-CN" altLang="en-US">
              <a:ln w="9525" cmpd="sng">
                <a:solidFill>
                  <a:srgbClr val="00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4191000" y="762000"/>
            <a:ext cx="1828800" cy="533400"/>
          </a:xfrm>
          <a:prstGeom prst="rtTriangle">
            <a:avLst/>
          </a:prstGeom>
          <a:noFill/>
          <a:ln w="9525" cmpd="sng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1295400" y="762000"/>
            <a:ext cx="0" cy="533400"/>
          </a:xfrm>
          <a:prstGeom prst="line">
            <a:avLst/>
          </a:prstGeom>
          <a:noFill/>
          <a:ln w="9525" cmpd="sng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4191000" y="762000"/>
            <a:ext cx="0" cy="533400"/>
          </a:xfrm>
          <a:prstGeom prst="line">
            <a:avLst/>
          </a:prstGeom>
          <a:noFill/>
          <a:ln w="9525" cmpd="sng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1295400" y="762000"/>
            <a:ext cx="1752600" cy="533400"/>
          </a:xfrm>
          <a:prstGeom prst="line">
            <a:avLst/>
          </a:prstGeom>
          <a:noFill/>
          <a:ln w="9525" cmpd="sng">
            <a:solidFill>
              <a:schemeClr val="accent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4191000" y="762000"/>
            <a:ext cx="1828800" cy="533400"/>
          </a:xfrm>
          <a:prstGeom prst="line">
            <a:avLst/>
          </a:prstGeom>
          <a:noFill/>
          <a:ln w="9525" cmpd="sng">
            <a:solidFill>
              <a:schemeClr val="accent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1295400" y="1219200"/>
            <a:ext cx="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1295400" y="1219200"/>
            <a:ext cx="1524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1447800" y="1219200"/>
            <a:ext cx="0" cy="762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4191000" y="1219200"/>
            <a:ext cx="1524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4343400" y="1219200"/>
            <a:ext cx="0" cy="762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84" name="WordArt 16"/>
          <p:cNvSpPr>
            <a:spLocks noChangeArrowheads="1" noChangeShapeType="1"/>
          </p:cNvSpPr>
          <p:nvPr/>
        </p:nvSpPr>
        <p:spPr bwMode="auto">
          <a:xfrm>
            <a:off x="1143000" y="457200"/>
            <a:ext cx="1143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endParaRPr lang="zh-CN" altLang="en-US">
              <a:ln w="9525" cmpd="sng">
                <a:solidFill>
                  <a:srgbClr val="00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185" name="WordArt 17"/>
          <p:cNvSpPr>
            <a:spLocks noChangeArrowheads="1" noChangeShapeType="1"/>
          </p:cNvSpPr>
          <p:nvPr/>
        </p:nvSpPr>
        <p:spPr bwMode="auto">
          <a:xfrm>
            <a:off x="1181100" y="1371600"/>
            <a:ext cx="1143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  <a:endParaRPr lang="zh-CN" altLang="en-US">
              <a:ln w="9525" cmpd="sng">
                <a:solidFill>
                  <a:srgbClr val="00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186" name="WordArt 18"/>
          <p:cNvSpPr>
            <a:spLocks noChangeArrowheads="1" noChangeShapeType="1"/>
          </p:cNvSpPr>
          <p:nvPr/>
        </p:nvSpPr>
        <p:spPr bwMode="auto">
          <a:xfrm>
            <a:off x="6096000" y="1143000"/>
            <a:ext cx="2286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A'</a:t>
            </a:r>
            <a:endParaRPr lang="zh-CN" altLang="en-US">
              <a:ln w="9525" cmpd="sng">
                <a:solidFill>
                  <a:srgbClr val="00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187" name="WordArt 19"/>
          <p:cNvSpPr>
            <a:spLocks noChangeArrowheads="1" noChangeShapeType="1"/>
          </p:cNvSpPr>
          <p:nvPr/>
        </p:nvSpPr>
        <p:spPr bwMode="auto">
          <a:xfrm>
            <a:off x="4114800" y="457200"/>
            <a:ext cx="2286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B'</a:t>
            </a:r>
            <a:endParaRPr lang="zh-CN" altLang="en-US">
              <a:ln w="9525" cmpd="sng">
                <a:solidFill>
                  <a:srgbClr val="00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188" name="WordArt 20"/>
          <p:cNvSpPr>
            <a:spLocks noChangeArrowheads="1" noChangeShapeType="1"/>
          </p:cNvSpPr>
          <p:nvPr/>
        </p:nvSpPr>
        <p:spPr bwMode="auto">
          <a:xfrm>
            <a:off x="3962400" y="1295400"/>
            <a:ext cx="2286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C'</a:t>
            </a:r>
            <a:endParaRPr lang="zh-CN" altLang="en-US">
              <a:ln w="9525" cmpd="sng">
                <a:solidFill>
                  <a:srgbClr val="00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-1095375" y="404813"/>
            <a:ext cx="4016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zh-CN" altLang="en-US"/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5013325" y="381000"/>
            <a:ext cx="549275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zh-CN" altLang="en-US"/>
          </a:p>
        </p:txBody>
      </p:sp>
      <p:sp>
        <p:nvSpPr>
          <p:cNvPr id="7191" name="AutoShape 23"/>
          <p:cNvSpPr>
            <a:spLocks noChangeArrowheads="1"/>
          </p:cNvSpPr>
          <p:nvPr/>
        </p:nvSpPr>
        <p:spPr bwMode="auto">
          <a:xfrm>
            <a:off x="4876800" y="4724400"/>
            <a:ext cx="1905000" cy="609600"/>
          </a:xfrm>
          <a:prstGeom prst="rtTriangle">
            <a:avLst/>
          </a:prstGeom>
          <a:solidFill>
            <a:schemeClr val="bg1"/>
          </a:solidFill>
          <a:ln w="9525" cmpd="sng">
            <a:solidFill>
              <a:schemeClr val="accent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92" name="AutoShape 24"/>
          <p:cNvSpPr>
            <a:spLocks noChangeArrowheads="1"/>
          </p:cNvSpPr>
          <p:nvPr/>
        </p:nvSpPr>
        <p:spPr bwMode="auto">
          <a:xfrm flipV="1">
            <a:off x="4876800" y="5334000"/>
            <a:ext cx="1905000" cy="609600"/>
          </a:xfrm>
          <a:prstGeom prst="rtTriangle">
            <a:avLst/>
          </a:prstGeom>
          <a:solidFill>
            <a:schemeClr val="bg1"/>
          </a:solidFill>
          <a:ln w="9525" cmpd="sng">
            <a:solidFill>
              <a:schemeClr val="accent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93" name="WordArt 25"/>
          <p:cNvSpPr>
            <a:spLocks noChangeArrowheads="1" noChangeShapeType="1"/>
          </p:cNvSpPr>
          <p:nvPr/>
        </p:nvSpPr>
        <p:spPr bwMode="auto">
          <a:xfrm>
            <a:off x="6858000" y="5257800"/>
            <a:ext cx="9144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A’</a:t>
            </a:r>
            <a:r>
              <a:rPr lang="zh-CN" altLang="en-US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7194" name="WordArt 26"/>
          <p:cNvSpPr>
            <a:spLocks noChangeArrowheads="1" noChangeShapeType="1"/>
          </p:cNvSpPr>
          <p:nvPr/>
        </p:nvSpPr>
        <p:spPr bwMode="auto">
          <a:xfrm>
            <a:off x="3810000" y="5257800"/>
            <a:ext cx="9144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  <a:r>
              <a:rPr lang="zh-CN" altLang="en-US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C‘</a:t>
            </a:r>
            <a:r>
              <a:rPr lang="zh-CN" altLang="en-US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7195" name="WordArt 27"/>
          <p:cNvSpPr>
            <a:spLocks noChangeArrowheads="1" noChangeShapeType="1"/>
          </p:cNvSpPr>
          <p:nvPr/>
        </p:nvSpPr>
        <p:spPr bwMode="auto">
          <a:xfrm>
            <a:off x="4800600" y="4419600"/>
            <a:ext cx="1143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endParaRPr lang="zh-CN" altLang="en-US">
              <a:ln w="9525" cmpd="sng">
                <a:solidFill>
                  <a:srgbClr val="00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196" name="WordArt 28"/>
          <p:cNvSpPr>
            <a:spLocks noChangeArrowheads="1" noChangeShapeType="1"/>
          </p:cNvSpPr>
          <p:nvPr/>
        </p:nvSpPr>
        <p:spPr bwMode="auto">
          <a:xfrm>
            <a:off x="4724400" y="6019800"/>
            <a:ext cx="3429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B‘</a:t>
            </a:r>
            <a:endParaRPr lang="zh-CN" altLang="en-US">
              <a:ln w="9525" cmpd="sng">
                <a:solidFill>
                  <a:srgbClr val="00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>
            <a:off x="4876800" y="4724400"/>
            <a:ext cx="0" cy="1295400"/>
          </a:xfrm>
          <a:prstGeom prst="line">
            <a:avLst/>
          </a:prstGeom>
          <a:noFill/>
          <a:ln w="9525" cmpd="sng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>
            <a:off x="4876800" y="5334000"/>
            <a:ext cx="19050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>
            <a:off x="4953000" y="5181600"/>
            <a:ext cx="762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>
            <a:off x="5029200" y="5181600"/>
            <a:ext cx="0" cy="3048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>
            <a:off x="4876800" y="5486400"/>
            <a:ext cx="1524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202" name="Line 34"/>
          <p:cNvSpPr>
            <a:spLocks noChangeShapeType="1"/>
          </p:cNvSpPr>
          <p:nvPr/>
        </p:nvSpPr>
        <p:spPr bwMode="auto">
          <a:xfrm>
            <a:off x="4876800" y="5181600"/>
            <a:ext cx="1524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203" name="WordArt 35"/>
          <p:cNvSpPr>
            <a:spLocks noChangeArrowheads="1" noChangeShapeType="1"/>
          </p:cNvSpPr>
          <p:nvPr/>
        </p:nvSpPr>
        <p:spPr bwMode="auto">
          <a:xfrm>
            <a:off x="466725" y="4724400"/>
            <a:ext cx="2581275" cy="19065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dirty="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观察与思考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512" y="548680"/>
            <a:ext cx="8763000" cy="2880320"/>
          </a:xfrm>
        </p:spPr>
        <p:txBody>
          <a:bodyPr>
            <a:normAutofit/>
          </a:bodyPr>
          <a:lstStyle/>
          <a:p>
            <a:r>
              <a:rPr lang="zh-CN" altLang="en-US" sz="2800" dirty="0" smtClean="0">
                <a:solidFill>
                  <a:srgbClr val="CC00CC"/>
                </a:solidFill>
              </a:rPr>
              <a:t>解</a:t>
            </a:r>
            <a:r>
              <a:rPr lang="zh-CN" altLang="en-US" sz="2800" dirty="0">
                <a:solidFill>
                  <a:srgbClr val="CC00CC"/>
                </a:solidFill>
                <a:cs typeface="Times New Roman" panose="02020603050405020304" pitchFamily="18" charset="0"/>
              </a:rPr>
              <a:t>∵ ∠</a:t>
            </a:r>
            <a:r>
              <a:rPr lang="zh-CN" altLang="en-US" sz="2800" dirty="0">
                <a:solidFill>
                  <a:srgbClr val="CC00CC"/>
                </a:solidFill>
              </a:rPr>
              <a:t> 1= </a:t>
            </a:r>
            <a:r>
              <a:rPr lang="zh-CN" altLang="en-US" sz="2800" dirty="0">
                <a:solidFill>
                  <a:srgbClr val="CC00CC"/>
                </a:solidFill>
                <a:cs typeface="Times New Roman" panose="02020603050405020304" pitchFamily="18" charset="0"/>
              </a:rPr>
              <a:t>∠</a:t>
            </a:r>
            <a:r>
              <a:rPr lang="zh-CN" altLang="en-US" sz="2800" dirty="0">
                <a:solidFill>
                  <a:srgbClr val="CC00CC"/>
                </a:solidFill>
              </a:rPr>
              <a:t> 2=90 </a:t>
            </a:r>
            <a:r>
              <a:rPr lang="zh-CN" altLang="en-US" sz="2800" dirty="0">
                <a:solidFill>
                  <a:srgbClr val="CC00CC"/>
                </a:solidFill>
                <a:cs typeface="Times New Roman" panose="02020603050405020304" pitchFamily="18" charset="0"/>
              </a:rPr>
              <a:t>°</a:t>
            </a:r>
            <a:endParaRPr lang="zh-CN" altLang="en-US" sz="2800" dirty="0">
              <a:solidFill>
                <a:srgbClr val="CC00CC"/>
              </a:solidFill>
            </a:endParaRPr>
          </a:p>
          <a:p>
            <a:r>
              <a:rPr lang="zh-CN" altLang="en-US" sz="2800" dirty="0">
                <a:solidFill>
                  <a:srgbClr val="CC00CC"/>
                </a:solidFill>
                <a:cs typeface="Times New Roman" panose="02020603050405020304" pitchFamily="18" charset="0"/>
              </a:rPr>
              <a:t>∴</a:t>
            </a:r>
            <a:r>
              <a:rPr lang="zh-CN" altLang="en-US" sz="2800" dirty="0">
                <a:solidFill>
                  <a:srgbClr val="CC00CC"/>
                </a:solidFill>
              </a:rPr>
              <a:t> </a:t>
            </a:r>
            <a:r>
              <a:rPr lang="en-US" sz="2800" dirty="0">
                <a:solidFill>
                  <a:srgbClr val="CC00CC"/>
                </a:solidFill>
              </a:rPr>
              <a:t>BCB’</a:t>
            </a:r>
            <a:r>
              <a:rPr lang="zh-CN" altLang="en-US" sz="2800" dirty="0">
                <a:solidFill>
                  <a:srgbClr val="CC00CC"/>
                </a:solidFill>
              </a:rPr>
              <a:t>在同一直线上，</a:t>
            </a:r>
            <a:r>
              <a:rPr lang="en-US" sz="2800" dirty="0">
                <a:solidFill>
                  <a:srgbClr val="CC00CC"/>
                </a:solidFill>
              </a:rPr>
              <a:t>AC </a:t>
            </a:r>
            <a:r>
              <a:rPr lang="zh-CN" altLang="en-US" sz="2800" dirty="0">
                <a:solidFill>
                  <a:srgbClr val="CC00CC"/>
                </a:solidFill>
                <a:cs typeface="Times New Roman" panose="02020603050405020304" pitchFamily="18" charset="0"/>
              </a:rPr>
              <a:t>┴</a:t>
            </a:r>
            <a:r>
              <a:rPr lang="zh-CN" altLang="en-US" sz="2800" dirty="0">
                <a:solidFill>
                  <a:srgbClr val="CC00CC"/>
                </a:solidFill>
              </a:rPr>
              <a:t> </a:t>
            </a:r>
            <a:r>
              <a:rPr lang="en-US" sz="2800" dirty="0">
                <a:solidFill>
                  <a:srgbClr val="CC00CC"/>
                </a:solidFill>
              </a:rPr>
              <a:t>BB’</a:t>
            </a:r>
            <a:r>
              <a:rPr lang="zh-CN" altLang="en-US" sz="2800" dirty="0">
                <a:solidFill>
                  <a:srgbClr val="CC00CC"/>
                </a:solidFill>
                <a:cs typeface="Times New Roman" panose="02020603050405020304" pitchFamily="18" charset="0"/>
              </a:rPr>
              <a:t>∵</a:t>
            </a:r>
            <a:r>
              <a:rPr lang="zh-CN" altLang="en-US" sz="2800" dirty="0">
                <a:solidFill>
                  <a:srgbClr val="CC00CC"/>
                </a:solidFill>
              </a:rPr>
              <a:t> </a:t>
            </a:r>
            <a:r>
              <a:rPr lang="en-US" sz="2800" dirty="0">
                <a:solidFill>
                  <a:srgbClr val="CC00CC"/>
                </a:solidFill>
              </a:rPr>
              <a:t>AB=A’B’</a:t>
            </a:r>
          </a:p>
          <a:p>
            <a:r>
              <a:rPr lang="zh-CN" altLang="en-US" sz="2800" dirty="0">
                <a:solidFill>
                  <a:srgbClr val="CC00CC"/>
                </a:solidFill>
                <a:cs typeface="Times New Roman" panose="02020603050405020304" pitchFamily="18" charset="0"/>
              </a:rPr>
              <a:t>∴</a:t>
            </a:r>
            <a:r>
              <a:rPr lang="zh-CN" altLang="en-US" sz="2800" dirty="0">
                <a:solidFill>
                  <a:srgbClr val="CC00CC"/>
                </a:solidFill>
              </a:rPr>
              <a:t> </a:t>
            </a:r>
            <a:r>
              <a:rPr lang="en-US" sz="2800" dirty="0">
                <a:solidFill>
                  <a:srgbClr val="CC00CC"/>
                </a:solidFill>
              </a:rPr>
              <a:t>BC=B’C’（</a:t>
            </a:r>
            <a:r>
              <a:rPr lang="zh-CN" altLang="en-US" sz="2800" dirty="0">
                <a:solidFill>
                  <a:srgbClr val="CC00CC"/>
                </a:solidFill>
              </a:rPr>
              <a:t>等腰三角形三线合一）</a:t>
            </a:r>
          </a:p>
          <a:p>
            <a:r>
              <a:rPr lang="zh-CN" altLang="en-US" sz="2800" dirty="0">
                <a:solidFill>
                  <a:srgbClr val="CC00CC"/>
                </a:solidFill>
                <a:cs typeface="Times New Roman" panose="02020603050405020304" pitchFamily="18" charset="0"/>
              </a:rPr>
              <a:t>∵</a:t>
            </a:r>
            <a:r>
              <a:rPr lang="zh-CN" altLang="en-US" sz="2800" dirty="0">
                <a:solidFill>
                  <a:srgbClr val="CC00CC"/>
                </a:solidFill>
              </a:rPr>
              <a:t> </a:t>
            </a:r>
            <a:r>
              <a:rPr lang="en-US" sz="2800" dirty="0">
                <a:solidFill>
                  <a:srgbClr val="CC00CC"/>
                </a:solidFill>
              </a:rPr>
              <a:t>AC=A’C’（</a:t>
            </a:r>
            <a:r>
              <a:rPr lang="zh-CN" altLang="en-US" sz="2800" dirty="0">
                <a:solidFill>
                  <a:srgbClr val="CC00CC"/>
                </a:solidFill>
              </a:rPr>
              <a:t>公共边）</a:t>
            </a:r>
          </a:p>
          <a:p>
            <a:r>
              <a:rPr lang="zh-CN" altLang="en-US" sz="2800" dirty="0">
                <a:solidFill>
                  <a:srgbClr val="CC00CC"/>
                </a:solidFill>
                <a:cs typeface="Times New Roman" panose="02020603050405020304" pitchFamily="18" charset="0"/>
              </a:rPr>
              <a:t>∴</a:t>
            </a:r>
            <a:r>
              <a:rPr lang="en-US" sz="2800" dirty="0">
                <a:solidFill>
                  <a:srgbClr val="CC00CC"/>
                </a:solidFill>
              </a:rPr>
              <a:t> RT</a:t>
            </a:r>
            <a:r>
              <a:rPr lang="en-US" sz="2800" dirty="0">
                <a:solidFill>
                  <a:srgbClr val="CC00CC"/>
                </a:solidFill>
                <a:cs typeface="Times New Roman" panose="02020603050405020304" pitchFamily="18" charset="0"/>
              </a:rPr>
              <a:t>Δ</a:t>
            </a:r>
            <a:r>
              <a:rPr lang="en-US" sz="2800" dirty="0">
                <a:solidFill>
                  <a:srgbClr val="CC00CC"/>
                </a:solidFill>
              </a:rPr>
              <a:t>ABC </a:t>
            </a:r>
            <a:r>
              <a:rPr lang="zh-CN" altLang="en-US" sz="2800" dirty="0">
                <a:solidFill>
                  <a:srgbClr val="CC00CC"/>
                </a:solidFill>
                <a:cs typeface="Times New Roman" panose="02020603050405020304" pitchFamily="18" charset="0"/>
              </a:rPr>
              <a:t>≌ </a:t>
            </a:r>
            <a:r>
              <a:rPr lang="en-US" sz="2800" dirty="0">
                <a:solidFill>
                  <a:srgbClr val="CC00CC"/>
                </a:solidFill>
              </a:rPr>
              <a:t>RT</a:t>
            </a:r>
            <a:r>
              <a:rPr lang="en-US" sz="2800" dirty="0">
                <a:solidFill>
                  <a:srgbClr val="CC00CC"/>
                </a:solidFill>
                <a:cs typeface="Times New Roman" panose="02020603050405020304" pitchFamily="18" charset="0"/>
              </a:rPr>
              <a:t>Δ</a:t>
            </a:r>
            <a:r>
              <a:rPr lang="en-US" sz="2800" dirty="0">
                <a:solidFill>
                  <a:srgbClr val="CC00CC"/>
                </a:solidFill>
              </a:rPr>
              <a:t>A’B’C’（SSS</a:t>
            </a:r>
            <a:r>
              <a:rPr lang="en-US" sz="2800" dirty="0" smtClean="0">
                <a:solidFill>
                  <a:srgbClr val="CC00CC"/>
                </a:solidFill>
              </a:rPr>
              <a:t>）</a:t>
            </a:r>
            <a:endParaRPr lang="en-US" sz="2800" dirty="0">
              <a:solidFill>
                <a:srgbClr val="CC00CC"/>
              </a:solidFill>
            </a:endParaRPr>
          </a:p>
        </p:txBody>
      </p:sp>
      <p:sp>
        <p:nvSpPr>
          <p:cNvPr id="8195" name="WordArt 3"/>
          <p:cNvSpPr>
            <a:spLocks noChangeArrowheads="1" noChangeShapeType="1"/>
          </p:cNvSpPr>
          <p:nvPr/>
        </p:nvSpPr>
        <p:spPr bwMode="auto">
          <a:xfrm>
            <a:off x="4648200" y="4572000"/>
            <a:ext cx="3429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B‘</a:t>
            </a:r>
            <a:endParaRPr lang="zh-CN" altLang="en-US">
              <a:ln w="9525" cmpd="sng">
                <a:solidFill>
                  <a:srgbClr val="00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4876800" y="4724400"/>
            <a:ext cx="1905000" cy="609600"/>
          </a:xfrm>
          <a:prstGeom prst="rtTriangle">
            <a:avLst/>
          </a:prstGeom>
          <a:solidFill>
            <a:schemeClr val="bg1"/>
          </a:solidFill>
          <a:ln w="9525" cmpd="sng">
            <a:solidFill>
              <a:schemeClr val="accent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 flipV="1">
            <a:off x="4876800" y="5334000"/>
            <a:ext cx="1905000" cy="609600"/>
          </a:xfrm>
          <a:prstGeom prst="rtTriangle">
            <a:avLst/>
          </a:prstGeom>
          <a:solidFill>
            <a:schemeClr val="bg1"/>
          </a:solidFill>
          <a:ln w="9525" cmpd="sng">
            <a:solidFill>
              <a:schemeClr val="accent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8" name="WordArt 6"/>
          <p:cNvSpPr>
            <a:spLocks noChangeArrowheads="1" noChangeShapeType="1"/>
          </p:cNvSpPr>
          <p:nvPr/>
        </p:nvSpPr>
        <p:spPr bwMode="auto">
          <a:xfrm>
            <a:off x="6858000" y="5257800"/>
            <a:ext cx="9144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A’</a:t>
            </a:r>
            <a:r>
              <a:rPr lang="zh-CN" altLang="en-US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8199" name="WordArt 7"/>
          <p:cNvSpPr>
            <a:spLocks noChangeArrowheads="1" noChangeShapeType="1"/>
          </p:cNvSpPr>
          <p:nvPr/>
        </p:nvSpPr>
        <p:spPr bwMode="auto">
          <a:xfrm>
            <a:off x="3810000" y="5257800"/>
            <a:ext cx="9144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  <a:r>
              <a:rPr lang="zh-CN" altLang="en-US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C‘</a:t>
            </a:r>
            <a:r>
              <a:rPr lang="zh-CN" altLang="en-US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8200" name="WordArt 8"/>
          <p:cNvSpPr>
            <a:spLocks noChangeArrowheads="1" noChangeShapeType="1"/>
          </p:cNvSpPr>
          <p:nvPr/>
        </p:nvSpPr>
        <p:spPr bwMode="auto">
          <a:xfrm>
            <a:off x="4724400" y="6019800"/>
            <a:ext cx="3429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B‘</a:t>
            </a:r>
            <a:endParaRPr lang="zh-CN" altLang="en-US">
              <a:ln w="9525" cmpd="sng">
                <a:solidFill>
                  <a:srgbClr val="00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4876800" y="4724400"/>
            <a:ext cx="0" cy="1295400"/>
          </a:xfrm>
          <a:prstGeom prst="line">
            <a:avLst/>
          </a:prstGeom>
          <a:noFill/>
          <a:ln w="9525" cmpd="sng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4876800" y="5334000"/>
            <a:ext cx="19050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4953000" y="5181600"/>
            <a:ext cx="762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5029200" y="5181600"/>
            <a:ext cx="0" cy="3048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4876800" y="5486400"/>
            <a:ext cx="1524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4876800" y="5181600"/>
            <a:ext cx="1524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7" name="WordArt 15"/>
          <p:cNvSpPr>
            <a:spLocks noChangeArrowheads="1" noChangeShapeType="1"/>
          </p:cNvSpPr>
          <p:nvPr/>
        </p:nvSpPr>
        <p:spPr bwMode="auto">
          <a:xfrm>
            <a:off x="5029200" y="5029200"/>
            <a:ext cx="1143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zh-CN" altLang="en-US">
              <a:ln w="9525" cmpd="sng">
                <a:solidFill>
                  <a:srgbClr val="00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208" name="WordArt 16"/>
          <p:cNvSpPr>
            <a:spLocks noChangeArrowheads="1" noChangeShapeType="1"/>
          </p:cNvSpPr>
          <p:nvPr/>
        </p:nvSpPr>
        <p:spPr bwMode="auto">
          <a:xfrm>
            <a:off x="5029200" y="5410200"/>
            <a:ext cx="1143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endParaRPr lang="zh-CN" altLang="en-US">
              <a:ln w="9525" cmpd="sng">
                <a:solidFill>
                  <a:srgbClr val="00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141412" y="3645024"/>
            <a:ext cx="4724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sz="4400">
                <a:solidFill>
                  <a:srgbClr val="CC3300"/>
                </a:solidFill>
              </a:rPr>
              <a:t>你还有其他方法吗？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50" y="620688"/>
            <a:ext cx="7772400" cy="2139280"/>
          </a:xfrm>
        </p:spPr>
        <p:txBody>
          <a:bodyPr/>
          <a:lstStyle/>
          <a:p>
            <a:r>
              <a:rPr lang="zh-CN" altLang="en-US" sz="2400" dirty="0" smtClean="0">
                <a:cs typeface="Times New Roman" panose="02020603050405020304" pitchFamily="18" charset="0"/>
              </a:rPr>
              <a:t>∵</a:t>
            </a:r>
            <a:r>
              <a:rPr lang="en-US" sz="2400" dirty="0" smtClean="0"/>
              <a:t>AB</a:t>
            </a:r>
            <a:r>
              <a:rPr lang="zh-CN" altLang="en-US" sz="2800" dirty="0">
                <a:cs typeface="Times New Roman" panose="02020603050405020304" pitchFamily="18" charset="0"/>
              </a:rPr>
              <a:t>²</a:t>
            </a:r>
            <a:r>
              <a:rPr lang="en-US" sz="2400" dirty="0"/>
              <a:t>=BC</a:t>
            </a:r>
            <a:r>
              <a:rPr lang="zh-CN" altLang="en-US" sz="2800" dirty="0">
                <a:cs typeface="Times New Roman" panose="02020603050405020304" pitchFamily="18" charset="0"/>
              </a:rPr>
              <a:t>²</a:t>
            </a:r>
            <a:r>
              <a:rPr lang="en-US" sz="2400" dirty="0"/>
              <a:t>+AC</a:t>
            </a:r>
            <a:r>
              <a:rPr lang="zh-CN" altLang="en-US" sz="2800" dirty="0">
                <a:cs typeface="Times New Roman" panose="02020603050405020304" pitchFamily="18" charset="0"/>
              </a:rPr>
              <a:t>²</a:t>
            </a:r>
            <a:r>
              <a:rPr lang="en-US" sz="2400" dirty="0"/>
              <a:t>，A’B’ </a:t>
            </a:r>
            <a:r>
              <a:rPr lang="zh-CN" altLang="en-US" sz="2800" dirty="0">
                <a:cs typeface="Times New Roman" panose="02020603050405020304" pitchFamily="18" charset="0"/>
              </a:rPr>
              <a:t>²</a:t>
            </a:r>
            <a:r>
              <a:rPr lang="en-US" sz="2400" dirty="0"/>
              <a:t>=B’C’ </a:t>
            </a:r>
            <a:r>
              <a:rPr lang="zh-CN" altLang="en-US" sz="2800" dirty="0">
                <a:cs typeface="Times New Roman" panose="02020603050405020304" pitchFamily="18" charset="0"/>
              </a:rPr>
              <a:t>²</a:t>
            </a:r>
            <a:r>
              <a:rPr lang="en-US" sz="2400" dirty="0"/>
              <a:t>+A’C’ </a:t>
            </a:r>
            <a:r>
              <a:rPr lang="zh-CN" altLang="en-US" sz="2800" dirty="0">
                <a:cs typeface="Times New Roman" panose="02020603050405020304" pitchFamily="18" charset="0"/>
              </a:rPr>
              <a:t>²</a:t>
            </a:r>
            <a:r>
              <a:rPr lang="en-US" sz="2400" dirty="0"/>
              <a:t>（</a:t>
            </a:r>
            <a:r>
              <a:rPr lang="zh-CN" altLang="en-US" sz="2400" dirty="0"/>
              <a:t>勾股定理）</a:t>
            </a:r>
            <a:br>
              <a:rPr lang="zh-CN" altLang="en-US" sz="2400" dirty="0"/>
            </a:br>
            <a:r>
              <a:rPr lang="zh-CN" altLang="en-US" sz="2400" dirty="0"/>
              <a:t> </a:t>
            </a:r>
            <a:r>
              <a:rPr lang="zh-CN" altLang="en-US" sz="2400" dirty="0">
                <a:cs typeface="Times New Roman" panose="02020603050405020304" pitchFamily="18" charset="0"/>
              </a:rPr>
              <a:t>∴</a:t>
            </a:r>
            <a:r>
              <a:rPr lang="zh-CN" altLang="en-US" sz="2400" dirty="0"/>
              <a:t> </a:t>
            </a:r>
            <a:r>
              <a:rPr lang="en-US" sz="2400" dirty="0"/>
              <a:t>BC</a:t>
            </a:r>
            <a:r>
              <a:rPr lang="zh-CN" altLang="en-US" sz="2800" dirty="0">
                <a:cs typeface="Times New Roman" panose="02020603050405020304" pitchFamily="18" charset="0"/>
              </a:rPr>
              <a:t>²</a:t>
            </a:r>
            <a:r>
              <a:rPr lang="en-US" sz="2400" dirty="0"/>
              <a:t>=AB</a:t>
            </a:r>
            <a:r>
              <a:rPr lang="zh-CN" altLang="en-US" sz="2800" dirty="0">
                <a:cs typeface="Times New Roman" panose="02020603050405020304" pitchFamily="18" charset="0"/>
              </a:rPr>
              <a:t>²</a:t>
            </a:r>
            <a:r>
              <a:rPr lang="en-US" sz="2400" dirty="0"/>
              <a:t>-AC</a:t>
            </a:r>
            <a:r>
              <a:rPr lang="zh-CN" altLang="en-US" sz="2800" dirty="0">
                <a:cs typeface="Times New Roman" panose="02020603050405020304" pitchFamily="18" charset="0"/>
              </a:rPr>
              <a:t>²</a:t>
            </a:r>
            <a:r>
              <a:rPr lang="en-US" sz="2400" dirty="0"/>
              <a:t>，B’C’ </a:t>
            </a:r>
            <a:r>
              <a:rPr lang="zh-CN" altLang="en-US" sz="2800" dirty="0">
                <a:cs typeface="Times New Roman" panose="02020603050405020304" pitchFamily="18" charset="0"/>
              </a:rPr>
              <a:t>²</a:t>
            </a:r>
            <a:r>
              <a:rPr lang="en-US" sz="2400" dirty="0"/>
              <a:t>=A’B’ </a:t>
            </a:r>
            <a:r>
              <a:rPr lang="zh-CN" altLang="en-US" sz="2800" dirty="0">
                <a:cs typeface="Times New Roman" panose="02020603050405020304" pitchFamily="18" charset="0"/>
              </a:rPr>
              <a:t>²</a:t>
            </a:r>
            <a:r>
              <a:rPr lang="en-US" sz="2400" dirty="0"/>
              <a:t>-A’C’ </a:t>
            </a:r>
            <a:r>
              <a:rPr lang="zh-CN" altLang="en-US" sz="2800" dirty="0">
                <a:cs typeface="Times New Roman" panose="02020603050405020304" pitchFamily="18" charset="0"/>
              </a:rPr>
              <a:t>²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 </a:t>
            </a:r>
            <a:r>
              <a:rPr lang="zh-CN" altLang="en-US" sz="2400" dirty="0">
                <a:cs typeface="Times New Roman" panose="02020603050405020304" pitchFamily="18" charset="0"/>
              </a:rPr>
              <a:t>∵</a:t>
            </a:r>
            <a:r>
              <a:rPr lang="zh-CN" altLang="en-US" sz="2400" dirty="0"/>
              <a:t> </a:t>
            </a:r>
            <a:r>
              <a:rPr lang="en-US" sz="2400" dirty="0"/>
              <a:t>AB=A’B’，AC=A’C’</a:t>
            </a:r>
            <a:br>
              <a:rPr lang="en-US" sz="2400" dirty="0"/>
            </a:br>
            <a:r>
              <a:rPr lang="en-US" sz="2400" dirty="0"/>
              <a:t> </a:t>
            </a:r>
            <a:r>
              <a:rPr lang="zh-CN" altLang="en-US" sz="2400" dirty="0">
                <a:cs typeface="Times New Roman" panose="02020603050405020304" pitchFamily="18" charset="0"/>
              </a:rPr>
              <a:t>∴</a:t>
            </a:r>
            <a:r>
              <a:rPr lang="zh-CN" altLang="en-US" sz="2400" dirty="0"/>
              <a:t> </a:t>
            </a:r>
            <a:r>
              <a:rPr lang="en-US" sz="2400" dirty="0"/>
              <a:t>BC</a:t>
            </a:r>
            <a:r>
              <a:rPr lang="zh-CN" altLang="en-US" sz="2800" dirty="0">
                <a:cs typeface="Times New Roman" panose="02020603050405020304" pitchFamily="18" charset="0"/>
              </a:rPr>
              <a:t>²</a:t>
            </a:r>
            <a:r>
              <a:rPr lang="en-US" sz="2400" dirty="0"/>
              <a:t>=B’C’ </a:t>
            </a:r>
            <a:r>
              <a:rPr lang="zh-CN" altLang="en-US" sz="2800" dirty="0">
                <a:cs typeface="Times New Roman" panose="02020603050405020304" pitchFamily="18" charset="0"/>
              </a:rPr>
              <a:t>²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 </a:t>
            </a:r>
            <a:r>
              <a:rPr lang="zh-CN" altLang="en-US" sz="2400" dirty="0">
                <a:cs typeface="Times New Roman" panose="02020603050405020304" pitchFamily="18" charset="0"/>
              </a:rPr>
              <a:t>∴</a:t>
            </a:r>
            <a:r>
              <a:rPr lang="en-US" sz="2400" dirty="0"/>
              <a:t> BC=B’C’ </a:t>
            </a:r>
            <a:r>
              <a:rPr lang="zh-CN" altLang="en-US" sz="2400" dirty="0">
                <a:cs typeface="Times New Roman" panose="02020603050405020304" pitchFamily="18" charset="0"/>
              </a:rPr>
              <a:t>∴</a:t>
            </a:r>
            <a:r>
              <a:rPr lang="zh-CN" altLang="en-US" sz="2400" dirty="0"/>
              <a:t>三角形全</a:t>
            </a:r>
            <a:r>
              <a:rPr lang="zh-CN" altLang="en-US" sz="2400" dirty="0" smtClean="0"/>
              <a:t>等</a:t>
            </a:r>
            <a:endParaRPr lang="zh-CN" altLang="en-US" sz="24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131" y="4365104"/>
            <a:ext cx="8135937" cy="1752600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sz="4400" b="1" dirty="0">
                <a:solidFill>
                  <a:srgbClr val="CC3300"/>
                </a:solidFill>
              </a:rPr>
              <a:t>直角三角形全等的判定定理</a:t>
            </a:r>
          </a:p>
          <a:p>
            <a:r>
              <a:rPr lang="zh-CN" altLang="en-US" sz="4000" b="1" dirty="0">
                <a:solidFill>
                  <a:srgbClr val="FF0066"/>
                </a:solidFill>
              </a:rPr>
              <a:t>斜边和一条直角边对应相等的两个直角三角形全等（简写成“斜边、直角边”或“</a:t>
            </a:r>
            <a:r>
              <a:rPr lang="en-US" sz="4000" b="1" dirty="0">
                <a:solidFill>
                  <a:srgbClr val="FF0066"/>
                </a:solidFill>
              </a:rPr>
              <a:t>HL”）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2362200" y="3352800"/>
            <a:ext cx="1752600" cy="457200"/>
          </a:xfrm>
          <a:prstGeom prst="rtTriangle">
            <a:avLst/>
          </a:prstGeom>
          <a:solidFill>
            <a:srgbClr val="FFFFFF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5334000" y="3352800"/>
            <a:ext cx="1752600" cy="457200"/>
          </a:xfrm>
          <a:prstGeom prst="rtTriangle">
            <a:avLst/>
          </a:prstGeom>
          <a:solidFill>
            <a:srgbClr val="FFFFFF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2" name="WordArt 6"/>
          <p:cNvSpPr>
            <a:spLocks noChangeArrowheads="1" noChangeShapeType="1"/>
          </p:cNvSpPr>
          <p:nvPr/>
        </p:nvSpPr>
        <p:spPr bwMode="auto">
          <a:xfrm>
            <a:off x="4114800" y="3581400"/>
            <a:ext cx="1143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endParaRPr lang="zh-CN" altLang="en-US">
              <a:ln w="9525" cmpd="sng">
                <a:solidFill>
                  <a:srgbClr val="00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23" name="WordArt 7"/>
          <p:cNvSpPr>
            <a:spLocks noChangeArrowheads="1" noChangeShapeType="1"/>
          </p:cNvSpPr>
          <p:nvPr/>
        </p:nvSpPr>
        <p:spPr bwMode="auto">
          <a:xfrm>
            <a:off x="2209800" y="2971800"/>
            <a:ext cx="1143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endParaRPr lang="zh-CN" altLang="en-US">
              <a:ln w="9525" cmpd="sng">
                <a:solidFill>
                  <a:srgbClr val="00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24" name="WordArt 8"/>
          <p:cNvSpPr>
            <a:spLocks noChangeArrowheads="1" noChangeShapeType="1"/>
          </p:cNvSpPr>
          <p:nvPr/>
        </p:nvSpPr>
        <p:spPr bwMode="auto">
          <a:xfrm>
            <a:off x="2209800" y="3733800"/>
            <a:ext cx="1143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  <a:endParaRPr lang="zh-CN" altLang="en-US">
              <a:ln w="9525" cmpd="sng">
                <a:solidFill>
                  <a:srgbClr val="00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25" name="WordArt 9"/>
          <p:cNvSpPr>
            <a:spLocks noChangeArrowheads="1" noChangeShapeType="1"/>
          </p:cNvSpPr>
          <p:nvPr/>
        </p:nvSpPr>
        <p:spPr bwMode="auto">
          <a:xfrm>
            <a:off x="7162800" y="3581400"/>
            <a:ext cx="2286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A'</a:t>
            </a:r>
            <a:endParaRPr lang="zh-CN" altLang="en-US">
              <a:ln w="9525" cmpd="sng">
                <a:solidFill>
                  <a:srgbClr val="00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26" name="WordArt 10"/>
          <p:cNvSpPr>
            <a:spLocks noChangeArrowheads="1" noChangeShapeType="1"/>
          </p:cNvSpPr>
          <p:nvPr/>
        </p:nvSpPr>
        <p:spPr bwMode="auto">
          <a:xfrm>
            <a:off x="5181600" y="3048000"/>
            <a:ext cx="2286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B'</a:t>
            </a:r>
            <a:endParaRPr lang="zh-CN" altLang="en-US">
              <a:ln w="9525" cmpd="sng">
                <a:solidFill>
                  <a:srgbClr val="00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27" name="WordArt 11"/>
          <p:cNvSpPr>
            <a:spLocks noChangeArrowheads="1" noChangeShapeType="1"/>
          </p:cNvSpPr>
          <p:nvPr/>
        </p:nvSpPr>
        <p:spPr bwMode="auto">
          <a:xfrm>
            <a:off x="5105400" y="3657600"/>
            <a:ext cx="2286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C'</a:t>
            </a:r>
            <a:endParaRPr lang="zh-CN" altLang="en-US">
              <a:ln w="9525" cmpd="sng">
                <a:solidFill>
                  <a:srgbClr val="00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2362200" y="3733800"/>
            <a:ext cx="762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2438400" y="3733800"/>
            <a:ext cx="0" cy="762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5334000" y="3733800"/>
            <a:ext cx="762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5410200" y="3733800"/>
            <a:ext cx="0" cy="762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699792" y="714375"/>
            <a:ext cx="16970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dirty="0"/>
              <a:t>例题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69899" y="1737430"/>
            <a:ext cx="772514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3000" dirty="0">
                <a:solidFill>
                  <a:srgbClr val="CC3300"/>
                </a:solidFill>
              </a:rPr>
              <a:t>已知一直角边和斜边，用尺规作直角三角形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5179" y="3077393"/>
            <a:ext cx="476288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FF0066"/>
                </a:solidFill>
              </a:rPr>
              <a:t>已</a:t>
            </a:r>
            <a:r>
              <a:rPr lang="zh-CN" altLang="en-US" sz="2400" b="1" dirty="0" smtClean="0">
                <a:solidFill>
                  <a:srgbClr val="FF0066"/>
                </a:solidFill>
              </a:rPr>
              <a:t>知：</a:t>
            </a:r>
            <a:r>
              <a:rPr lang="zh-CN" altLang="en-US" sz="2400" b="1" dirty="0">
                <a:solidFill>
                  <a:srgbClr val="FF0066"/>
                </a:solidFill>
              </a:rPr>
              <a:t>线段</a:t>
            </a:r>
            <a:r>
              <a:rPr lang="en-US" sz="2400" b="1" dirty="0" err="1">
                <a:solidFill>
                  <a:srgbClr val="FF0066"/>
                </a:solidFill>
              </a:rPr>
              <a:t>a、c</a:t>
            </a:r>
            <a:r>
              <a:rPr lang="en-US" sz="2400" b="1" dirty="0">
                <a:solidFill>
                  <a:srgbClr val="FF0066"/>
                </a:solidFill>
              </a:rPr>
              <a:t>(a</a:t>
            </a:r>
            <a:r>
              <a:rPr lang="zh-CN" altLang="en-US" sz="2400" b="1" dirty="0">
                <a:solidFill>
                  <a:srgbClr val="FF0066"/>
                </a:solidFill>
              </a:rPr>
              <a:t>﹤</a:t>
            </a:r>
            <a:r>
              <a:rPr lang="en-US" sz="2400" b="1" dirty="0">
                <a:solidFill>
                  <a:srgbClr val="FF0066"/>
                </a:solidFill>
              </a:rPr>
              <a:t>c)</a:t>
            </a:r>
          </a:p>
          <a:p>
            <a:r>
              <a:rPr lang="zh-CN" altLang="en-US" sz="2400" b="1" dirty="0">
                <a:solidFill>
                  <a:srgbClr val="FF0066"/>
                </a:solidFill>
              </a:rPr>
              <a:t>求作：△</a:t>
            </a:r>
            <a:r>
              <a:rPr lang="en-US" sz="2400" b="1" dirty="0">
                <a:solidFill>
                  <a:srgbClr val="FF0066"/>
                </a:solidFill>
              </a:rPr>
              <a:t>ABC,</a:t>
            </a:r>
            <a:r>
              <a:rPr lang="zh-CN" altLang="en-US" sz="2400" b="1" dirty="0">
                <a:solidFill>
                  <a:srgbClr val="FF0066"/>
                </a:solidFill>
              </a:rPr>
              <a:t>使∠</a:t>
            </a:r>
            <a:r>
              <a:rPr lang="en-US" sz="2400" b="1" dirty="0">
                <a:solidFill>
                  <a:srgbClr val="FF0066"/>
                </a:solidFill>
              </a:rPr>
              <a:t>C=90</a:t>
            </a:r>
            <a:r>
              <a:rPr lang="zh-CN" altLang="en-US" sz="2400" b="1" dirty="0">
                <a:solidFill>
                  <a:srgbClr val="FF0066"/>
                </a:solidFill>
              </a:rPr>
              <a:t>°</a:t>
            </a:r>
            <a:r>
              <a:rPr lang="en-US" sz="2400" b="1" dirty="0">
                <a:solidFill>
                  <a:srgbClr val="FF0066"/>
                </a:solidFill>
              </a:rPr>
              <a:t> </a:t>
            </a:r>
            <a:r>
              <a:rPr lang="zh-CN" altLang="en-US" sz="2400" b="1" dirty="0">
                <a:solidFill>
                  <a:srgbClr val="FF0066"/>
                </a:solidFill>
              </a:rPr>
              <a:t>，</a:t>
            </a:r>
          </a:p>
          <a:p>
            <a:r>
              <a:rPr lang="zh-CN" altLang="en-US" sz="2400" b="1" dirty="0">
                <a:solidFill>
                  <a:srgbClr val="FF0066"/>
                </a:solidFill>
              </a:rPr>
              <a:t>一直角边</a:t>
            </a:r>
            <a:r>
              <a:rPr lang="en-US" sz="2400" b="1" dirty="0">
                <a:solidFill>
                  <a:srgbClr val="FF0066"/>
                </a:solidFill>
              </a:rPr>
              <a:t>CB=a，</a:t>
            </a:r>
            <a:r>
              <a:rPr lang="zh-CN" altLang="en-US" sz="2400" b="1" dirty="0">
                <a:solidFill>
                  <a:srgbClr val="FF0066"/>
                </a:solidFill>
              </a:rPr>
              <a:t>斜边</a:t>
            </a:r>
            <a:r>
              <a:rPr lang="en-US" sz="2400" b="1" dirty="0">
                <a:solidFill>
                  <a:srgbClr val="FF0066"/>
                </a:solidFill>
              </a:rPr>
              <a:t>AB=c</a:t>
            </a:r>
            <a:r>
              <a:rPr lang="en-US" sz="2400" b="1" dirty="0" smtClean="0">
                <a:solidFill>
                  <a:srgbClr val="FF0066"/>
                </a:solidFill>
              </a:rPr>
              <a:t>.</a:t>
            </a:r>
            <a:endParaRPr lang="en-US" sz="2400" b="1" dirty="0">
              <a:solidFill>
                <a:srgbClr val="FF0066"/>
              </a:solidFill>
            </a:endParaRP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5724525" y="3439343"/>
            <a:ext cx="8636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5292725" y="3869556"/>
            <a:ext cx="15113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083300" y="3077393"/>
            <a:ext cx="3143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>
                <a:sym typeface="Arial" panose="020B0604020202020204" pitchFamily="34" charset="0"/>
              </a:rPr>
              <a:t>ɑ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935663" y="3567931"/>
            <a:ext cx="2968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>
                <a:latin typeface="宋体" panose="02010600030101010101" pitchFamily="2" charset="-122"/>
              </a:rPr>
              <a:t>c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36562" y="4797152"/>
            <a:ext cx="759182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800" dirty="0"/>
              <a:t>分析：首先作出边BC,由</a:t>
            </a:r>
            <a:r>
              <a:rPr lang="zh-CN" altLang="en-US" sz="2800" dirty="0">
                <a:sym typeface="宋体" panose="02010600030101010101" pitchFamily="2" charset="-122"/>
              </a:rPr>
              <a:t>∠C为直角可以作出另一直角边所在的射线，由AB</a:t>
            </a:r>
            <a:r>
              <a:rPr lang="zh-CN" altLang="en-US" sz="2800" dirty="0">
                <a:latin typeface="宋体" panose="02010600030101010101" pitchFamily="2" charset="-122"/>
                <a:sym typeface="宋体" panose="02010600030101010101" pitchFamily="2" charset="-122"/>
              </a:rPr>
              <a:t>=c可以确定点A。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7" name="Group 3"/>
          <p:cNvGrpSpPr/>
          <p:nvPr/>
        </p:nvGrpSpPr>
        <p:grpSpPr bwMode="auto">
          <a:xfrm>
            <a:off x="7010400" y="762000"/>
            <a:ext cx="1371600" cy="519113"/>
            <a:chOff x="0" y="0"/>
            <a:chExt cx="864" cy="327"/>
          </a:xfrm>
        </p:grpSpPr>
        <p:sp>
          <p:nvSpPr>
            <p:cNvPr id="11268" name="Line 4"/>
            <p:cNvSpPr>
              <a:spLocks noChangeShapeType="1"/>
            </p:cNvSpPr>
            <p:nvPr/>
          </p:nvSpPr>
          <p:spPr bwMode="auto">
            <a:xfrm>
              <a:off x="0" y="288"/>
              <a:ext cx="864" cy="0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0" y="240"/>
              <a:ext cx="0" cy="48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270" name="Line 6"/>
            <p:cNvSpPr>
              <a:spLocks noChangeShapeType="1"/>
            </p:cNvSpPr>
            <p:nvPr/>
          </p:nvSpPr>
          <p:spPr bwMode="auto">
            <a:xfrm>
              <a:off x="864" y="240"/>
              <a:ext cx="0" cy="48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271" name="Text Box 7"/>
            <p:cNvSpPr txBox="1">
              <a:spLocks noChangeArrowheads="1"/>
            </p:cNvSpPr>
            <p:nvPr/>
          </p:nvSpPr>
          <p:spPr bwMode="auto">
            <a:xfrm>
              <a:off x="288" y="0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/>
                <a:t>a</a:t>
              </a:r>
            </a:p>
          </p:txBody>
        </p:sp>
      </p:grpSp>
      <p:grpSp>
        <p:nvGrpSpPr>
          <p:cNvPr id="11272" name="Group 8"/>
          <p:cNvGrpSpPr/>
          <p:nvPr/>
        </p:nvGrpSpPr>
        <p:grpSpPr bwMode="auto">
          <a:xfrm>
            <a:off x="6781800" y="1295400"/>
            <a:ext cx="2133600" cy="579438"/>
            <a:chOff x="0" y="0"/>
            <a:chExt cx="1344" cy="365"/>
          </a:xfrm>
        </p:grpSpPr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>
              <a:off x="0" y="336"/>
              <a:ext cx="1344" cy="0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274" name="Line 10"/>
            <p:cNvSpPr>
              <a:spLocks noChangeShapeType="1"/>
            </p:cNvSpPr>
            <p:nvPr/>
          </p:nvSpPr>
          <p:spPr bwMode="auto">
            <a:xfrm>
              <a:off x="1344" y="288"/>
              <a:ext cx="0" cy="48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275" name="Line 11"/>
            <p:cNvSpPr>
              <a:spLocks noChangeShapeType="1"/>
            </p:cNvSpPr>
            <p:nvPr/>
          </p:nvSpPr>
          <p:spPr bwMode="auto">
            <a:xfrm>
              <a:off x="0" y="288"/>
              <a:ext cx="0" cy="48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432" y="0"/>
              <a:ext cx="3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 b="1"/>
                <a:t>c</a:t>
              </a:r>
            </a:p>
          </p:txBody>
        </p:sp>
      </p:grp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224532" y="2476719"/>
            <a:ext cx="447903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800" b="1" dirty="0"/>
              <a:t>画法：1.画</a:t>
            </a:r>
            <a:r>
              <a:rPr lang="en-US" sz="2800" b="1" dirty="0"/>
              <a:t>∠MCN=90 </a:t>
            </a:r>
            <a:r>
              <a:rPr lang="zh-CN" altLang="en-US" sz="2800" b="1" dirty="0">
                <a:solidFill>
                  <a:srgbClr val="040400"/>
                </a:solidFill>
              </a:rPr>
              <a:t>°</a:t>
            </a:r>
            <a:r>
              <a:rPr lang="zh-CN" altLang="en-US" sz="2800" b="1" dirty="0"/>
              <a:t>.</a:t>
            </a:r>
            <a:endParaRPr lang="en-US" sz="2800" b="1" dirty="0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1411982" y="3734812"/>
            <a:ext cx="5019774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800" b="1" dirty="0"/>
              <a:t>3.以</a:t>
            </a:r>
            <a:r>
              <a:rPr lang="en-US" sz="2800" b="1" dirty="0"/>
              <a:t>B</a:t>
            </a:r>
            <a:r>
              <a:rPr lang="zh-CN" altLang="en-US" sz="2800" b="1" dirty="0"/>
              <a:t>为圆心，</a:t>
            </a:r>
            <a:r>
              <a:rPr lang="en-US" sz="2800" b="1" dirty="0"/>
              <a:t>c</a:t>
            </a:r>
            <a:r>
              <a:rPr lang="zh-CN" altLang="en-US" sz="2800" b="1" dirty="0"/>
              <a:t>为半径画弧，</a:t>
            </a:r>
          </a:p>
          <a:p>
            <a:pPr eaLnBrk="0" hangingPunct="0">
              <a:spcBef>
                <a:spcPct val="50000"/>
              </a:spcBef>
            </a:pPr>
            <a:r>
              <a:rPr lang="zh-CN" altLang="en-US" sz="2800" b="1" dirty="0"/>
              <a:t>交射线</a:t>
            </a:r>
            <a:r>
              <a:rPr lang="en-US" sz="2800" b="1" dirty="0"/>
              <a:t>CN</a:t>
            </a:r>
            <a:r>
              <a:rPr lang="zh-CN" altLang="en-US" sz="2800" b="1" dirty="0"/>
              <a:t>于点</a:t>
            </a:r>
            <a:r>
              <a:rPr lang="en-US" sz="2800" b="1" dirty="0"/>
              <a:t>A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1447799" y="5043487"/>
            <a:ext cx="17510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/>
              <a:t>4</a:t>
            </a:r>
            <a:r>
              <a:rPr lang="zh-CN" altLang="en-US" sz="2800" b="1" dirty="0"/>
              <a:t>连结</a:t>
            </a:r>
            <a:r>
              <a:rPr lang="en-US" sz="2800" b="1" dirty="0"/>
              <a:t>AB </a:t>
            </a:r>
            <a:r>
              <a:rPr lang="zh-CN" altLang="en-US" sz="2800" b="1" dirty="0"/>
              <a:t>.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228600" y="5929313"/>
            <a:ext cx="5567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800" b="1" dirty="0">
                <a:solidFill>
                  <a:srgbClr val="040400"/>
                </a:solidFill>
              </a:rPr>
              <a:t>△</a:t>
            </a:r>
            <a:r>
              <a:rPr lang="en-US" sz="2800" b="1" dirty="0">
                <a:solidFill>
                  <a:srgbClr val="040400"/>
                </a:solidFill>
              </a:rPr>
              <a:t>ABC</a:t>
            </a:r>
            <a:r>
              <a:rPr lang="zh-CN" altLang="en-US" sz="2800" b="1" dirty="0">
                <a:solidFill>
                  <a:srgbClr val="040400"/>
                </a:solidFill>
              </a:rPr>
              <a:t>就是所要画的直角三角形.</a:t>
            </a: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5724128" y="5562600"/>
            <a:ext cx="22098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7933928" y="2514600"/>
            <a:ext cx="0" cy="30480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800328" y="5486400"/>
            <a:ext cx="5191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M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7765653" y="5502175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/>
              <a:t>C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7994253" y="2505075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N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7019528" y="54102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a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6398815" y="5481638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/>
              <a:t>B</a:t>
            </a:r>
          </a:p>
        </p:txBody>
      </p:sp>
      <p:sp>
        <p:nvSpPr>
          <p:cNvPr id="11288" name="Arc 24"/>
          <p:cNvSpPr/>
          <p:nvPr/>
        </p:nvSpPr>
        <p:spPr bwMode="auto">
          <a:xfrm>
            <a:off x="7781528" y="3505200"/>
            <a:ext cx="3048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6698853" y="3800475"/>
            <a:ext cx="341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c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8070453" y="3267075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A</a:t>
            </a:r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 flipH="1">
            <a:off x="6562328" y="3505200"/>
            <a:ext cx="1371600" cy="20574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367532" y="3085664"/>
            <a:ext cx="38763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800" b="1" dirty="0"/>
              <a:t>2.在射线</a:t>
            </a:r>
            <a:r>
              <a:rPr lang="en-US" sz="2800" b="1" dirty="0"/>
              <a:t>CM</a:t>
            </a:r>
            <a:r>
              <a:rPr lang="zh-CN" altLang="en-US" sz="2800" b="1" dirty="0"/>
              <a:t>上取</a:t>
            </a:r>
            <a:r>
              <a:rPr lang="en-US" sz="2800" b="1" dirty="0"/>
              <a:t>CB=a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11293" name="WordArt 29"/>
          <p:cNvSpPr>
            <a:spLocks noChangeArrowheads="1" noChangeShapeType="1"/>
          </p:cNvSpPr>
          <p:nvPr/>
        </p:nvSpPr>
        <p:spPr bwMode="auto">
          <a:xfrm>
            <a:off x="681732" y="347663"/>
            <a:ext cx="1371600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dirty="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画一画</a:t>
            </a:r>
          </a:p>
        </p:txBody>
      </p:sp>
      <p:sp>
        <p:nvSpPr>
          <p:cNvPr id="11296" name="WordArt 32"/>
          <p:cNvSpPr>
            <a:spLocks noChangeArrowheads="1" noChangeShapeType="1"/>
          </p:cNvSpPr>
          <p:nvPr/>
        </p:nvSpPr>
        <p:spPr bwMode="auto">
          <a:xfrm>
            <a:off x="469900" y="1152525"/>
            <a:ext cx="4114800" cy="1296987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zh-CN" altLang="en-US" sz="3600" b="1" dirty="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聪明的你画出来了吗</a:t>
            </a:r>
          </a:p>
        </p:txBody>
      </p:sp>
    </p:spTree>
  </p:cSld>
  <p:clrMapOvr>
    <a:masterClrMapping/>
  </p:clrMapOvr>
  <p:transition spd="med">
    <p:wip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7" grpId="0" autoUpdateAnimBg="0"/>
      <p:bldP spid="11278" grpId="0" autoUpdateAnimBg="0"/>
      <p:bldP spid="11279" grpId="0" autoUpdateAnimBg="0"/>
      <p:bldP spid="11280" grpId="0" autoUpdateAnimBg="0"/>
      <p:bldP spid="11281" grpId="0" animBg="1"/>
      <p:bldP spid="11282" grpId="0" animBg="1"/>
      <p:bldP spid="11283" grpId="0" autoUpdateAnimBg="0"/>
      <p:bldP spid="11284" grpId="0" autoUpdateAnimBg="0"/>
      <p:bldP spid="11285" grpId="0" autoUpdateAnimBg="0"/>
      <p:bldP spid="11286" grpId="0" autoUpdateAnimBg="0"/>
      <p:bldP spid="11287" grpId="0" autoUpdateAnimBg="0"/>
      <p:bldP spid="11288" grpId="0" animBg="1"/>
      <p:bldP spid="11289" grpId="0" autoUpdateAnimBg="0"/>
      <p:bldP spid="11290" grpId="0" autoUpdateAnimBg="0"/>
      <p:bldP spid="11291" grpId="0" animBg="1"/>
      <p:bldP spid="1129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354732"/>
            <a:ext cx="7924800" cy="1524000"/>
          </a:xfrm>
        </p:spPr>
        <p:txBody>
          <a:bodyPr/>
          <a:lstStyle/>
          <a:p>
            <a:r>
              <a:rPr lang="zh-CN" altLang="en-US" sz="2800" dirty="0">
                <a:solidFill>
                  <a:schemeClr val="tx1"/>
                </a:solidFill>
              </a:rPr>
              <a:t>例：已知</a:t>
            </a:r>
            <a:r>
              <a:rPr lang="en-US" sz="2800" dirty="0">
                <a:solidFill>
                  <a:schemeClr val="tx1"/>
                </a:solidFill>
              </a:rPr>
              <a:t>P</a:t>
            </a:r>
            <a:r>
              <a:rPr lang="zh-CN" altLang="en-US" sz="2800" dirty="0">
                <a:solidFill>
                  <a:schemeClr val="tx1"/>
                </a:solidFill>
              </a:rPr>
              <a:t>是</a:t>
            </a:r>
            <a:r>
              <a:rPr lang="zh-CN" altLang="en-US" sz="2400" dirty="0">
                <a:solidFill>
                  <a:schemeClr val="tx1"/>
                </a:solidFill>
                <a:cs typeface="Times New Roman" panose="02020603050405020304" pitchFamily="18" charset="0"/>
              </a:rPr>
              <a:t>∠</a:t>
            </a:r>
            <a:r>
              <a:rPr lang="zh-CN" altLang="en-US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AOB</a:t>
            </a:r>
            <a:r>
              <a:rPr lang="zh-CN" altLang="en-US" sz="2800" dirty="0">
                <a:solidFill>
                  <a:schemeClr val="tx1"/>
                </a:solidFill>
              </a:rPr>
              <a:t>内部一点，</a:t>
            </a:r>
            <a:r>
              <a:rPr lang="en-US" sz="2800" dirty="0">
                <a:solidFill>
                  <a:schemeClr val="tx1"/>
                </a:solidFill>
              </a:rPr>
              <a:t>PD </a:t>
            </a:r>
            <a:r>
              <a:rPr lang="zh-CN" altLang="en-US" sz="2400" dirty="0">
                <a:solidFill>
                  <a:schemeClr val="tx1"/>
                </a:solidFill>
                <a:cs typeface="Times New Roman" panose="02020603050405020304" pitchFamily="18" charset="0"/>
              </a:rPr>
              <a:t>┴</a:t>
            </a:r>
            <a:r>
              <a:rPr lang="en-US" sz="2800" dirty="0">
                <a:solidFill>
                  <a:schemeClr val="tx1"/>
                </a:solidFill>
              </a:rPr>
              <a:t> OA，PE </a:t>
            </a:r>
            <a:r>
              <a:rPr lang="zh-CN" altLang="en-US" sz="2400" dirty="0">
                <a:solidFill>
                  <a:schemeClr val="tx1"/>
                </a:solidFill>
                <a:cs typeface="Times New Roman" panose="02020603050405020304" pitchFamily="18" charset="0"/>
              </a:rPr>
              <a:t>┴</a:t>
            </a:r>
            <a:r>
              <a:rPr lang="en-US" sz="2800" dirty="0">
                <a:solidFill>
                  <a:schemeClr val="tx1"/>
                </a:solidFill>
              </a:rPr>
              <a:t> OB</a:t>
            </a:r>
            <a:r>
              <a:rPr lang="zh-CN" altLang="en-US" sz="2800" dirty="0">
                <a:solidFill>
                  <a:schemeClr val="tx1"/>
                </a:solidFill>
              </a:rPr>
              <a:t>,</a:t>
            </a:r>
            <a:r>
              <a:rPr lang="en-US" sz="2800" dirty="0">
                <a:solidFill>
                  <a:schemeClr val="tx1"/>
                </a:solidFill>
              </a:rPr>
              <a:t>DE</a:t>
            </a:r>
            <a:r>
              <a:rPr lang="zh-CN" altLang="en-US" sz="2800" dirty="0">
                <a:solidFill>
                  <a:schemeClr val="tx1"/>
                </a:solidFill>
              </a:rPr>
              <a:t>分别是垂足，且</a:t>
            </a:r>
            <a:r>
              <a:rPr lang="en-US" sz="2800" dirty="0">
                <a:solidFill>
                  <a:schemeClr val="tx1"/>
                </a:solidFill>
              </a:rPr>
              <a:t>PD=PE，</a:t>
            </a:r>
            <a:r>
              <a:rPr lang="zh-CN" altLang="en-US" sz="2800" dirty="0">
                <a:solidFill>
                  <a:schemeClr val="tx1"/>
                </a:solidFill>
              </a:rPr>
              <a:t>则点</a:t>
            </a:r>
            <a:r>
              <a:rPr lang="en-US" sz="2800" dirty="0">
                <a:solidFill>
                  <a:schemeClr val="tx1"/>
                </a:solidFill>
              </a:rPr>
              <a:t>P</a:t>
            </a:r>
            <a:r>
              <a:rPr lang="zh-CN" altLang="en-US" sz="2800" dirty="0">
                <a:solidFill>
                  <a:schemeClr val="tx1"/>
                </a:solidFill>
              </a:rPr>
              <a:t>在</a:t>
            </a:r>
            <a:r>
              <a:rPr lang="zh-CN" altLang="en-US" sz="2400" dirty="0">
                <a:solidFill>
                  <a:schemeClr val="tx1"/>
                </a:solidFill>
                <a:cs typeface="Times New Roman" panose="02020603050405020304" pitchFamily="18" charset="0"/>
              </a:rPr>
              <a:t>∠</a:t>
            </a:r>
            <a:r>
              <a:rPr lang="zh-CN" altLang="en-US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AOB</a:t>
            </a:r>
            <a:r>
              <a:rPr lang="zh-CN" altLang="en-US" sz="2800" dirty="0">
                <a:solidFill>
                  <a:schemeClr val="tx1"/>
                </a:solidFill>
              </a:rPr>
              <a:t>的平分线上。请说明理由。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1987550"/>
            <a:ext cx="4464496" cy="34639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zh-CN" altLang="en-US" sz="2800" dirty="0">
                <a:solidFill>
                  <a:srgbClr val="FF0066"/>
                </a:solidFill>
              </a:rPr>
              <a:t>解：作射线</a:t>
            </a:r>
            <a:r>
              <a:rPr lang="en-US" sz="2800" dirty="0">
                <a:solidFill>
                  <a:srgbClr val="FF0066"/>
                </a:solidFill>
              </a:rPr>
              <a:t>OP</a:t>
            </a:r>
          </a:p>
          <a:p>
            <a:pPr>
              <a:lnSpc>
                <a:spcPct val="80000"/>
              </a:lnSpc>
            </a:pPr>
            <a:r>
              <a:rPr lang="zh-CN" altLang="en-US" sz="2400" dirty="0">
                <a:solidFill>
                  <a:srgbClr val="FF0066"/>
                </a:solidFill>
                <a:cs typeface="Times New Roman" panose="02020603050405020304" pitchFamily="18" charset="0"/>
              </a:rPr>
              <a:t>∵</a:t>
            </a:r>
            <a:r>
              <a:rPr lang="en-US" sz="2800" dirty="0">
                <a:solidFill>
                  <a:srgbClr val="FF0066"/>
                </a:solidFill>
              </a:rPr>
              <a:t> PD </a:t>
            </a:r>
            <a:r>
              <a:rPr lang="zh-CN" altLang="en-US" sz="2800" dirty="0">
                <a:solidFill>
                  <a:srgbClr val="FF0066"/>
                </a:solidFill>
                <a:cs typeface="Times New Roman" panose="02020603050405020304" pitchFamily="18" charset="0"/>
              </a:rPr>
              <a:t>┴</a:t>
            </a:r>
            <a:r>
              <a:rPr lang="en-US" sz="2800" dirty="0">
                <a:solidFill>
                  <a:srgbClr val="FF0066"/>
                </a:solidFill>
              </a:rPr>
              <a:t> OA，PE </a:t>
            </a:r>
            <a:r>
              <a:rPr lang="zh-CN" altLang="en-US" sz="2800" dirty="0">
                <a:solidFill>
                  <a:srgbClr val="FF0066"/>
                </a:solidFill>
                <a:cs typeface="Times New Roman" panose="02020603050405020304" pitchFamily="18" charset="0"/>
              </a:rPr>
              <a:t>┴</a:t>
            </a:r>
            <a:r>
              <a:rPr lang="en-US" sz="2800" dirty="0">
                <a:solidFill>
                  <a:srgbClr val="FF0066"/>
                </a:solidFill>
              </a:rPr>
              <a:t> OB</a:t>
            </a:r>
          </a:p>
          <a:p>
            <a:pPr>
              <a:lnSpc>
                <a:spcPct val="80000"/>
              </a:lnSpc>
            </a:pPr>
            <a:r>
              <a:rPr lang="zh-CN" altLang="en-US" sz="2400" dirty="0">
                <a:solidFill>
                  <a:srgbClr val="FF0066"/>
                </a:solidFill>
                <a:cs typeface="Times New Roman" panose="02020603050405020304" pitchFamily="18" charset="0"/>
              </a:rPr>
              <a:t>∴</a:t>
            </a:r>
            <a:r>
              <a:rPr lang="zh-CN" altLang="en-US" sz="2800" dirty="0">
                <a:solidFill>
                  <a:srgbClr val="FF0066"/>
                </a:solidFill>
                <a:cs typeface="Times New Roman" panose="02020603050405020304" pitchFamily="18" charset="0"/>
              </a:rPr>
              <a:t> ∠</a:t>
            </a:r>
            <a:r>
              <a:rPr lang="en-US" sz="2800" dirty="0">
                <a:solidFill>
                  <a:srgbClr val="FF0066"/>
                </a:solidFill>
              </a:rPr>
              <a:t> PDO= </a:t>
            </a:r>
            <a:r>
              <a:rPr lang="zh-CN" altLang="en-US" sz="2800" dirty="0">
                <a:solidFill>
                  <a:srgbClr val="FF0066"/>
                </a:solidFill>
                <a:cs typeface="Times New Roman" panose="02020603050405020304" pitchFamily="18" charset="0"/>
              </a:rPr>
              <a:t>∠</a:t>
            </a:r>
            <a:r>
              <a:rPr lang="en-US" sz="2800" dirty="0">
                <a:solidFill>
                  <a:srgbClr val="FF0066"/>
                </a:solidFill>
              </a:rPr>
              <a:t> PEO=</a:t>
            </a:r>
            <a:r>
              <a:rPr lang="zh-CN" altLang="en-US" sz="2800" dirty="0">
                <a:solidFill>
                  <a:srgbClr val="FF0066"/>
                </a:solidFill>
              </a:rPr>
              <a:t>90</a:t>
            </a:r>
            <a:r>
              <a:rPr lang="zh-CN" altLang="en-US" sz="2800" dirty="0">
                <a:solidFill>
                  <a:srgbClr val="FF0066"/>
                </a:solidFill>
                <a:sym typeface="宋体" panose="02010600030101010101" pitchFamily="2" charset="-122"/>
              </a:rPr>
              <a:t>º</a:t>
            </a:r>
          </a:p>
          <a:p>
            <a:pPr>
              <a:lnSpc>
                <a:spcPct val="80000"/>
              </a:lnSpc>
            </a:pPr>
            <a:r>
              <a:rPr lang="zh-CN" altLang="en-US" sz="2400" dirty="0">
                <a:solidFill>
                  <a:srgbClr val="FF0066"/>
                </a:solidFill>
                <a:cs typeface="Times New Roman" panose="02020603050405020304" pitchFamily="18" charset="0"/>
              </a:rPr>
              <a:t>∵</a:t>
            </a:r>
            <a:r>
              <a:rPr lang="zh-CN" altLang="en-US" sz="2800" dirty="0">
                <a:solidFill>
                  <a:srgbClr val="FF0066"/>
                </a:solidFill>
              </a:rPr>
              <a:t>又</a:t>
            </a:r>
            <a:r>
              <a:rPr lang="en-US" sz="2800" dirty="0">
                <a:solidFill>
                  <a:srgbClr val="FF0066"/>
                </a:solidFill>
              </a:rPr>
              <a:t>OP=OP，PD=PE</a:t>
            </a:r>
          </a:p>
          <a:p>
            <a:pPr>
              <a:lnSpc>
                <a:spcPct val="80000"/>
              </a:lnSpc>
            </a:pPr>
            <a:r>
              <a:rPr lang="zh-CN" altLang="en-US" sz="2400" dirty="0">
                <a:solidFill>
                  <a:srgbClr val="FF0066"/>
                </a:solidFill>
                <a:cs typeface="Times New Roman" panose="02020603050405020304" pitchFamily="18" charset="0"/>
              </a:rPr>
              <a:t>∴</a:t>
            </a:r>
            <a:r>
              <a:rPr lang="en-US" sz="2800" dirty="0">
                <a:solidFill>
                  <a:srgbClr val="FF0066"/>
                </a:solidFill>
              </a:rPr>
              <a:t> RT </a:t>
            </a:r>
            <a:r>
              <a:rPr lang="en-US" sz="2800" dirty="0">
                <a:solidFill>
                  <a:srgbClr val="FF0066"/>
                </a:solidFill>
                <a:cs typeface="Times New Roman" panose="02020603050405020304" pitchFamily="18" charset="0"/>
              </a:rPr>
              <a:t>Δ</a:t>
            </a:r>
            <a:r>
              <a:rPr lang="en-US" sz="2800" dirty="0">
                <a:solidFill>
                  <a:srgbClr val="FF0066"/>
                </a:solidFill>
              </a:rPr>
              <a:t> PDO </a:t>
            </a:r>
            <a:r>
              <a:rPr lang="zh-CN" altLang="en-US" sz="2800" dirty="0">
                <a:solidFill>
                  <a:srgbClr val="FF0066"/>
                </a:solidFill>
                <a:cs typeface="Times New Roman" panose="02020603050405020304" pitchFamily="18" charset="0"/>
              </a:rPr>
              <a:t>≌</a:t>
            </a:r>
            <a:r>
              <a:rPr lang="en-US" sz="2800" dirty="0">
                <a:solidFill>
                  <a:srgbClr val="FF0066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rgbClr val="FF0066"/>
                </a:solidFill>
              </a:rPr>
              <a:t>RT </a:t>
            </a:r>
            <a:r>
              <a:rPr lang="en-US" sz="2800" dirty="0">
                <a:solidFill>
                  <a:srgbClr val="FF0066"/>
                </a:solidFill>
                <a:cs typeface="Times New Roman" panose="02020603050405020304" pitchFamily="18" charset="0"/>
              </a:rPr>
              <a:t>Δ</a:t>
            </a:r>
            <a:r>
              <a:rPr lang="en-US" sz="2800" dirty="0">
                <a:solidFill>
                  <a:srgbClr val="FF0066"/>
                </a:solidFill>
              </a:rPr>
              <a:t> PEO（HL）</a:t>
            </a:r>
          </a:p>
          <a:p>
            <a:pPr>
              <a:lnSpc>
                <a:spcPct val="80000"/>
              </a:lnSpc>
            </a:pPr>
            <a:r>
              <a:rPr lang="zh-CN" altLang="en-US" sz="2400" dirty="0">
                <a:solidFill>
                  <a:srgbClr val="FF0066"/>
                </a:solidFill>
                <a:cs typeface="Times New Roman" panose="02020603050405020304" pitchFamily="18" charset="0"/>
              </a:rPr>
              <a:t>∴</a:t>
            </a:r>
            <a:r>
              <a:rPr lang="zh-CN" altLang="en-US" sz="2800" dirty="0">
                <a:solidFill>
                  <a:srgbClr val="FF0066"/>
                </a:solidFill>
                <a:cs typeface="Times New Roman" panose="02020603050405020304" pitchFamily="18" charset="0"/>
              </a:rPr>
              <a:t> ∠</a:t>
            </a:r>
            <a:r>
              <a:rPr lang="en-US" sz="2800" dirty="0">
                <a:solidFill>
                  <a:srgbClr val="FF0066"/>
                </a:solidFill>
              </a:rPr>
              <a:t> 1= </a:t>
            </a:r>
            <a:r>
              <a:rPr lang="zh-CN" altLang="en-US" sz="2800" dirty="0">
                <a:solidFill>
                  <a:srgbClr val="FF0066"/>
                </a:solidFill>
                <a:cs typeface="Times New Roman" panose="02020603050405020304" pitchFamily="18" charset="0"/>
              </a:rPr>
              <a:t>∠</a:t>
            </a:r>
            <a:r>
              <a:rPr lang="en-US" sz="2800" dirty="0">
                <a:solidFill>
                  <a:srgbClr val="FF0066"/>
                </a:solidFill>
              </a:rPr>
              <a:t> 2，</a:t>
            </a:r>
          </a:p>
          <a:p>
            <a:pPr>
              <a:lnSpc>
                <a:spcPct val="80000"/>
              </a:lnSpc>
            </a:pPr>
            <a:r>
              <a:rPr lang="zh-CN" altLang="en-US" sz="2800" dirty="0">
                <a:solidFill>
                  <a:srgbClr val="FF0066"/>
                </a:solidFill>
              </a:rPr>
              <a:t>即点</a:t>
            </a:r>
            <a:r>
              <a:rPr lang="en-US" sz="2800" dirty="0">
                <a:solidFill>
                  <a:srgbClr val="FF0066"/>
                </a:solidFill>
              </a:rPr>
              <a:t>P</a:t>
            </a:r>
            <a:r>
              <a:rPr lang="zh-CN" altLang="en-US" sz="2800" dirty="0">
                <a:solidFill>
                  <a:srgbClr val="FF0066"/>
                </a:solidFill>
              </a:rPr>
              <a:t>在</a:t>
            </a:r>
            <a:r>
              <a:rPr lang="zh-CN" altLang="en-US" sz="2800" dirty="0">
                <a:solidFill>
                  <a:srgbClr val="FF0066"/>
                </a:solidFill>
                <a:cs typeface="Times New Roman" panose="02020603050405020304" pitchFamily="18" charset="0"/>
              </a:rPr>
              <a:t>∠</a:t>
            </a:r>
            <a:r>
              <a:rPr lang="zh-CN" altLang="en-US" sz="2800" dirty="0">
                <a:solidFill>
                  <a:srgbClr val="FF0066"/>
                </a:solidFill>
              </a:rPr>
              <a:t> </a:t>
            </a:r>
            <a:r>
              <a:rPr lang="en-US" sz="2800" dirty="0">
                <a:solidFill>
                  <a:srgbClr val="FF0066"/>
                </a:solidFill>
              </a:rPr>
              <a:t>AOB</a:t>
            </a:r>
            <a:r>
              <a:rPr lang="zh-CN" altLang="en-US" sz="2800" dirty="0">
                <a:solidFill>
                  <a:srgbClr val="FF0066"/>
                </a:solidFill>
              </a:rPr>
              <a:t>的平分线上。</a:t>
            </a: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768152" y="4038600"/>
            <a:ext cx="2514600" cy="7620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V="1">
            <a:off x="768152" y="3352800"/>
            <a:ext cx="2362200" cy="6858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H="1">
            <a:off x="2749352" y="4038600"/>
            <a:ext cx="152400" cy="6096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H="1" flipV="1">
            <a:off x="2749352" y="3429000"/>
            <a:ext cx="152400" cy="6096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6" name="WordArt 8"/>
          <p:cNvSpPr>
            <a:spLocks noChangeArrowheads="1" noChangeShapeType="1"/>
          </p:cNvSpPr>
          <p:nvPr/>
        </p:nvSpPr>
        <p:spPr bwMode="auto">
          <a:xfrm>
            <a:off x="539552" y="3962400"/>
            <a:ext cx="1143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O</a:t>
            </a:r>
            <a:endParaRPr lang="zh-CN" altLang="en-US">
              <a:ln w="9525" cmpd="sng">
                <a:solidFill>
                  <a:srgbClr val="00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297" name="WordArt 9"/>
          <p:cNvSpPr>
            <a:spLocks noChangeArrowheads="1" noChangeShapeType="1"/>
          </p:cNvSpPr>
          <p:nvPr/>
        </p:nvSpPr>
        <p:spPr bwMode="auto">
          <a:xfrm>
            <a:off x="2977952" y="3886200"/>
            <a:ext cx="1143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P</a:t>
            </a:r>
            <a:endParaRPr lang="zh-CN" altLang="en-US">
              <a:ln w="9525" cmpd="sng">
                <a:solidFill>
                  <a:srgbClr val="00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298" name="WordArt 10"/>
          <p:cNvSpPr>
            <a:spLocks noChangeArrowheads="1" noChangeShapeType="1"/>
          </p:cNvSpPr>
          <p:nvPr/>
        </p:nvSpPr>
        <p:spPr bwMode="auto">
          <a:xfrm>
            <a:off x="2596952" y="3200400"/>
            <a:ext cx="1143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</a:t>
            </a:r>
            <a:endParaRPr lang="zh-CN" altLang="en-US">
              <a:ln w="9525" cmpd="sng">
                <a:solidFill>
                  <a:srgbClr val="00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299" name="WordArt 11"/>
          <p:cNvSpPr>
            <a:spLocks noChangeArrowheads="1" noChangeShapeType="1"/>
          </p:cNvSpPr>
          <p:nvPr/>
        </p:nvSpPr>
        <p:spPr bwMode="auto">
          <a:xfrm>
            <a:off x="2673152" y="4572000"/>
            <a:ext cx="1143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E</a:t>
            </a:r>
            <a:endParaRPr lang="zh-CN" altLang="en-US">
              <a:ln w="9525" cmpd="sng">
                <a:solidFill>
                  <a:srgbClr val="00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300" name="WordArt 12"/>
          <p:cNvSpPr>
            <a:spLocks noChangeArrowheads="1" noChangeShapeType="1"/>
          </p:cNvSpPr>
          <p:nvPr/>
        </p:nvSpPr>
        <p:spPr bwMode="auto">
          <a:xfrm>
            <a:off x="3149402" y="3314700"/>
            <a:ext cx="1143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endParaRPr lang="zh-CN" altLang="en-US">
              <a:ln w="9525" cmpd="sng">
                <a:solidFill>
                  <a:srgbClr val="00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301" name="WordArt 13"/>
          <p:cNvSpPr>
            <a:spLocks noChangeArrowheads="1" noChangeShapeType="1"/>
          </p:cNvSpPr>
          <p:nvPr/>
        </p:nvSpPr>
        <p:spPr bwMode="auto">
          <a:xfrm>
            <a:off x="3206552" y="4419600"/>
            <a:ext cx="1143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endParaRPr lang="zh-CN" altLang="en-US">
              <a:ln w="9525" cmpd="sng">
                <a:solidFill>
                  <a:srgbClr val="00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768152" y="4038600"/>
            <a:ext cx="2133600" cy="0"/>
          </a:xfrm>
          <a:prstGeom prst="line">
            <a:avLst/>
          </a:prstGeom>
          <a:noFill/>
          <a:ln w="9525" cap="rnd" cmpd="sng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3" name="WordArt 15"/>
          <p:cNvSpPr>
            <a:spLocks noChangeArrowheads="1" noChangeShapeType="1"/>
          </p:cNvSpPr>
          <p:nvPr/>
        </p:nvSpPr>
        <p:spPr bwMode="auto">
          <a:xfrm>
            <a:off x="1225352" y="3886200"/>
            <a:ext cx="76200" cy="152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200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zh-CN" altLang="en-US" sz="1200">
              <a:ln w="9525" cmpd="sng">
                <a:solidFill>
                  <a:srgbClr val="00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304" name="WordArt 16"/>
          <p:cNvSpPr>
            <a:spLocks noChangeArrowheads="1" noChangeShapeType="1"/>
          </p:cNvSpPr>
          <p:nvPr/>
        </p:nvSpPr>
        <p:spPr bwMode="auto">
          <a:xfrm>
            <a:off x="1377752" y="4038600"/>
            <a:ext cx="76200" cy="152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200">
                <a:ln w="9525" cmpd="sng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endParaRPr lang="zh-CN" altLang="en-US" sz="1200">
              <a:ln w="9525" cmpd="sng">
                <a:solidFill>
                  <a:srgbClr val="00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366713" y="5737512"/>
            <a:ext cx="53367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rgbClr val="FF9933"/>
                </a:solidFill>
              </a:rPr>
              <a:t>由例题你得到了什么结论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2" grpId="0" build="p" autoUpdateAnimBg="0"/>
      <p:bldP spid="12302" grpId="0" animBg="1"/>
      <p:bldP spid="12303" grpId="0" animBg="1"/>
      <p:bldP spid="1230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相邻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相邻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1020</Words>
  <Application>Microsoft Office PowerPoint</Application>
  <PresentationFormat>全屏显示(4:3)</PresentationFormat>
  <Paragraphs>157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7" baseType="lpstr">
      <vt:lpstr>方正粗倩简体</vt:lpstr>
      <vt:lpstr>黑体</vt:lpstr>
      <vt:lpstr>华文行楷</vt:lpstr>
      <vt:lpstr>隶书</vt:lpstr>
      <vt:lpstr>宋体</vt:lpstr>
      <vt:lpstr>微软雅黑</vt:lpstr>
      <vt:lpstr>幼圆</vt:lpstr>
      <vt:lpstr>Arial</vt:lpstr>
      <vt:lpstr>Calibri</vt:lpstr>
      <vt:lpstr>Cambria</vt:lpstr>
      <vt:lpstr>Times New Roman</vt:lpstr>
      <vt:lpstr>Wingdings</vt:lpstr>
      <vt:lpstr>WWW.2PPT.COM
</vt:lpstr>
      <vt:lpstr>直角三角形全等的判定</vt:lpstr>
      <vt:lpstr>学习目标</vt:lpstr>
      <vt:lpstr>PowerPoint 演示文稿</vt:lpstr>
      <vt:lpstr>PowerPoint 演示文稿</vt:lpstr>
      <vt:lpstr>PowerPoint 演示文稿</vt:lpstr>
      <vt:lpstr>∵AB²=BC²+AC²，A’B’ ²=B’C’ ²+A’C’ ²（勾股定理）  ∴ BC²=AB²-AC²，B’C’ ²=A’B’ ²-A’C’ ²  ∵ AB=A’B’，AC=A’C’  ∴ BC²=B’C’ ²  ∴ BC=B’C’ ∴三角形全等</vt:lpstr>
      <vt:lpstr>PowerPoint 演示文稿</vt:lpstr>
      <vt:lpstr>PowerPoint 演示文稿</vt:lpstr>
      <vt:lpstr>例：已知P是∠ AOB内部一点，PD ┴ OA，PE ┴ OB,DE分别是垂足，且PD=PE，则点P在∠ AOB的平分线上。请说明理由。</vt:lpstr>
      <vt:lpstr>角的内部，到角的两边距离相等的点 ，在这个角的平分线上</vt:lpstr>
      <vt:lpstr>练习2如图，已知CE ┴ AB，DF ┴ AB，AC=BD，AF=BE，则CE=DF。请说明理由。 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2022-01-07T07:06:00Z</dcterms:created>
  <dcterms:modified xsi:type="dcterms:W3CDTF">2023-01-16T18:29:12Z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9A3C4B75DB0D4553AE3B202D16D988FE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