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9" r:id="rId2"/>
    <p:sldId id="260" r:id="rId3"/>
    <p:sldId id="262" r:id="rId4"/>
    <p:sldId id="263" r:id="rId5"/>
    <p:sldId id="264" r:id="rId6"/>
    <p:sldId id="304" r:id="rId7"/>
    <p:sldId id="278" r:id="rId8"/>
    <p:sldId id="306" r:id="rId9"/>
    <p:sldId id="265" r:id="rId10"/>
    <p:sldId id="367" r:id="rId11"/>
    <p:sldId id="368" r:id="rId12"/>
    <p:sldId id="369" r:id="rId13"/>
    <p:sldId id="308" r:id="rId14"/>
    <p:sldId id="371" r:id="rId15"/>
    <p:sldId id="372" r:id="rId16"/>
    <p:sldId id="373" r:id="rId17"/>
    <p:sldId id="374" r:id="rId18"/>
    <p:sldId id="375" r:id="rId19"/>
    <p:sldId id="376" r:id="rId20"/>
    <p:sldId id="270" r:id="rId21"/>
    <p:sldId id="323" r:id="rId22"/>
    <p:sldId id="273" r:id="rId23"/>
    <p:sldId id="325" r:id="rId24"/>
    <p:sldId id="271" r:id="rId25"/>
    <p:sldId id="357" r:id="rId26"/>
    <p:sldId id="359" r:id="rId27"/>
    <p:sldId id="276" r:id="rId28"/>
    <p:sldId id="377" r:id="rId29"/>
    <p:sldId id="378" r:id="rId30"/>
    <p:sldId id="379" r:id="rId31"/>
    <p:sldId id="380" r:id="rId32"/>
    <p:sldId id="381" r:id="rId33"/>
    <p:sldId id="382" r:id="rId34"/>
    <p:sldId id="383" r:id="rId35"/>
    <p:sldId id="384" r:id="rId36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88FB5-882E-47E1-9020-39C1D66FBA6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17ED3-4C43-4180-B449-FC2B1E4D04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-9209" y="2176381"/>
            <a:ext cx="9144000" cy="121238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5500" b="1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55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5"/>
          <p:cNvSpPr txBox="1"/>
          <p:nvPr/>
        </p:nvSpPr>
        <p:spPr>
          <a:xfrm>
            <a:off x="713046" y="205692"/>
            <a:ext cx="4297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Unit 9   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Communication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15545" y="531744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458337" y="1577762"/>
            <a:ext cx="8333238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/>
              <a:t>difficulty</a:t>
            </a:r>
            <a:r>
              <a:rPr lang="zh-CN" altLang="en-US" sz="2400" b="1" dirty="0" smtClean="0"/>
              <a:t>的常用短语：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(1)have difficulty in doing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做某事有困难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。运用此结构时要注意以下几点：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①difficulty</a:t>
            </a:r>
            <a:r>
              <a:rPr lang="zh-CN" altLang="en-US" sz="2400" b="1" dirty="0" smtClean="0"/>
              <a:t>是不可数名词；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②difficulty</a:t>
            </a:r>
            <a:r>
              <a:rPr lang="zh-CN" altLang="en-US" sz="2400" b="1" dirty="0" smtClean="0"/>
              <a:t>前可用</a:t>
            </a:r>
            <a:r>
              <a:rPr lang="en-US" altLang="en-US" sz="2400" b="1" dirty="0" smtClean="0"/>
              <a:t>some, any, no, great, much, little</a:t>
            </a:r>
            <a:r>
              <a:rPr lang="zh-CN" altLang="en-US" sz="2400" b="1" dirty="0" smtClean="0"/>
              <a:t>等词修饰；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③</a:t>
            </a:r>
            <a:r>
              <a:rPr lang="zh-CN" altLang="en-US" sz="2400" b="1" dirty="0" smtClean="0"/>
              <a:t>动词 </a:t>
            </a:r>
            <a:r>
              <a:rPr lang="en-US" altLang="en-US" sz="2400" b="1" dirty="0" smtClean="0"/>
              <a:t>have </a:t>
            </a:r>
            <a:r>
              <a:rPr lang="zh-CN" altLang="en-US" sz="2400" b="1" dirty="0" smtClean="0"/>
              <a:t>可用 </a:t>
            </a:r>
            <a:r>
              <a:rPr lang="en-US" altLang="en-US" sz="2400" b="1" dirty="0" smtClean="0"/>
              <a:t>find, there be </a:t>
            </a:r>
            <a:r>
              <a:rPr lang="zh-CN" altLang="en-US" sz="2400" b="1" dirty="0" smtClean="0"/>
              <a:t>等替换；</a:t>
            </a:r>
            <a:endParaRPr lang="en-US" altLang="zh-CN" sz="2400" b="1" dirty="0" smtClean="0"/>
          </a:p>
        </p:txBody>
      </p:sp>
      <p:sp>
        <p:nvSpPr>
          <p:cNvPr id="7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458337" y="1670202"/>
            <a:ext cx="8333238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/>
              <a:t>④该结构中的 </a:t>
            </a:r>
            <a:r>
              <a:rPr lang="en-US" altLang="en-US" sz="2400" b="1" dirty="0" smtClean="0"/>
              <a:t>in </a:t>
            </a:r>
            <a:r>
              <a:rPr lang="zh-CN" altLang="en-US" sz="2400" b="1" dirty="0" smtClean="0"/>
              <a:t>可以省略，但不能改为 </a:t>
            </a:r>
            <a:r>
              <a:rPr lang="en-US" altLang="en-US" sz="2400" b="1" dirty="0" smtClean="0"/>
              <a:t>to do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There was no/little difficulty in persuading her.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没费什么劲就说服了她。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I found great difficulty (in) doing the work.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我觉得做这份工作很吃力。</a:t>
            </a:r>
            <a:endParaRPr lang="en-US" altLang="zh-CN" sz="2400" b="1" dirty="0" smtClean="0"/>
          </a:p>
        </p:txBody>
      </p:sp>
      <p:sp>
        <p:nvSpPr>
          <p:cNvPr id="7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723455"/>
            <a:ext cx="453970" cy="11339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458337" y="1670202"/>
            <a:ext cx="8333238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⑤</a:t>
            </a:r>
            <a:r>
              <a:rPr lang="zh-CN" altLang="en-US" sz="2400" b="1" dirty="0" smtClean="0"/>
              <a:t>该结构中的</a:t>
            </a:r>
            <a:r>
              <a:rPr lang="en-US" altLang="en-US" sz="2400" b="1" dirty="0" smtClean="0"/>
              <a:t>difficulty</a:t>
            </a:r>
            <a:r>
              <a:rPr lang="zh-CN" altLang="en-US" sz="2400" b="1" dirty="0" smtClean="0"/>
              <a:t>可以用</a:t>
            </a:r>
            <a:r>
              <a:rPr lang="en-US" altLang="en-US" sz="2400" b="1" dirty="0" smtClean="0"/>
              <a:t>problem(s), trouble</a:t>
            </a:r>
            <a:r>
              <a:rPr lang="zh-CN" altLang="en-US" sz="2400" b="1" dirty="0" smtClean="0"/>
              <a:t>来替换。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Sue has difficulty/problems/trouble in communicating with strangers. </a:t>
            </a:r>
            <a:r>
              <a:rPr lang="zh-CN" altLang="en-US" sz="2400" b="1" dirty="0" smtClean="0"/>
              <a:t>苏在和陌生人交流时有困难</a:t>
            </a:r>
            <a:r>
              <a:rPr lang="en-US" altLang="en-US" sz="2400" b="1" dirty="0" smtClean="0"/>
              <a:t>/</a:t>
            </a:r>
            <a:r>
              <a:rPr lang="zh-CN" altLang="en-US" sz="2400" b="1" dirty="0" smtClean="0"/>
              <a:t>问题</a:t>
            </a:r>
            <a:r>
              <a:rPr lang="en-US" altLang="en-US" sz="2400" b="1" dirty="0" smtClean="0"/>
              <a:t>/</a:t>
            </a:r>
            <a:r>
              <a:rPr lang="zh-CN" altLang="en-US" sz="2400" b="1" dirty="0" smtClean="0"/>
              <a:t>麻烦。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(2)have difficulty with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在某方面有困难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Do you have any difficulty with English</a:t>
            </a:r>
            <a:r>
              <a:rPr lang="zh-CN" altLang="en-US" sz="2400" b="1" dirty="0" smtClean="0"/>
              <a:t>？你学英语有困难吗？</a:t>
            </a:r>
            <a:endParaRPr lang="en-US" altLang="zh-CN" sz="2400" b="1" dirty="0" smtClean="0"/>
          </a:p>
        </p:txBody>
      </p:sp>
      <p:sp>
        <p:nvSpPr>
          <p:cNvPr id="7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39259" y="1244582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512490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661238"/>
            <a:ext cx="81878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(1) Jackson has difficulty in ________(solve) the problem in such a short time.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(2)On the way to success, there are a lot of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 ________(difficult)</a:t>
            </a:r>
            <a:r>
              <a:rPr lang="zh-CN" altLang="en-US" sz="2400" b="1" dirty="0" smtClean="0"/>
              <a:t>．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(3)</a:t>
            </a:r>
            <a:r>
              <a:rPr lang="en-US" altLang="zh-CN" sz="2400" b="1" dirty="0" err="1" smtClean="0"/>
              <a:t>Daming</a:t>
            </a:r>
            <a:r>
              <a:rPr lang="en-US" altLang="zh-CN" sz="2400" b="1" dirty="0" smtClean="0"/>
              <a:t> has difficulty ____ finishing the project alone.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on</a:t>
            </a:r>
            <a:r>
              <a:rPr lang="zh-CN" altLang="en-US" sz="2400" b="1" dirty="0" smtClean="0"/>
              <a:t>　　　</a:t>
            </a:r>
            <a:r>
              <a:rPr lang="en-US" altLang="zh-CN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In      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at        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of</a:t>
            </a:r>
            <a:endParaRPr lang="zh-CN" altLang="en-US" sz="24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4639967" y="1740893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solving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49127" y="3330346"/>
            <a:ext cx="1568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difficulties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389184" y="3835655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8175" y="1399315"/>
            <a:ext cx="7899888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(4)2018·</a:t>
            </a:r>
            <a:r>
              <a:rPr lang="zh-CN" altLang="en-US" sz="2400" b="1" dirty="0" smtClean="0"/>
              <a:t>苏州    </a:t>
            </a:r>
            <a:r>
              <a:rPr lang="en-US" altLang="zh-CN" sz="2400" b="1" dirty="0" smtClean="0"/>
              <a:t>—I'm Daisy, not Jessie.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—Sorry, I have difficulty ________ people's name.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remembering             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remember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to remember              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remembered</a:t>
            </a:r>
            <a:endParaRPr lang="zh-CN" altLang="en-US" sz="2400" b="1" dirty="0" smtClean="0"/>
          </a:p>
        </p:txBody>
      </p:sp>
      <p:sp>
        <p:nvSpPr>
          <p:cNvPr id="12" name="矩形 11"/>
          <p:cNvSpPr/>
          <p:nvPr/>
        </p:nvSpPr>
        <p:spPr>
          <a:xfrm>
            <a:off x="4349378" y="190255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8175" y="3889004"/>
            <a:ext cx="8079781" cy="141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考查固定搭配。句意：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我是黛西，不是杰西。</a:t>
            </a:r>
            <a:r>
              <a:rPr lang="en-US" altLang="en-US" sz="2000" b="1" dirty="0" smtClean="0">
                <a:ea typeface="仿宋" panose="02010609060101010101" charset="-122"/>
              </a:rPr>
              <a:t>”“</a:t>
            </a:r>
            <a:r>
              <a:rPr lang="zh-CN" altLang="en-US" sz="2000" b="1" dirty="0" smtClean="0">
                <a:ea typeface="仿宋" panose="02010609060101010101" charset="-122"/>
              </a:rPr>
              <a:t>对不起，我很难记得人的名字。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en-US" altLang="zh-CN" sz="2000" b="1" dirty="0" smtClean="0">
                <a:ea typeface="仿宋" panose="02010609060101010101" charset="-122"/>
              </a:rPr>
              <a:t>have difficulty</a:t>
            </a:r>
            <a:r>
              <a:rPr lang="zh-CN" altLang="en-US" sz="2000" b="1" dirty="0" smtClean="0">
                <a:ea typeface="仿宋" panose="02010609060101010101" charset="-122"/>
              </a:rPr>
              <a:t>（</a:t>
            </a:r>
            <a:r>
              <a:rPr lang="en-US" altLang="zh-CN" sz="2000" b="1" dirty="0" smtClean="0">
                <a:ea typeface="仿宋" panose="02010609060101010101" charset="-122"/>
              </a:rPr>
              <a:t>in</a:t>
            </a:r>
            <a:r>
              <a:rPr lang="zh-CN" altLang="en-US" sz="2000" b="1" dirty="0" smtClean="0">
                <a:ea typeface="仿宋" panose="02010609060101010101" charset="-122"/>
              </a:rPr>
              <a:t>） </a:t>
            </a:r>
            <a:r>
              <a:rPr lang="en-US" altLang="zh-CN" sz="2000" b="1" dirty="0" smtClean="0">
                <a:ea typeface="仿宋" panose="02010609060101010101" charset="-122"/>
              </a:rPr>
              <a:t>doing </a:t>
            </a:r>
            <a:r>
              <a:rPr lang="en-US" altLang="zh-CN" sz="2000" b="1" dirty="0" err="1" smtClean="0">
                <a:ea typeface="仿宋" panose="02010609060101010101" charset="-122"/>
              </a:rPr>
              <a:t>sth</a:t>
            </a:r>
            <a:r>
              <a:rPr lang="en-US" altLang="zh-CN" sz="2000" b="1" dirty="0" smtClean="0">
                <a:ea typeface="仿宋" panose="02010609060101010101" charset="-122"/>
              </a:rPr>
              <a:t>.</a:t>
            </a:r>
            <a:r>
              <a:rPr lang="zh-CN" altLang="en-US" sz="2000" b="1" dirty="0" smtClean="0">
                <a:ea typeface="仿宋" panose="02010609060101010101" charset="-122"/>
              </a:rPr>
              <a:t>意为“做某事有困难”， 是固定搭配。故选</a:t>
            </a:r>
            <a:r>
              <a:rPr lang="en-US" altLang="zh-CN" sz="2000" b="1" dirty="0" smtClean="0">
                <a:ea typeface="仿宋" panose="02010609060101010101" charset="-122"/>
              </a:rPr>
              <a:t>A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5904" y="981530"/>
            <a:ext cx="8327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  </a:t>
            </a:r>
            <a:r>
              <a:rPr lang="en-US" altLang="en-US" sz="3200" b="1" dirty="0" smtClean="0"/>
              <a:t>adapt  v. </a:t>
            </a:r>
            <a:r>
              <a:rPr lang="zh-CN" altLang="en-US" sz="3200" b="1" dirty="0" smtClean="0"/>
              <a:t>使适应；改编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9152" y="2053774"/>
            <a:ext cx="8186057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i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I have to </a:t>
            </a:r>
            <a:r>
              <a:rPr lang="en-US" altLang="zh-CN" sz="2400" b="1" i="1" dirty="0" smtClean="0"/>
              <a:t>adapt</a:t>
            </a:r>
            <a:r>
              <a:rPr lang="en-US" altLang="zh-CN" sz="2400" b="1" dirty="0" smtClean="0"/>
              <a:t> my way of thinking to the new lifestyle.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我不得不使自己的思维方式适应新的生活方式。</a:t>
            </a:r>
            <a:endParaRPr lang="zh-CN" altLang="zh-CN" sz="2400" b="1" dirty="0" smtClean="0"/>
          </a:p>
        </p:txBody>
      </p:sp>
      <p:sp>
        <p:nvSpPr>
          <p:cNvPr id="13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10712" y="1894316"/>
            <a:ext cx="8333238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adapt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使适应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时，常用于结构</a:t>
            </a:r>
            <a:r>
              <a:rPr lang="en-US" altLang="en-US" sz="2400" b="1" dirty="0" smtClean="0"/>
              <a:t>adapt to</a:t>
            </a:r>
            <a:r>
              <a:rPr lang="zh-CN" altLang="en-US" sz="2400" b="1" dirty="0" smtClean="0"/>
              <a:t>，意为</a:t>
            </a:r>
            <a:r>
              <a:rPr lang="en-US" altLang="en-US" sz="2400" b="1" dirty="0" smtClean="0"/>
              <a:t>“________________”</a:t>
            </a:r>
            <a:r>
              <a:rPr lang="zh-CN" altLang="en-US" sz="2400" b="1" dirty="0" smtClean="0"/>
              <a:t>。其中</a:t>
            </a:r>
            <a:r>
              <a:rPr lang="en-US" altLang="en-US" sz="2400" b="1" dirty="0" smtClean="0"/>
              <a:t>to</a:t>
            </a:r>
            <a:r>
              <a:rPr lang="zh-CN" altLang="en-US" sz="2400" b="1" dirty="0" smtClean="0"/>
              <a:t>是介词，后面接名词、代词或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动名词。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Lucy has adapted to living in this new city.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露西已经适应在这座新城市生活了。</a:t>
            </a:r>
            <a:endParaRPr lang="en-US" altLang="zh-CN" sz="24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704850" y="2459440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适应，使适应于</a:t>
            </a:r>
          </a:p>
        </p:txBody>
      </p:sp>
      <p:sp>
        <p:nvSpPr>
          <p:cNvPr id="10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27546" y="1752578"/>
            <a:ext cx="8333238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adapt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改编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时，常用于结构：</a:t>
            </a:r>
            <a:r>
              <a:rPr lang="en-US" altLang="en-US" sz="2400" b="1" dirty="0" smtClean="0"/>
              <a:t>adapt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 for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把某物改编成某物；</a:t>
            </a:r>
            <a:r>
              <a:rPr lang="en-US" altLang="en-US" sz="2400" b="1" dirty="0" smtClean="0"/>
              <a:t>be adapted from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.……</a:t>
            </a:r>
            <a:r>
              <a:rPr lang="zh-CN" altLang="en-US" sz="2400" b="1" dirty="0" smtClean="0"/>
              <a:t>是由某物所改编的。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The author is going to adapt his novels for television.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这位作家打算将他的小说改编成电视节目。</a:t>
            </a:r>
            <a:endParaRPr lang="en-US" altLang="zh-CN" sz="2400" b="1" dirty="0" smtClean="0"/>
          </a:p>
        </p:txBody>
      </p:sp>
      <p:sp>
        <p:nvSpPr>
          <p:cNvPr id="7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502885" y="2902898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1143" y="1223096"/>
            <a:ext cx="82404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(1)When you go to a foreign country, you must ________ yourself________ new manners and customs.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fit; for</a:t>
            </a:r>
            <a:r>
              <a:rPr lang="zh-CN" altLang="en-US" sz="2400" b="1" dirty="0" smtClean="0"/>
              <a:t>　　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   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adapt; to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adapt; for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   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suit; for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</a:t>
            </a:r>
            <a:endParaRPr lang="zh-CN" altLang="en-US" sz="2400" b="1" dirty="0" smtClean="0"/>
          </a:p>
        </p:txBody>
      </p:sp>
      <p:sp>
        <p:nvSpPr>
          <p:cNvPr id="12" name="矩形 11"/>
          <p:cNvSpPr/>
          <p:nvPr/>
        </p:nvSpPr>
        <p:spPr>
          <a:xfrm>
            <a:off x="7211846" y="1273083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1143" y="5173865"/>
            <a:ext cx="8090963" cy="576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4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4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en-US" altLang="en-US" sz="2400" b="1" dirty="0" smtClean="0">
                <a:ea typeface="仿宋" panose="02010609060101010101" charset="-122"/>
              </a:rPr>
              <a:t>adapt oneself to… </a:t>
            </a:r>
            <a:r>
              <a:rPr lang="zh-CN" altLang="en-US" sz="2400" b="1" dirty="0" smtClean="0">
                <a:ea typeface="仿宋" panose="02010609060101010101" charset="-122"/>
              </a:rPr>
              <a:t>意为</a:t>
            </a:r>
            <a:r>
              <a:rPr lang="en-US" altLang="en-US" sz="2400" b="1" dirty="0" smtClean="0">
                <a:ea typeface="仿宋" panose="02010609060101010101" charset="-122"/>
              </a:rPr>
              <a:t>“</a:t>
            </a:r>
            <a:r>
              <a:rPr lang="zh-CN" altLang="en-US" sz="2400" b="1" dirty="0" smtClean="0">
                <a:ea typeface="仿宋" panose="02010609060101010101" charset="-122"/>
              </a:rPr>
              <a:t>使自己适应</a:t>
            </a:r>
            <a:r>
              <a:rPr lang="en-US" altLang="en-US" sz="2400" b="1" dirty="0" smtClean="0">
                <a:ea typeface="仿宋" panose="02010609060101010101" charset="-122"/>
              </a:rPr>
              <a:t>……”</a:t>
            </a:r>
            <a:r>
              <a:rPr lang="zh-CN" altLang="en-US" sz="24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739" y="1640254"/>
            <a:ext cx="7899888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 (2)</a:t>
            </a:r>
            <a:r>
              <a:rPr lang="zh-CN" altLang="en-US" sz="2400" b="1" dirty="0" smtClean="0"/>
              <a:t>这部电影由一本小说改编。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This movie ________ ________ ________ a novel.</a:t>
            </a:r>
            <a:endParaRPr lang="zh-CN" altLang="en-US" sz="2400" b="1" dirty="0" smtClean="0"/>
          </a:p>
        </p:txBody>
      </p:sp>
      <p:sp>
        <p:nvSpPr>
          <p:cNvPr id="7" name="矩形 6"/>
          <p:cNvSpPr/>
          <p:nvPr/>
        </p:nvSpPr>
        <p:spPr>
          <a:xfrm>
            <a:off x="2821141" y="2228335"/>
            <a:ext cx="3633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is           adapted         from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42610" y="2043298"/>
          <a:ext cx="6345206" cy="4273995"/>
        </p:xfrm>
        <a:graphic>
          <a:graphicData uri="http://schemas.openxmlformats.org/drawingml/2006/table">
            <a:tbl>
              <a:tblPr/>
              <a:tblGrid>
                <a:gridCol w="507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8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1.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困难 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2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．用餐 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3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．使适应；改编 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4.simply 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5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somehow _________________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6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universal _____________________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2019934" y="2177535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difficulty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347961" y="2863335"/>
            <a:ext cx="102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dining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05574" y="3549134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adapt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405576" y="42095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只是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859479" y="5009635"/>
            <a:ext cx="2864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以某种方式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或方法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795954" y="5736710"/>
            <a:ext cx="3897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通用的；全世界的；普遍的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3594" y="102857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724467" y="92215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1821" y="1509486"/>
            <a:ext cx="8360229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  </a:t>
            </a:r>
            <a:r>
              <a:rPr lang="en-US" altLang="zh-CN" sz="2400" b="1" dirty="0" smtClean="0"/>
              <a:t>But they were even worse than he imagined.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但是它们比他想象的还要糟糕。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02541" y="3190909"/>
            <a:ext cx="8312834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 worse </a:t>
            </a:r>
            <a:r>
              <a:rPr lang="zh-CN" altLang="en-US" sz="2400" b="1" dirty="0" smtClean="0"/>
              <a:t>是</a:t>
            </a:r>
            <a:r>
              <a:rPr lang="en-US" altLang="en-US" sz="2400" b="1" dirty="0" smtClean="0"/>
              <a:t>__________</a:t>
            </a:r>
            <a:r>
              <a:rPr lang="zh-CN" altLang="en-US" sz="2400" b="1" dirty="0" smtClean="0"/>
              <a:t>的比较级； </a:t>
            </a:r>
            <a:r>
              <a:rPr lang="en-US" altLang="en-US" sz="2400" b="1" dirty="0" smtClean="0"/>
              <a:t>even ________</a:t>
            </a:r>
            <a:r>
              <a:rPr lang="zh-CN" altLang="en-US" sz="2400" b="1" dirty="0" smtClean="0"/>
              <a:t>比较级，表示程度。</a:t>
            </a:r>
            <a:r>
              <a:rPr lang="en-US" altLang="en-US" sz="2400" b="1" dirty="0" smtClean="0"/>
              <a:t>much,  rather, a lot, a little</a:t>
            </a:r>
            <a:r>
              <a:rPr lang="zh-CN" altLang="en-US" sz="2400" b="1" dirty="0" smtClean="0"/>
              <a:t>可以用来修饰比较级。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To visit the Great Wall will be even more interesting!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游览长城将会更加有趣！</a:t>
            </a:r>
          </a:p>
        </p:txBody>
      </p:sp>
      <p:sp>
        <p:nvSpPr>
          <p:cNvPr id="8" name="矩形 7"/>
          <p:cNvSpPr/>
          <p:nvPr/>
        </p:nvSpPr>
        <p:spPr>
          <a:xfrm>
            <a:off x="5965249" y="3079235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　修饰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47654" y="3079235"/>
            <a:ext cx="1726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bad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或</a:t>
            </a:r>
            <a:r>
              <a:rPr lang="en-US" sz="2400" b="1" dirty="0" smtClean="0">
                <a:solidFill>
                  <a:srgbClr val="FF0000"/>
                </a:solidFill>
              </a:rPr>
              <a:t>badly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9076" y="1244582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2764" y="1830754"/>
            <a:ext cx="8302136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2018·</a:t>
            </a:r>
            <a:r>
              <a:rPr lang="zh-CN" altLang="en-US" sz="2400" b="1" dirty="0" smtClean="0"/>
              <a:t>长沙  </a:t>
            </a:r>
            <a:r>
              <a:rPr lang="en-US" altLang="en-US" sz="2400" b="1" dirty="0" smtClean="0"/>
              <a:t>—Do the twins look the same?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—No, Jane is ________ taller than Claire.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little</a:t>
            </a:r>
            <a:r>
              <a:rPr lang="zh-CN" altLang="en-US" sz="2400" b="1" dirty="0" smtClean="0"/>
              <a:t>　　</a:t>
            </a:r>
            <a:r>
              <a:rPr lang="en-US" altLang="en-US" sz="2400" b="1" dirty="0" smtClean="0"/>
              <a:t>  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more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a little  </a:t>
            </a:r>
            <a:r>
              <a:rPr lang="zh-CN" altLang="en-US" sz="2400" b="1" dirty="0" smtClean="0"/>
              <a:t>　         </a:t>
            </a:r>
            <a:r>
              <a:rPr lang="en-US" altLang="en-US" sz="2400" b="1" dirty="0" smtClean="0"/>
              <a:t>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lot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3140117" y="2692401"/>
            <a:ext cx="2539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6605" y="4365010"/>
            <a:ext cx="8348295" cy="141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考查形容词比较级的修饰词。句意：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双胞胎看起来一样吗？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不，简比克莱尔更高一点。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修饰比较级的词有</a:t>
            </a:r>
            <a:r>
              <a:rPr lang="en-US" altLang="en-US" sz="2000" b="1" dirty="0" smtClean="0">
                <a:ea typeface="仿宋" panose="02010609060101010101" charset="-122"/>
              </a:rPr>
              <a:t>much, a lot, far, a little, a bit, still, even, </a:t>
            </a:r>
            <a:r>
              <a:rPr lang="zh-CN" altLang="en-US" sz="2000" b="1" dirty="0" smtClean="0">
                <a:ea typeface="仿宋" panose="02010609060101010101" charset="-122"/>
              </a:rPr>
              <a:t>故选</a:t>
            </a:r>
            <a:r>
              <a:rPr lang="en-US" altLang="en-US" sz="2000" b="1" dirty="0" smtClean="0">
                <a:ea typeface="仿宋" panose="02010609060101010101" charset="-122"/>
              </a:rPr>
              <a:t>C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12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1" y="1200330"/>
            <a:ext cx="8343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2400" dirty="0" smtClean="0"/>
              <a:t> </a:t>
            </a:r>
            <a:r>
              <a:rPr lang="en-US" altLang="zh-CN" sz="2400" b="1" dirty="0" smtClean="0"/>
              <a:t> But he had no way to let them know that he was a good person.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但是他没有办法让他们知道他是一个善良的人。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39383" y="3580429"/>
            <a:ext cx="8680791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way</a:t>
            </a:r>
            <a:r>
              <a:rPr lang="zh-CN" altLang="en-US" sz="2400" b="1" dirty="0" smtClean="0"/>
              <a:t>是名词，意为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方式；方法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；</a:t>
            </a:r>
            <a:r>
              <a:rPr lang="en-US" altLang="en-US" sz="2400" b="1" dirty="0" smtClean="0"/>
              <a:t>way</a:t>
            </a:r>
            <a:r>
              <a:rPr lang="zh-CN" altLang="en-US" sz="2400" b="1" dirty="0" smtClean="0"/>
              <a:t>还可以译为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道路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14986" y="1076658"/>
            <a:ext cx="8465234" cy="37856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20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搭配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way</a:t>
            </a:r>
            <a:r>
              <a:rPr lang="zh-CN" altLang="en-US" sz="2400" b="1" dirty="0" smtClean="0"/>
              <a:t>的常用短语：</a:t>
            </a:r>
          </a:p>
          <a:p>
            <a:pPr>
              <a:lnSpc>
                <a:spcPct val="200000"/>
              </a:lnSpc>
            </a:pPr>
            <a:r>
              <a:rPr lang="en-US" altLang="en-US" sz="2400" b="1" dirty="0" smtClean="0"/>
              <a:t>on the/one's way to______________</a:t>
            </a:r>
            <a:endParaRPr lang="zh-CN" altLang="en-US" sz="2400" b="1" dirty="0" smtClean="0"/>
          </a:p>
          <a:p>
            <a:pPr>
              <a:lnSpc>
                <a:spcPct val="200000"/>
              </a:lnSpc>
            </a:pPr>
            <a:r>
              <a:rPr lang="en-US" altLang="en-US" sz="2400" b="1" dirty="0" smtClean="0"/>
              <a:t>by the way________________</a:t>
            </a:r>
            <a:endParaRPr lang="zh-CN" altLang="en-US" sz="2400" b="1" dirty="0" smtClean="0"/>
          </a:p>
          <a:p>
            <a:pPr>
              <a:lnSpc>
                <a:spcPct val="200000"/>
              </a:lnSpc>
            </a:pPr>
            <a:r>
              <a:rPr lang="en-US" altLang="en-US" sz="2400" b="1" dirty="0" smtClean="0"/>
              <a:t>get in the way of ___________________</a:t>
            </a:r>
          </a:p>
          <a:p>
            <a:pPr>
              <a:lnSpc>
                <a:spcPct val="200000"/>
              </a:lnSpc>
            </a:pPr>
            <a:r>
              <a:rPr lang="en-US" altLang="en-US" sz="2400" b="1" dirty="0" smtClean="0"/>
              <a:t>the best way to do/of doing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.__________________</a:t>
            </a:r>
            <a:endParaRPr lang="zh-CN" altLang="en-US" sz="2400" b="1" dirty="0" smtClean="0"/>
          </a:p>
        </p:txBody>
      </p:sp>
      <p:sp>
        <p:nvSpPr>
          <p:cNvPr id="5" name="矩形 4"/>
          <p:cNvSpPr/>
          <p:nvPr/>
        </p:nvSpPr>
        <p:spPr>
          <a:xfrm>
            <a:off x="3214748" y="2036731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去某地的路上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66777" y="2747931"/>
            <a:ext cx="21259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顺便说</a:t>
            </a:r>
            <a:r>
              <a:rPr lang="en-US" sz="2400" b="1" dirty="0" smtClean="0">
                <a:solidFill>
                  <a:srgbClr val="FF0000"/>
                </a:solidFill>
              </a:rPr>
              <a:t>/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问一下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01266" y="3408331"/>
            <a:ext cx="34804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妨碍；挡道；阻碍</a:t>
            </a:r>
            <a:r>
              <a:rPr lang="en-US" sz="2400" b="1" dirty="0" smtClean="0">
                <a:solidFill>
                  <a:srgbClr val="FF0000"/>
                </a:solidFill>
              </a:rPr>
              <a:t>(……)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37073" y="4106831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做某事最好的方法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750" y="1406278"/>
            <a:ext cx="8196629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(1)Today we have other ________ to pay besides coins and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paper money.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excuses</a:t>
            </a:r>
            <a:r>
              <a:rPr lang="zh-CN" altLang="en-US" sz="2400" b="1" dirty="0" smtClean="0"/>
              <a:t>　          </a:t>
            </a:r>
            <a:r>
              <a:rPr lang="en-US" altLang="en-US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ways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chances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plans</a:t>
            </a:r>
            <a:endParaRPr lang="zh-CN" altLang="en-US" sz="2400" b="1" dirty="0"/>
          </a:p>
        </p:txBody>
      </p:sp>
      <p:sp>
        <p:nvSpPr>
          <p:cNvPr id="10" name="矩形 9"/>
          <p:cNvSpPr/>
          <p:nvPr/>
        </p:nvSpPr>
        <p:spPr>
          <a:xfrm>
            <a:off x="4193411" y="1314495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ea typeface="仿宋" panose="02010609060101010101" charset="-122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0662" y="3989508"/>
            <a:ext cx="8348295" cy="141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考查名词辨析。</a:t>
            </a:r>
            <a:r>
              <a:rPr lang="en-US" altLang="en-US" sz="2000" b="1" dirty="0" smtClean="0">
                <a:ea typeface="仿宋" panose="02010609060101010101" charset="-122"/>
              </a:rPr>
              <a:t>excuse 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借口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way 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路；方式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chance 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机会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plan 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计划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。句意：如今除了硬币和纸币外，我们还有其他的方式付款。只有</a:t>
            </a:r>
            <a:r>
              <a:rPr lang="en-US" altLang="en-US" sz="2000" b="1" dirty="0" smtClean="0">
                <a:ea typeface="仿宋" panose="02010609060101010101" charset="-122"/>
              </a:rPr>
              <a:t>B</a:t>
            </a:r>
            <a:r>
              <a:rPr lang="zh-CN" altLang="en-US" sz="2000" b="1" dirty="0" smtClean="0">
                <a:ea typeface="仿宋" panose="02010609060101010101" charset="-122"/>
              </a:rPr>
              <a:t>项符合题意。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72" y="1742185"/>
            <a:ext cx="8196629" cy="168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 (2)2018</a:t>
            </a:r>
            <a:r>
              <a:rPr lang="en-US" altLang="zh-CN" sz="2400" b="1" dirty="0" smtClean="0"/>
              <a:t>·</a:t>
            </a:r>
            <a:r>
              <a:rPr lang="zh-CN" altLang="en-US" sz="2400" b="1" dirty="0" smtClean="0"/>
              <a:t>抚顺     过度使用智能手机会妨碍学生的学业。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Using smart phones too much will ________ ________     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________ ________ ________ students schoolwork.</a:t>
            </a:r>
            <a:endParaRPr lang="zh-CN" altLang="en-US" sz="2400" b="1" dirty="0" smtClean="0"/>
          </a:p>
        </p:txBody>
      </p:sp>
      <p:sp>
        <p:nvSpPr>
          <p:cNvPr id="5" name="矩形 4"/>
          <p:cNvSpPr/>
          <p:nvPr/>
        </p:nvSpPr>
        <p:spPr>
          <a:xfrm>
            <a:off x="1120510" y="2863708"/>
            <a:ext cx="3382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               way          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43645" y="2355335"/>
            <a:ext cx="20649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get               in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5196" y="1248116"/>
            <a:ext cx="8442198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　</a:t>
            </a:r>
            <a:r>
              <a:rPr lang="en-US" altLang="zh-CN" sz="2400" b="1" dirty="0" smtClean="0"/>
              <a:t>For Sam, that was a good beginning.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对萨姆来说，那是一个好的开端。</a:t>
            </a:r>
            <a:endParaRPr lang="zh-CN" altLang="zh-CN" sz="2400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21591" y="2790118"/>
            <a:ext cx="8465234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beginning 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开始，起点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，用作名词。</a:t>
            </a:r>
            <a:r>
              <a:rPr lang="en-US" altLang="en-US" sz="2400" b="1" dirty="0" smtClean="0"/>
              <a:t>in the beginning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起初，在开始的时候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，暗含后来有变化，相当于</a:t>
            </a:r>
            <a:r>
              <a:rPr lang="en-US" altLang="en-US" sz="2400" b="1" dirty="0" smtClean="0"/>
              <a:t>at first</a:t>
            </a:r>
            <a:r>
              <a:rPr lang="zh-CN" altLang="en-US" sz="2400" b="1" dirty="0" smtClean="0"/>
              <a:t>。</a:t>
            </a:r>
            <a:r>
              <a:rPr lang="en-US" altLang="en-US" sz="2400" b="1" dirty="0" smtClean="0"/>
              <a:t>at the beginning of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在</a:t>
            </a:r>
            <a:r>
              <a:rPr lang="en-US" altLang="en-US" sz="2400" b="1" dirty="0" smtClean="0"/>
              <a:t>…</a:t>
            </a:r>
            <a:r>
              <a:rPr lang="en-US" altLang="zh-CN" sz="2400" b="1" dirty="0" smtClean="0"/>
              <a:t>…</a:t>
            </a:r>
            <a:r>
              <a:rPr lang="zh-CN" altLang="en-US" sz="2400" b="1" dirty="0" smtClean="0"/>
              <a:t>开端，开始”。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In the beginning, everyone felt sorry for him.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刚开始，每个人都为他感到难过。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94599" y="1756155"/>
            <a:ext cx="7976195" cy="11339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3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This success marked the new ________ (begin) in his career.</a:t>
            </a:r>
            <a:endParaRPr lang="zh-CN" altLang="en-US" sz="2400" b="1" dirty="0" smtClean="0"/>
          </a:p>
        </p:txBody>
      </p:sp>
      <p:sp>
        <p:nvSpPr>
          <p:cNvPr id="10" name="矩形 9"/>
          <p:cNvSpPr/>
          <p:nvPr/>
        </p:nvSpPr>
        <p:spPr>
          <a:xfrm>
            <a:off x="4699426" y="1778807"/>
            <a:ext cx="1484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beginning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5196" y="906395"/>
            <a:ext cx="8442198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　</a:t>
            </a:r>
            <a:r>
              <a:rPr lang="en-US" altLang="zh-CN" sz="2400" b="1" dirty="0" smtClean="0"/>
              <a:t>Later, he noticed the boy coming towards him in the hall with a warm smile on his face.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后来，在餐厅里，他注意到这个男孩面带热情的笑容向他走来。</a:t>
            </a:r>
            <a:endParaRPr lang="zh-CN" altLang="zh-CN" sz="2400" b="1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31116" y="3259996"/>
            <a:ext cx="8465234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(1)notice</a:t>
            </a:r>
            <a:r>
              <a:rPr lang="zh-CN" altLang="en-US" sz="2400" b="1" dirty="0" smtClean="0"/>
              <a:t>的用法：</a:t>
            </a:r>
            <a:r>
              <a:rPr lang="en-US" altLang="en-US" sz="2400" b="1" dirty="0" smtClean="0"/>
              <a:t>notice sb. do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注意到某人做某事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，强调看到动作的</a:t>
            </a:r>
            <a:r>
              <a:rPr lang="en-US" altLang="en-US" sz="2400" b="1" dirty="0" smtClean="0"/>
              <a:t>__________</a:t>
            </a:r>
            <a:r>
              <a:rPr lang="zh-CN" altLang="en-US" sz="2400" b="1" dirty="0" smtClean="0"/>
              <a:t>，动作已经发生；</a:t>
            </a:r>
            <a:r>
              <a:rPr lang="en-US" altLang="en-US" sz="2400" b="1" dirty="0" smtClean="0"/>
              <a:t>notice sb. doing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注意到某人正在做某事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，强调看到动作</a:t>
            </a:r>
            <a:r>
              <a:rPr lang="en-US" altLang="en-US" sz="2400" b="1" dirty="0" smtClean="0"/>
              <a:t>____________</a:t>
            </a:r>
            <a:r>
              <a:rPr lang="zh-CN" altLang="en-US" sz="2400" b="1" dirty="0" smtClean="0"/>
              <a:t>。句中</a:t>
            </a:r>
            <a:r>
              <a:rPr lang="en-US" altLang="en-US" sz="2400" b="1" dirty="0" smtClean="0"/>
              <a:t>“coming towards him”</a:t>
            </a:r>
            <a:r>
              <a:rPr lang="zh-CN" altLang="en-US" sz="2400" b="1" dirty="0" smtClean="0"/>
              <a:t>作宾语补足语。</a:t>
            </a:r>
          </a:p>
        </p:txBody>
      </p:sp>
      <p:sp>
        <p:nvSpPr>
          <p:cNvPr id="5" name="矩形 4"/>
          <p:cNvSpPr/>
          <p:nvPr/>
        </p:nvSpPr>
        <p:spPr>
          <a:xfrm>
            <a:off x="619378" y="4963300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正在进行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46927" y="3803134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全过程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19680" y="1383549"/>
            <a:ext cx="7876620" cy="45243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Did you notice anyone leave the room</a:t>
            </a:r>
            <a:r>
              <a:rPr lang="zh-CN" altLang="en-US" sz="2400" b="1" dirty="0" smtClean="0"/>
              <a:t>？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你注意到有人离开房间了吗？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I noticed her mother cooking in the kitchen when I came in.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我进来的时候注意到她妈妈正在厨房做饭。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(2)“with a warm smile on his face”</a:t>
            </a:r>
            <a:r>
              <a:rPr lang="zh-CN" altLang="en-US" sz="2400" b="1" dirty="0" smtClean="0"/>
              <a:t>为介词短语作状语，表示伴随状态。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The teacher came in with a book in his hand.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老师进来了，手里拿着一本书。</a:t>
            </a:r>
            <a:endParaRPr lang="zh-CN" altLang="zh-CN" sz="2400" b="1" dirty="0" smtClean="0"/>
          </a:p>
        </p:txBody>
      </p:sp>
      <p:sp>
        <p:nvSpPr>
          <p:cNvPr id="7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34251" y="1639404"/>
          <a:ext cx="6312590" cy="3542475"/>
        </p:xfrm>
        <a:graphic>
          <a:graphicData uri="http://schemas.openxmlformats.org/drawingml/2006/table">
            <a:tbl>
              <a:tblPr/>
              <a:tblGrid>
                <a:gridCol w="883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8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52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适应，使适应于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．餐厅，饭厅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feel lonely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get together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move to ____________</a:t>
                      </a:r>
                      <a:endParaRPr lang="zh-CN" altLang="zh-C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4283382" y="1821934"/>
            <a:ext cx="1271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adapt 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58602" y="2495035"/>
            <a:ext cx="1595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dining hall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737402" y="3180835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觉得孤独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797030" y="3866635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聚集在一起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518326" y="4539735"/>
            <a:ext cx="1418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搬到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4346" y="1723912"/>
            <a:ext cx="8196629" cy="3346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4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(1) When I was walking past the window, I noticed Wang  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 </a:t>
            </a:r>
            <a:r>
              <a:rPr lang="en-US" altLang="en-US" sz="2400" b="1" dirty="0" err="1" smtClean="0"/>
              <a:t>Fei</a:t>
            </a:r>
            <a:r>
              <a:rPr lang="en-US" altLang="en-US" sz="2400" b="1" dirty="0" smtClean="0"/>
              <a:t>________ my homework. I really got________</a:t>
            </a:r>
            <a:r>
              <a:rPr lang="zh-CN" altLang="en-US" sz="24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copying; annoyed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copying; annoying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copy; annoyed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copied; annoyed</a:t>
            </a:r>
            <a:endParaRPr lang="zh-CN" altLang="en-US" sz="2400" b="1" dirty="0" smtClean="0"/>
          </a:p>
        </p:txBody>
      </p:sp>
      <p:sp>
        <p:nvSpPr>
          <p:cNvPr id="10" name="矩形 9"/>
          <p:cNvSpPr/>
          <p:nvPr/>
        </p:nvSpPr>
        <p:spPr>
          <a:xfrm>
            <a:off x="2383658" y="233104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ea typeface="仿宋" panose="02010609060101010101" charset="-122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3159" y="1489808"/>
            <a:ext cx="8348295" cy="1880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en-US" altLang="en-US" sz="2000" b="1" dirty="0" smtClean="0">
                <a:ea typeface="仿宋" panose="02010609060101010101" charset="-122"/>
              </a:rPr>
              <a:t>notice sb. doing </a:t>
            </a:r>
            <a:r>
              <a:rPr lang="en-US" altLang="en-US" sz="2000" b="1" dirty="0" err="1" smtClean="0">
                <a:ea typeface="仿宋" panose="02010609060101010101" charset="-122"/>
              </a:rPr>
              <a:t>sth</a:t>
            </a:r>
            <a:r>
              <a:rPr lang="en-US" altLang="en-US" sz="2000" b="1" dirty="0" smtClean="0">
                <a:ea typeface="仿宋" panose="02010609060101010101" charset="-122"/>
              </a:rPr>
              <a:t>. 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看到某人正在做某事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，而</a:t>
            </a:r>
            <a:r>
              <a:rPr lang="en-US" altLang="en-US" sz="2000" b="1" dirty="0" smtClean="0">
                <a:ea typeface="仿宋" panose="02010609060101010101" charset="-122"/>
              </a:rPr>
              <a:t>notice sb. do </a:t>
            </a:r>
            <a:r>
              <a:rPr lang="en-US" altLang="en-US" sz="2000" b="1" dirty="0" err="1" smtClean="0">
                <a:ea typeface="仿宋" panose="02010609060101010101" charset="-122"/>
              </a:rPr>
              <a:t>sth</a:t>
            </a:r>
            <a:r>
              <a:rPr lang="en-US" altLang="en-US" sz="2000" b="1" dirty="0" smtClean="0">
                <a:ea typeface="仿宋" panose="02010609060101010101" charset="-122"/>
              </a:rPr>
              <a:t>. 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看到某人做了某事”；</a:t>
            </a:r>
            <a:r>
              <a:rPr lang="en-US" altLang="en-US" sz="2000" b="1" dirty="0" smtClean="0">
                <a:ea typeface="仿宋" panose="02010609060101010101" charset="-122"/>
              </a:rPr>
              <a:t>get annoyed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变得生气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，相当于</a:t>
            </a:r>
            <a:r>
              <a:rPr lang="en-US" altLang="en-US" sz="2000" b="1" dirty="0" smtClean="0">
                <a:ea typeface="仿宋" panose="02010609060101010101" charset="-122"/>
              </a:rPr>
              <a:t>get angry</a:t>
            </a:r>
            <a:r>
              <a:rPr lang="zh-CN" altLang="en-US" sz="2000" b="1" dirty="0" smtClean="0">
                <a:ea typeface="仿宋" panose="02010609060101010101" charset="-122"/>
              </a:rPr>
              <a:t>。句意：当我走过窗户的时候，我注意到王飞正在抄我的作业。我真的很生气。故选</a:t>
            </a:r>
            <a:r>
              <a:rPr lang="en-US" altLang="en-US" sz="2000" b="1" dirty="0" smtClean="0">
                <a:ea typeface="仿宋" panose="02010609060101010101" charset="-122"/>
              </a:rPr>
              <a:t>A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2072" y="1017954"/>
            <a:ext cx="81966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 (2)2018·</a:t>
            </a:r>
            <a:r>
              <a:rPr lang="zh-CN" altLang="en-US" sz="2400" b="1" dirty="0" smtClean="0"/>
              <a:t>盐城   </a:t>
            </a:r>
            <a:r>
              <a:rPr lang="en-US" altLang="en-US" sz="2400" b="1" dirty="0" smtClean="0"/>
              <a:t>President Xi said that people in the world should build a community ________ a shared future.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to    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at </a:t>
            </a:r>
            <a:r>
              <a:rPr lang="zh-CN" altLang="en-US" sz="2400" b="1" dirty="0" smtClean="0"/>
              <a:t>         </a:t>
            </a:r>
            <a:r>
              <a:rPr lang="en-US" altLang="en-US" sz="2400" b="1" dirty="0" smtClean="0"/>
              <a:t>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with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from</a:t>
            </a:r>
            <a:endParaRPr lang="zh-CN" altLang="en-US" sz="2400" b="1" dirty="0" smtClean="0"/>
          </a:p>
        </p:txBody>
      </p:sp>
      <p:sp>
        <p:nvSpPr>
          <p:cNvPr id="10" name="矩形 9"/>
          <p:cNvSpPr/>
          <p:nvPr/>
        </p:nvSpPr>
        <p:spPr>
          <a:xfrm>
            <a:off x="4346644" y="164154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ea typeface="仿宋" panose="02010609060101010101" charset="-122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934" y="3318608"/>
            <a:ext cx="8348295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4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4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400" b="1" dirty="0" smtClean="0">
                <a:ea typeface="仿宋" panose="02010609060101010101" charset="-122"/>
              </a:rPr>
              <a:t>考查介词辨析。句意：习近平主席说世界上的人们应该建立一个</a:t>
            </a:r>
            <a:r>
              <a:rPr lang="en-US" altLang="en-US" sz="2400" b="1" dirty="0" smtClean="0">
                <a:ea typeface="仿宋" panose="02010609060101010101" charset="-122"/>
              </a:rPr>
              <a:t>“</a:t>
            </a:r>
            <a:r>
              <a:rPr lang="zh-CN" altLang="en-US" sz="2400" b="1" dirty="0" smtClean="0">
                <a:ea typeface="仿宋" panose="02010609060101010101" charset="-122"/>
              </a:rPr>
              <a:t>拥有</a:t>
            </a:r>
            <a:r>
              <a:rPr lang="en-US" altLang="en-US" sz="2400" b="1" dirty="0" smtClean="0">
                <a:ea typeface="仿宋" panose="02010609060101010101" charset="-122"/>
              </a:rPr>
              <a:t>”</a:t>
            </a:r>
            <a:r>
              <a:rPr lang="zh-CN" altLang="en-US" sz="2400" b="1" dirty="0" smtClean="0">
                <a:ea typeface="仿宋" panose="02010609060101010101" charset="-122"/>
              </a:rPr>
              <a:t>共享未来的社区。此处应用介词</a:t>
            </a:r>
            <a:r>
              <a:rPr lang="en-US" altLang="en-US" sz="2400" b="1" dirty="0" smtClean="0">
                <a:ea typeface="仿宋" panose="02010609060101010101" charset="-122"/>
              </a:rPr>
              <a:t>with</a:t>
            </a:r>
            <a:r>
              <a:rPr lang="zh-CN" altLang="en-US" sz="2400" b="1" dirty="0" smtClean="0">
                <a:ea typeface="仿宋" panose="02010609060101010101" charset="-122"/>
              </a:rPr>
              <a:t>，表示</a:t>
            </a:r>
            <a:r>
              <a:rPr lang="en-US" altLang="en-US" sz="2400" b="1" dirty="0" smtClean="0">
                <a:ea typeface="仿宋" panose="02010609060101010101" charset="-122"/>
              </a:rPr>
              <a:t>“</a:t>
            </a:r>
            <a:r>
              <a:rPr lang="zh-CN" altLang="en-US" sz="2400" b="1" dirty="0" smtClean="0">
                <a:ea typeface="仿宋" panose="02010609060101010101" charset="-122"/>
              </a:rPr>
              <a:t>拥有，含有</a:t>
            </a:r>
            <a:r>
              <a:rPr lang="en-US" altLang="en-US" sz="2400" b="1" dirty="0" smtClean="0">
                <a:ea typeface="仿宋" panose="02010609060101010101" charset="-122"/>
              </a:rPr>
              <a:t>”</a:t>
            </a:r>
            <a:r>
              <a:rPr lang="zh-CN" altLang="en-US" sz="2400" b="1" dirty="0" smtClean="0">
                <a:ea typeface="仿宋" panose="02010609060101010101" charset="-122"/>
              </a:rPr>
              <a:t>。故选</a:t>
            </a:r>
            <a:r>
              <a:rPr lang="en-US" altLang="en-US" sz="2400" b="1" dirty="0" smtClean="0">
                <a:ea typeface="仿宋" panose="02010609060101010101" charset="-122"/>
              </a:rPr>
              <a:t>C</a:t>
            </a:r>
            <a:r>
              <a:rPr lang="zh-CN" altLang="en-US" sz="24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5196" y="1206476"/>
            <a:ext cx="8442198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5</a:t>
            </a:r>
            <a:r>
              <a:rPr lang="zh-CN" altLang="en-US" sz="2400" b="1" dirty="0" smtClean="0"/>
              <a:t>　</a:t>
            </a:r>
            <a:r>
              <a:rPr lang="en-US" altLang="zh-CN" sz="2400" b="1" dirty="0" smtClean="0"/>
              <a:t>Soon the boy asked Sam to join him and his group of friends for lunch.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很快这个男孩就邀请萨姆和他及他的一群朋友一起吃午饭</a:t>
            </a:r>
            <a:r>
              <a:rPr lang="zh-CN" altLang="en-US" sz="2400" dirty="0" smtClean="0"/>
              <a:t>。</a:t>
            </a:r>
            <a:endParaRPr lang="zh-CN" altLang="zh-CN" sz="2400" b="1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21591" y="3223095"/>
            <a:ext cx="8465234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join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参与；加入到</a:t>
            </a:r>
            <a:r>
              <a:rPr lang="en-US" altLang="en-US" sz="2400" b="1" dirty="0" smtClean="0"/>
              <a:t>……</a:t>
            </a:r>
            <a:r>
              <a:rPr lang="zh-CN" altLang="en-US" sz="2400" b="1" dirty="0" smtClean="0"/>
              <a:t>之中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时是及物动词，相当于</a:t>
            </a:r>
            <a:r>
              <a:rPr lang="en-US" altLang="en-US" sz="2400" b="1" dirty="0" smtClean="0"/>
              <a:t>be a member of</a:t>
            </a:r>
            <a:r>
              <a:rPr lang="zh-CN" altLang="en-US" sz="2400" b="1" dirty="0" smtClean="0"/>
              <a:t>。</a:t>
            </a:r>
            <a:r>
              <a:rPr lang="en-US" altLang="en-US" sz="2400" b="1" dirty="0" smtClean="0"/>
              <a:t>join sb.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“__________________”</a:t>
            </a:r>
            <a:r>
              <a:rPr lang="zh-CN" altLang="en-US" sz="2400" b="1" dirty="0" smtClean="0"/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4761916" y="3788218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加入到某人的行列中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3016" y="1106947"/>
            <a:ext cx="8465234" cy="6568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/>
              <a:t> </a:t>
            </a:r>
            <a:r>
              <a:rPr lang="en-US" altLang="en-US" sz="2800" b="1" dirty="0" smtClean="0"/>
              <a:t>join, join in</a:t>
            </a:r>
            <a:r>
              <a:rPr lang="zh-CN" altLang="en-US" sz="2800" b="1" dirty="0" smtClean="0"/>
              <a:t>与</a:t>
            </a:r>
            <a:r>
              <a:rPr lang="en-US" altLang="en-US" sz="2800" b="1" dirty="0" smtClean="0"/>
              <a:t>take part in</a:t>
            </a:r>
            <a:endParaRPr lang="zh-CN" altLang="en-US" sz="2800" b="1" dirty="0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44225" y="1974203"/>
          <a:ext cx="7289938" cy="4113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6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45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join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指参加某组织、团体、党派等，并成为其中一员。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08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join in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指参加谈话、比赛、娱乐项目等，且加入的活动规模较小。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08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take part in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指参加会议或群众性活动，着重说明参加者参加活动并在活动中发挥作用。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750" y="1264229"/>
            <a:ext cx="81966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5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(1)2018·</a:t>
            </a:r>
            <a:r>
              <a:rPr lang="zh-CN" altLang="en-US" sz="2400" b="1" dirty="0" smtClean="0"/>
              <a:t>阜康、米泉    </a:t>
            </a:r>
            <a:r>
              <a:rPr lang="en-US" altLang="en-US" sz="2400" b="1" dirty="0" smtClean="0"/>
              <a:t>You're good at drawing. Why not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j_____ our school art club?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(2)2018·</a:t>
            </a:r>
            <a:r>
              <a:rPr lang="zh-CN" altLang="en-US" sz="2400" b="1" dirty="0" smtClean="0"/>
              <a:t>常州   你多久参加一次社会活动？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__________________________________________________</a:t>
            </a:r>
            <a:endParaRPr lang="zh-CN" altLang="en-US" sz="24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1392597" y="1943439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oin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04850" y="2915935"/>
            <a:ext cx="63642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How often do you take part in a social activity?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76273" y="1512405"/>
          <a:ext cx="6261238" cy="3750069"/>
        </p:xfrm>
        <a:graphic>
          <a:graphicData uri="http://schemas.openxmlformats.org/drawingml/2006/table">
            <a:tbl>
              <a:tblPr/>
              <a:tblGrid>
                <a:gridCol w="876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4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006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6.arrive at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walk by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smile at sb.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 able to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try one's best ____________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3415226" y="18092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到达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10476" y="24950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走过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707990" y="3180835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冲某人微笑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824801" y="38666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能够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896815" y="4527035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尽某人最大努力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76214" y="1452460"/>
          <a:ext cx="8468436" cy="3774758"/>
        </p:xfrm>
        <a:graphic>
          <a:graphicData uri="http://schemas.openxmlformats.org/drawingml/2006/table">
            <a:tbl>
              <a:tblPr/>
              <a:tblGrid>
                <a:gridCol w="57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上个月萨姆和家人搬到了法国。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Sam and his family ________ ________ France last month. 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．但是它们比他想象的还要糟糕。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But they were ________ ________ than he imagined.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．但是他没有办法让他们知道他是一个善良的人。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But he had ________ ________ ________ let them know that he was a good person.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759042" y="1999735"/>
            <a:ext cx="2313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moved             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818285" y="3111412"/>
            <a:ext cx="2398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even          worse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42182" y="4174610"/>
            <a:ext cx="3220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              way           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38113" y="1212469"/>
          <a:ext cx="8386787" cy="5005515"/>
        </p:xfrm>
        <a:graphic>
          <a:graphicData uri="http://schemas.openxmlformats.org/drawingml/2006/table">
            <a:tbl>
              <a:tblPr/>
              <a:tblGrid>
                <a:gridCol w="56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．他在因特网上做了一个小调查，发现微笑是一种通用语言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——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在任何地方都能被理解。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 did a little research ________ ________ ________ and discovered that smiling is  ________ ________ ________—it is understood everywhere.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对萨姆来说，那是一个好的开端。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Sam, that was ________ ________ 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4411961" y="3526910"/>
            <a:ext cx="3886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          universal   language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47369" y="2783960"/>
            <a:ext cx="3767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on              the         Internet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542424" y="5666692"/>
            <a:ext cx="3810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             good      beginning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52768" y="1705483"/>
          <a:ext cx="8468436" cy="4323398"/>
        </p:xfrm>
        <a:graphic>
          <a:graphicData uri="http://schemas.openxmlformats.org/drawingml/2006/table">
            <a:tbl>
              <a:tblPr/>
              <a:tblGrid>
                <a:gridCol w="57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．后来，在餐厅里，他注意到这个男孩面带热情的笑容向他走来。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Later, he noticed the boy________ ________ him in the hall with a warm smile ________ ________ ________. 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．很快这个男孩就邀请萨姆和他及他的一群朋友一起吃午饭。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Soon the boy asked Sam ________ ________ ________ and his group of friends for lunch.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3514725" y="3358635"/>
            <a:ext cx="3416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on               his           face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58799" y="2787135"/>
            <a:ext cx="26645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coming     towards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75376" y="4977885"/>
            <a:ext cx="3390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             join           him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36394" y="894081"/>
            <a:ext cx="3323273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957392" y="176930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01961" y="107434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05838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2367" y="190392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607704" y="2361414"/>
            <a:ext cx="832757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  </a:t>
            </a:r>
            <a:r>
              <a:rPr lang="en-US" altLang="en-US" sz="2800" b="1" dirty="0"/>
              <a:t>difficulty n. </a:t>
            </a:r>
            <a:r>
              <a:rPr lang="zh-CN" altLang="en-US" sz="2800" b="1" dirty="0"/>
              <a:t>困难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8345" y="3207457"/>
            <a:ext cx="8186057" cy="279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Before he arrived, he knew there would be many </a:t>
            </a:r>
            <a:r>
              <a:rPr lang="en-US" altLang="zh-CN" sz="2400" b="1" i="1" dirty="0" smtClean="0"/>
              <a:t>difficulties.</a:t>
            </a:r>
            <a:endParaRPr lang="zh-CN" altLang="en-US" sz="2400" b="1" i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在他到达</a:t>
            </a:r>
            <a:r>
              <a:rPr lang="en-US" altLang="zh-CN" sz="2400" b="1" dirty="0" smtClean="0"/>
              <a:t>(</a:t>
            </a:r>
            <a:r>
              <a:rPr lang="zh-CN" altLang="en-US" sz="2400" b="1" dirty="0" smtClean="0"/>
              <a:t>法国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之前，他知道会有很多困难。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We can overcome any </a:t>
            </a:r>
            <a:r>
              <a:rPr lang="en-US" altLang="zh-CN" sz="2400" b="1" i="1" dirty="0" smtClean="0"/>
              <a:t>difficulty</a:t>
            </a:r>
            <a:r>
              <a:rPr lang="en-US" altLang="zh-CN" sz="24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我们能战胜任何困难。</a:t>
            </a:r>
            <a:endParaRPr lang="zh-CN" altLang="zh-CN" sz="2400" b="1" dirty="0"/>
          </a:p>
        </p:txBody>
      </p:sp>
      <p:sp>
        <p:nvSpPr>
          <p:cNvPr id="13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10711" y="1414728"/>
            <a:ext cx="8571363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/>
              <a:t>difficulty</a:t>
            </a:r>
            <a:r>
              <a:rPr lang="zh-CN" altLang="en-US" sz="2400" b="1" dirty="0" smtClean="0"/>
              <a:t>表示抽象意义的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困难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时，是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名词；表示具体意义的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困难</a:t>
            </a:r>
            <a:r>
              <a:rPr lang="en-US" altLang="en-US" sz="2400" b="1" dirty="0" smtClean="0"/>
              <a:t>(</a:t>
            </a:r>
            <a:r>
              <a:rPr lang="zh-CN" altLang="en-US" sz="2400" b="1" dirty="0" smtClean="0"/>
              <a:t>难事、难点、难题等</a:t>
            </a:r>
            <a:r>
              <a:rPr lang="en-US" altLang="en-US" sz="2400" b="1" dirty="0" smtClean="0"/>
              <a:t>)”</a:t>
            </a:r>
            <a:r>
              <a:rPr lang="zh-CN" altLang="en-US" sz="2400" b="1" dirty="0" smtClean="0"/>
              <a:t>时，是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名词。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Bad planning will lead to difficulty later.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计划不周会给以后带来困难。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He met with many difficulties when  travelling.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他在旅行中遇到了许多难事。</a:t>
            </a:r>
            <a:endParaRPr lang="en-US" altLang="zh-CN" sz="2400" b="1" dirty="0" smtClean="0"/>
          </a:p>
        </p:txBody>
      </p:sp>
      <p:sp>
        <p:nvSpPr>
          <p:cNvPr id="12" name="矩形 11"/>
          <p:cNvSpPr/>
          <p:nvPr/>
        </p:nvSpPr>
        <p:spPr>
          <a:xfrm>
            <a:off x="7421903" y="2142095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　可数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643364" y="1449769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不可数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704850" y="126959"/>
            <a:ext cx="5619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52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Power of a Smile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2179</Words>
  <Application>Microsoft Office PowerPoint</Application>
  <PresentationFormat>全屏显示(4:3)</PresentationFormat>
  <Paragraphs>266</Paragraphs>
  <Slides>35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5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2023-01-16T18:29:27Z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002E0C6BAB5C4D8D860593FDD8C25176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