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94" r:id="rId3"/>
    <p:sldId id="257" r:id="rId4"/>
    <p:sldId id="288" r:id="rId5"/>
    <p:sldId id="272" r:id="rId6"/>
    <p:sldId id="292" r:id="rId7"/>
    <p:sldId id="287" r:id="rId8"/>
    <p:sldId id="289" r:id="rId9"/>
    <p:sldId id="286" r:id="rId10"/>
    <p:sldId id="293" r:id="rId11"/>
    <p:sldId id="285" r:id="rId12"/>
    <p:sldId id="284" r:id="rId13"/>
    <p:sldId id="290" r:id="rId14"/>
    <p:sldId id="280" r:id="rId15"/>
  </p:sldIdLst>
  <p:sldSz cx="9144000" cy="6858000" type="screen4x3"/>
  <p:notesSz cx="7559675" cy="106918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E3E"/>
    <a:srgbClr val="333333"/>
    <a:srgbClr val="36B8D8"/>
    <a:srgbClr val="32A1FE"/>
    <a:srgbClr val="36A2FE"/>
    <a:srgbClr val="FF1355"/>
    <a:srgbClr val="09255F"/>
    <a:srgbClr val="E93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44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58875" y="881063"/>
            <a:ext cx="5040313" cy="3852862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93725" y="5132388"/>
            <a:ext cx="6372225" cy="4621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noProof="0" smtClean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8188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281488" y="0"/>
            <a:ext cx="3278187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156825"/>
            <a:ext cx="3278188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81488" y="10156825"/>
            <a:ext cx="3278187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8248A20-930A-4822-B43A-917FDCD1D2B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F9658-23C1-435B-9C79-8561D586F53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89A6C-3D82-46DC-8F28-DD22D4A9863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05C0A-5CFE-434B-BD67-7B75697FD891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5929F-7699-4963-82C9-E8F44E994F1B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DED22-5901-4609-971C-EAE4B1780F12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27F88-CD62-4A24-8FDF-6926290A6158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8E8B5-788B-4240-B0D9-2BBAD29EFFCC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60709-AA18-4DBB-9D05-007633F63C7D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CC663-47B8-4F7C-B2C6-F1BFD3592293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FB7ED-9E32-43B9-995A-FA9C64FDB01D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5929F-7699-4963-82C9-E8F44E994F1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B53E9-867B-4647-BB27-9DE3DD4649C7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F9658-23C1-435B-9C79-8561D586F531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89A6C-3D82-46DC-8F28-DD22D4A98635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DED22-5901-4609-971C-EAE4B1780F1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27F88-CD62-4A24-8FDF-6926290A615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8E8B5-788B-4240-B0D9-2BBAD29EFFC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60709-AA18-4DBB-9D05-007633F63C7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CC663-47B8-4F7C-B2C6-F1BFD359229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FB7ED-9E32-43B9-995A-FA9C64FDB01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B53E9-867B-4647-BB27-9DE3DD4649C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860D90E-04E7-48A4-835A-A93260D20055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buFont typeface="Arial" panose="020B0604020202020204" pitchFamily="34" charset="0"/>
              <a:buNone/>
            </a:pPr>
            <a:fld id="{0860D90E-04E7-48A4-835A-A93260D20055}" type="slidenum"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‹#›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/>
        </p:nvSpPr>
        <p:spPr bwMode="auto">
          <a:xfrm>
            <a:off x="3311367" y="1201791"/>
            <a:ext cx="5450889" cy="998538"/>
          </a:xfrm>
          <a:prstGeom prst="rect">
            <a:avLst/>
          </a:prstGeom>
          <a:noFill/>
          <a:ln w="9525" cap="flat" cmpd="sng">
            <a:noFill/>
            <a:bevel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400" dirty="0">
                <a:solidFill>
                  <a:srgbClr val="09255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Changes in our lives</a:t>
            </a:r>
            <a:endParaRPr lang="zh-CN" altLang="en-US" sz="4800" dirty="0">
              <a:solidFill>
                <a:srgbClr val="0925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01881" y="4709871"/>
            <a:ext cx="3038012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2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7101" y="3302494"/>
            <a:ext cx="1627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第二课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>
                <a:solidFill>
                  <a:srgbClr val="E93750"/>
                </a:solidFill>
              </a:rPr>
              <a:t>Sounds</a:t>
            </a:r>
            <a:endParaRPr lang="zh-CN" altLang="en-US" sz="2800" b="1">
              <a:solidFill>
                <a:srgbClr val="E93750"/>
              </a:solidFill>
            </a:endParaRPr>
          </a:p>
        </p:txBody>
      </p:sp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1763" y="1246188"/>
            <a:ext cx="54737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801938"/>
            <a:ext cx="7572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7065963" y="1579563"/>
            <a:ext cx="1436687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tomat</a:t>
            </a:r>
            <a:r>
              <a:rPr lang="en-US" altLang="zh-CN" sz="2800">
                <a:solidFill>
                  <a:srgbClr val="FF0000"/>
                </a:solidFill>
              </a:rPr>
              <a:t>o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…</a:t>
            </a:r>
            <a:endParaRPr lang="zh-CN" altLang="en-US" sz="2800"/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065963" y="4537075"/>
            <a:ext cx="1436687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wind</a:t>
            </a:r>
            <a:r>
              <a:rPr lang="en-US" altLang="zh-CN" sz="2800">
                <a:solidFill>
                  <a:srgbClr val="FF0000"/>
                </a:solidFill>
              </a:rPr>
              <a:t>ow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…</a:t>
            </a:r>
            <a:endParaRPr lang="zh-CN" altLang="en-US" sz="2800"/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7218363" y="3051175"/>
            <a:ext cx="1436687" cy="955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n</a:t>
            </a:r>
            <a:r>
              <a:rPr lang="en-US" altLang="zh-CN" sz="2800">
                <a:solidFill>
                  <a:srgbClr val="FF0000"/>
                </a:solidFill>
              </a:rPr>
              <a:t>o</a:t>
            </a:r>
            <a:r>
              <a:rPr lang="en-US" altLang="zh-CN" sz="2800"/>
              <a:t>se</a:t>
            </a:r>
            <a:endParaRPr lang="en-US" altLang="zh-CN" sz="280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…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>
                <a:solidFill>
                  <a:srgbClr val="E93750"/>
                </a:solidFill>
              </a:rPr>
              <a:t>Sounds</a:t>
            </a:r>
            <a:endParaRPr lang="zh-CN" altLang="en-US" sz="2800" b="1">
              <a:solidFill>
                <a:srgbClr val="E9375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4138" y="1317625"/>
            <a:ext cx="5557837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075" y="2849563"/>
            <a:ext cx="5334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7065963" y="1579563"/>
            <a:ext cx="1436687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m</a:t>
            </a:r>
            <a:r>
              <a:rPr lang="en-US" altLang="zh-CN" sz="2800">
                <a:solidFill>
                  <a:srgbClr val="FF0000"/>
                </a:solidFill>
              </a:rPr>
              <a:t>ou</a:t>
            </a:r>
            <a:r>
              <a:rPr lang="en-US" altLang="zh-CN" sz="2800"/>
              <a:t>th</a:t>
            </a:r>
            <a:endParaRPr lang="en-US" altLang="zh-CN" sz="280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…</a:t>
            </a:r>
            <a:endParaRPr lang="zh-CN" altLang="en-US" sz="2800"/>
          </a:p>
        </p:txBody>
      </p:sp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7218363" y="3978275"/>
            <a:ext cx="1436687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fl</a:t>
            </a:r>
            <a:r>
              <a:rPr lang="en-US" altLang="zh-CN" sz="2800">
                <a:solidFill>
                  <a:srgbClr val="FF0000"/>
                </a:solidFill>
              </a:rPr>
              <a:t>ow</a:t>
            </a:r>
            <a:r>
              <a:rPr lang="en-US" altLang="zh-CN" sz="2800"/>
              <a:t>er</a:t>
            </a:r>
            <a:endParaRPr lang="en-US" altLang="zh-CN" sz="280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…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>
                <a:solidFill>
                  <a:srgbClr val="E93750"/>
                </a:solidFill>
              </a:rPr>
              <a:t>Listen and circle</a:t>
            </a:r>
            <a:endParaRPr lang="zh-CN" altLang="en-US" sz="2800" b="1">
              <a:solidFill>
                <a:srgbClr val="E9375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6888" y="1100138"/>
            <a:ext cx="542925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>
                <a:solidFill>
                  <a:srgbClr val="E93750"/>
                </a:solidFill>
              </a:rPr>
              <a:t>Homework</a:t>
            </a:r>
            <a:endParaRPr lang="zh-CN" altLang="en-US" sz="2800" b="1">
              <a:solidFill>
                <a:srgbClr val="E93750"/>
              </a:solidFill>
            </a:endParaRPr>
          </a:p>
        </p:txBody>
      </p:sp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760413" y="906463"/>
            <a:ext cx="6827837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dirty="0"/>
              <a:t>Finish Part </a:t>
            </a:r>
            <a:r>
              <a:rPr lang="en-US" altLang="zh-CN" sz="3200" dirty="0" smtClean="0"/>
              <a:t>1-2   </a:t>
            </a:r>
            <a:endParaRPr lang="zh-CN" altLang="en-US" sz="3200" dirty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3875" y="1492250"/>
            <a:ext cx="391795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03788" y="1492250"/>
            <a:ext cx="3978275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1025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>
                <a:solidFill>
                  <a:srgbClr val="E93750"/>
                </a:solidFill>
              </a:rPr>
              <a:t>Review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2566988"/>
            <a:ext cx="8186737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733798" y="1211283"/>
            <a:ext cx="4821133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Show time!</a:t>
            </a:r>
            <a:endParaRPr lang="zh-CN" alt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1838" y="269876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>
                <a:solidFill>
                  <a:srgbClr val="E93750"/>
                </a:solidFill>
              </a:rPr>
              <a:t>Warm up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838" y="1117600"/>
            <a:ext cx="8169275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>
                <a:solidFill>
                  <a:srgbClr val="E93750"/>
                </a:solidFill>
              </a:rPr>
              <a:t>Presentation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2613" y="1817688"/>
            <a:ext cx="5629275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992188" y="1009650"/>
            <a:ext cx="769461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/>
              <a:t>How did the old man and woman feel?</a:t>
            </a:r>
            <a:endParaRPr lang="zh-CN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1690445" y="2044005"/>
            <a:ext cx="57631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What happened?</a:t>
            </a:r>
            <a:endParaRPr lang="zh-CN" alt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7225" y="279401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>
                <a:solidFill>
                  <a:srgbClr val="E93750"/>
                </a:solidFill>
              </a:rPr>
              <a:t>Listen and judge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879475" y="1211263"/>
            <a:ext cx="720725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747713" y="1211263"/>
            <a:ext cx="6792912" cy="452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dirty="0"/>
              <a:t>1.Doris lived in a big, new house.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3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dirty="0"/>
              <a:t>2.The farmers need some wishes.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3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dirty="0"/>
              <a:t>3.The fairy wanted to give them some gold.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3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dirty="0"/>
              <a:t>4.The farmers were poor, but they were very happy.  </a:t>
            </a:r>
            <a:endParaRPr lang="zh-CN" altLang="en-US" sz="3200" dirty="0"/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7113588" y="1395413"/>
            <a:ext cx="973137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/>
              <a:t>(          )</a:t>
            </a:r>
            <a:endParaRPr lang="zh-CN" altLang="en-US"/>
          </a:p>
        </p:txBody>
      </p:sp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7418388" y="2343150"/>
            <a:ext cx="97313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/>
              <a:t>(          )</a:t>
            </a:r>
            <a:endParaRPr lang="zh-CN" altLang="en-US"/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7418388" y="3467100"/>
            <a:ext cx="97313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/>
              <a:t>(          )</a:t>
            </a:r>
            <a:endParaRPr lang="zh-CN" altLang="en-US"/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7600950" y="4940300"/>
            <a:ext cx="973138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/>
              <a:t>(          )</a:t>
            </a:r>
            <a:endParaRPr lang="zh-CN" altLang="en-US"/>
          </a:p>
        </p:txBody>
      </p:sp>
      <p:sp>
        <p:nvSpPr>
          <p:cNvPr id="22536" name="TextBox 11"/>
          <p:cNvSpPr txBox="1">
            <a:spLocks noChangeArrowheads="1"/>
          </p:cNvSpPr>
          <p:nvPr/>
        </p:nvSpPr>
        <p:spPr bwMode="auto">
          <a:xfrm>
            <a:off x="7291388" y="1303338"/>
            <a:ext cx="61753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</a:rPr>
              <a:t>×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2537" name="TextBox 12"/>
          <p:cNvSpPr txBox="1">
            <a:spLocks noChangeArrowheads="1"/>
          </p:cNvSpPr>
          <p:nvPr/>
        </p:nvSpPr>
        <p:spPr bwMode="auto">
          <a:xfrm>
            <a:off x="7778750" y="4940300"/>
            <a:ext cx="6175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2538" name="TextBox 13"/>
          <p:cNvSpPr txBox="1">
            <a:spLocks noChangeArrowheads="1"/>
          </p:cNvSpPr>
          <p:nvPr/>
        </p:nvSpPr>
        <p:spPr bwMode="auto">
          <a:xfrm>
            <a:off x="7600950" y="3467100"/>
            <a:ext cx="6175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2539" name="TextBox 14"/>
          <p:cNvSpPr txBox="1">
            <a:spLocks noChangeArrowheads="1"/>
          </p:cNvSpPr>
          <p:nvPr/>
        </p:nvSpPr>
        <p:spPr bwMode="auto">
          <a:xfrm>
            <a:off x="7596188" y="2251075"/>
            <a:ext cx="61753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</a:rPr>
              <a:t>×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7675" y="269876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>
                <a:solidFill>
                  <a:srgbClr val="E93750"/>
                </a:solidFill>
              </a:rPr>
              <a:t>Read and answer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3050" y="1122363"/>
            <a:ext cx="8562975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7089775" y="4525963"/>
            <a:ext cx="116363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</a:rPr>
              <a:t>need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3406775" y="2328863"/>
            <a:ext cx="116363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</a:rPr>
              <a:t>lived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3249613" y="2790825"/>
            <a:ext cx="20701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</a:rPr>
              <a:t>visited them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5702300" y="3427413"/>
            <a:ext cx="2551113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</a:rPr>
              <a:t>three wishes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2462213" y="4987925"/>
            <a:ext cx="17653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</a:rPr>
              <a:t>any wishes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1644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>
                <a:solidFill>
                  <a:srgbClr val="E93750"/>
                </a:solidFill>
              </a:rPr>
              <a:t>Read and write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508125"/>
            <a:ext cx="8704262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2195513" y="3551238"/>
            <a:ext cx="57023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</a:rPr>
              <a:t>Thank you. We’re poor, but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5994400" y="1949450"/>
            <a:ext cx="23415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</a:rPr>
              <a:t>some gold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2195513" y="4235450"/>
            <a:ext cx="296703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</a:rPr>
              <a:t>we’re happy.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65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>
                <a:solidFill>
                  <a:srgbClr val="E93750"/>
                </a:solidFill>
              </a:rPr>
              <a:t>Read and write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1938" y="1020763"/>
            <a:ext cx="8424862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6032500" y="950913"/>
            <a:ext cx="26543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</a:rPr>
              <a:t>I can give you a 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8676" name="TextBox 8"/>
          <p:cNvSpPr txBox="1">
            <a:spLocks noChangeArrowheads="1"/>
          </p:cNvSpPr>
          <p:nvPr/>
        </p:nvSpPr>
        <p:spPr bwMode="auto">
          <a:xfrm>
            <a:off x="2005013" y="1412875"/>
            <a:ext cx="31115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</a:rPr>
              <a:t>big, new house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2159000" y="2090738"/>
            <a:ext cx="61055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</a:rPr>
              <a:t>Thank you. Our house is small and old, but 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8678" name="TextBox 10"/>
          <p:cNvSpPr txBox="1">
            <a:spLocks noChangeArrowheads="1"/>
          </p:cNvSpPr>
          <p:nvPr/>
        </p:nvSpPr>
        <p:spPr bwMode="auto">
          <a:xfrm>
            <a:off x="2159000" y="2552700"/>
            <a:ext cx="40862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</a:rPr>
              <a:t>it’s warm and nice.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8679" name="TextBox 11"/>
          <p:cNvSpPr txBox="1">
            <a:spLocks noChangeArrowheads="1"/>
          </p:cNvSpPr>
          <p:nvPr/>
        </p:nvSpPr>
        <p:spPr bwMode="auto">
          <a:xfrm>
            <a:off x="3455988" y="3509963"/>
            <a:ext cx="375443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</a:rPr>
              <a:t>a happy life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>
                <a:solidFill>
                  <a:srgbClr val="E93750"/>
                </a:solidFill>
              </a:rPr>
              <a:t>Role-play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8763" y="1016000"/>
            <a:ext cx="1820862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4350" y="2552700"/>
            <a:ext cx="2046288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8700" y="3684588"/>
            <a:ext cx="23209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云形标注 10"/>
          <p:cNvSpPr>
            <a:spLocks noChangeArrowheads="1"/>
          </p:cNvSpPr>
          <p:nvPr/>
        </p:nvSpPr>
        <p:spPr bwMode="auto">
          <a:xfrm>
            <a:off x="3349625" y="814388"/>
            <a:ext cx="5337175" cy="1311275"/>
          </a:xfrm>
          <a:prstGeom prst="cloudCallout">
            <a:avLst>
              <a:gd name="adj1" fmla="val -57773"/>
              <a:gd name="adj2" fmla="val 489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</a:rPr>
              <a:t>There is a poor farmer called Fred….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0726" name="矩形标注 11"/>
          <p:cNvSpPr>
            <a:spLocks noChangeArrowheads="1"/>
          </p:cNvSpPr>
          <p:nvPr/>
        </p:nvSpPr>
        <p:spPr bwMode="auto">
          <a:xfrm>
            <a:off x="1528763" y="2825750"/>
            <a:ext cx="4668837" cy="627063"/>
          </a:xfrm>
          <a:prstGeom prst="wedgeRectCallout">
            <a:avLst>
              <a:gd name="adj1" fmla="val 58546"/>
              <a:gd name="adj2" fmla="val 681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B050"/>
                </a:solidFill>
              </a:rPr>
              <a:t>Fred, I’d like to give you …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30727" name="矩形标注 13"/>
          <p:cNvSpPr>
            <a:spLocks noChangeArrowheads="1"/>
          </p:cNvSpPr>
          <p:nvPr/>
        </p:nvSpPr>
        <p:spPr bwMode="auto">
          <a:xfrm>
            <a:off x="4017963" y="4583113"/>
            <a:ext cx="4668837" cy="627062"/>
          </a:xfrm>
          <a:prstGeom prst="wedgeRectCallout">
            <a:avLst>
              <a:gd name="adj1" fmla="val -66343"/>
              <a:gd name="adj2" fmla="val -10447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C00000"/>
                </a:solidFill>
              </a:rPr>
              <a:t>Thank you very much,…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全屏显示(4:3)</PresentationFormat>
  <Paragraphs>60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WWW.2PPT.COM
</vt:lpstr>
      <vt:lpstr>第一PPT模板网-WWW.1PPT.COM</vt:lpstr>
      <vt:lpstr>PowerPoint 演示文稿</vt:lpstr>
      <vt:lpstr>Review</vt:lpstr>
      <vt:lpstr>Warm up</vt:lpstr>
      <vt:lpstr>Presentation</vt:lpstr>
      <vt:lpstr>Listen and judge</vt:lpstr>
      <vt:lpstr>Read and answer</vt:lpstr>
      <vt:lpstr>Read and write</vt:lpstr>
      <vt:lpstr>Read and write</vt:lpstr>
      <vt:lpstr>Role-play</vt:lpstr>
      <vt:lpstr>Sounds</vt:lpstr>
      <vt:lpstr>Sounds</vt:lpstr>
      <vt:lpstr>Listen and circle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2015-03-29T11:12:00Z</dcterms:created>
  <dcterms:modified xsi:type="dcterms:W3CDTF">2023-01-16T18:29:56Z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969621412A5D4CD7AA9C34B181942362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