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262"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257" r:id="rId17"/>
  </p:sldIdLst>
  <p:sldSz cx="12192000" cy="6858000"/>
  <p:notesSz cx="6858000" cy="9144000"/>
  <p:embeddedFontLst>
    <p:embeddedFont>
      <p:font typeface="黑体" panose="02010609060101010101" pitchFamily="49" charset="-122"/>
      <p:regular r:id="rId20"/>
    </p:embeddedFon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方正舒体" panose="02010601030101010101" pitchFamily="2" charset="-122"/>
      <p:regular r:id="rId27"/>
    </p:embeddedFont>
    <p:embeddedFont>
      <p:font typeface="FandolFang R" panose="02010600030101010101" charset="-122"/>
      <p:regular r:id="rId28"/>
    </p:embeddedFont>
    <p:embeddedFont>
      <p:font typeface="演示斜黑体" panose="02010600030101010101" charset="-122"/>
      <p:regular r:id="rId29"/>
    </p:embeddedFont>
    <p:embeddedFont>
      <p:font typeface="楷体" panose="02010609060101010101" pitchFamily="49"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B3B"/>
    <a:srgbClr val="646E56"/>
    <a:srgbClr val="899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6C00BF33-2273-4BA9-868B-5FF86D8A9520}"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E4679C00-6C8C-4F20-8452-964B9D4790B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679C00-6C8C-4F20-8452-964B9D4790B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rgbClr val="444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6" name="矩形 5"/>
          <p:cNvSpPr/>
          <p:nvPr/>
        </p:nvSpPr>
        <p:spPr>
          <a:xfrm rot="10800000">
            <a:off x="-2" y="0"/>
            <a:ext cx="12191999" cy="6858000"/>
          </a:xfrm>
          <a:prstGeom prst="rect">
            <a:avLst/>
          </a:prstGeom>
          <a:gradFill>
            <a:gsLst>
              <a:gs pos="0">
                <a:srgbClr val="646E56">
                  <a:alpha val="0"/>
                </a:srgbClr>
              </a:gs>
              <a:gs pos="100000">
                <a:srgbClr val="444B3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1038108" y="1497506"/>
            <a:ext cx="4520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在柏林</a:t>
            </a:r>
            <a:endPar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0" name="矩形 9"/>
          <p:cNvSpPr/>
          <p:nvPr/>
        </p:nvSpPr>
        <p:spPr>
          <a:xfrm>
            <a:off x="637002" y="1832740"/>
            <a:ext cx="11123738" cy="1754326"/>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姐，”他说，“当我告诉你们这位可怜的夫人就是我的妻子时，你们大概不会再笑了。我们刚刚失去了三个儿子，他们是在战争中死去的。现在轮到我上前线了。走之前，我总得把他们的母亲送进疯人院啊！”</a:t>
            </a:r>
          </a:p>
        </p:txBody>
      </p:sp>
      <p:grpSp>
        <p:nvGrpSpPr>
          <p:cNvPr id="11" name="组合 10"/>
          <p:cNvGrpSpPr/>
          <p:nvPr/>
        </p:nvGrpSpPr>
        <p:grpSpPr>
          <a:xfrm>
            <a:off x="1693718" y="4235362"/>
            <a:ext cx="6636936" cy="1953000"/>
            <a:chOff x="10325" y="3610"/>
            <a:chExt cx="6769" cy="4396"/>
          </a:xfrm>
        </p:grpSpPr>
        <p:sp>
          <p:nvSpPr>
            <p:cNvPr id="12" name="任意多边形 10"/>
            <p:cNvSpPr/>
            <p:nvPr>
              <p:custDataLst>
                <p:tags r:id="rId2"/>
              </p:custDataLst>
            </p:nvPr>
          </p:nvSpPr>
          <p:spPr>
            <a:xfrm>
              <a:off x="10325" y="3610"/>
              <a:ext cx="6769" cy="4396"/>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2"/>
            <p:cNvSpPr/>
            <p:nvPr/>
          </p:nvSpPr>
          <p:spPr>
            <a:xfrm>
              <a:off x="10617" y="3853"/>
              <a:ext cx="6330" cy="35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“刚刚失去了三个儿子”是让老妇人变得神志不清的主要原因。这句话看似轻描淡写，实际突出地表现了战争的残酷性。</a:t>
              </a:r>
            </a:p>
          </p:txBody>
        </p:sp>
      </p:grpSp>
      <p:sp>
        <p:nvSpPr>
          <p:cNvPr id="14" name="圆角矩形 32"/>
          <p:cNvSpPr/>
          <p:nvPr/>
        </p:nvSpPr>
        <p:spPr>
          <a:xfrm>
            <a:off x="3422386" y="3045177"/>
            <a:ext cx="663231"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5588629" y="3459967"/>
            <a:ext cx="4148189"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老兵的无可奈何</a:t>
            </a:r>
          </a:p>
        </p:txBody>
      </p:sp>
      <p:grpSp>
        <p:nvGrpSpPr>
          <p:cNvPr id="16" name="组合 15"/>
          <p:cNvGrpSpPr/>
          <p:nvPr/>
        </p:nvGrpSpPr>
        <p:grpSpPr>
          <a:xfrm>
            <a:off x="3801926" y="3475301"/>
            <a:ext cx="1697745" cy="328767"/>
            <a:chOff x="2329716" y="1674298"/>
            <a:chExt cx="1697745" cy="514570"/>
          </a:xfrm>
        </p:grpSpPr>
        <p:cxnSp>
          <p:nvCxnSpPr>
            <p:cNvPr id="17" name="直接连接符 16"/>
            <p:cNvCxnSpPr/>
            <p:nvPr/>
          </p:nvCxnSpPr>
          <p:spPr>
            <a:xfrm>
              <a:off x="2329716" y="2186715"/>
              <a:ext cx="1697745" cy="2153"/>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2329716" y="1674298"/>
              <a:ext cx="15199" cy="39556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圆角矩形 37"/>
          <p:cNvSpPr/>
          <p:nvPr/>
        </p:nvSpPr>
        <p:spPr>
          <a:xfrm>
            <a:off x="3157611" y="2509936"/>
            <a:ext cx="2824900"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660400" y="3283745"/>
            <a:ext cx="7096572" cy="2284103"/>
            <a:chOff x="10404" y="3147"/>
            <a:chExt cx="7007" cy="4396"/>
          </a:xfrm>
        </p:grpSpPr>
        <p:sp>
          <p:nvSpPr>
            <p:cNvPr id="4" name="任意多边形 10"/>
            <p:cNvSpPr/>
            <p:nvPr>
              <p:custDataLst>
                <p:tags r:id="rId2"/>
              </p:custDataLst>
            </p:nvPr>
          </p:nvSpPr>
          <p:spPr>
            <a:xfrm>
              <a:off x="10404" y="3147"/>
              <a:ext cx="7007" cy="4396"/>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10622" y="3388"/>
              <a:ext cx="6550" cy="39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“寂静”是表象，隐含了人们内心的“动”。车厢里的妇女儿童，哪一个没有丧夫失子或失去父母的痛苦！老兵的话，使他们陷入沉思，引发了他们的共鸣，使他们联想到了自己的境遇。</a:t>
              </a:r>
            </a:p>
          </p:txBody>
        </p:sp>
      </p:grpSp>
      <p:sp>
        <p:nvSpPr>
          <p:cNvPr id="6" name="矩形 5"/>
          <p:cNvSpPr/>
          <p:nvPr/>
        </p:nvSpPr>
        <p:spPr>
          <a:xfrm>
            <a:off x="1131793" y="1827954"/>
            <a:ext cx="5349083" cy="588816"/>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车厢里一片寂静，静得可怕。</a:t>
            </a:r>
          </a:p>
        </p:txBody>
      </p:sp>
      <p:sp>
        <p:nvSpPr>
          <p:cNvPr id="7" name="矩形 6"/>
          <p:cNvSpPr/>
          <p:nvPr/>
        </p:nvSpPr>
        <p:spPr>
          <a:xfrm>
            <a:off x="5418578" y="1054100"/>
            <a:ext cx="1760524" cy="6715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环境描写</a:t>
            </a:r>
          </a:p>
        </p:txBody>
      </p:sp>
      <p:grpSp>
        <p:nvGrpSpPr>
          <p:cNvPr id="8" name="组合 7"/>
          <p:cNvGrpSpPr/>
          <p:nvPr/>
        </p:nvGrpSpPr>
        <p:grpSpPr>
          <a:xfrm>
            <a:off x="4362341" y="1494262"/>
            <a:ext cx="1056237" cy="308097"/>
            <a:chOff x="2329716" y="2089989"/>
            <a:chExt cx="1056237" cy="308097"/>
          </a:xfrm>
        </p:grpSpPr>
        <p:cxnSp>
          <p:nvCxnSpPr>
            <p:cNvPr id="9" name="直接连接符 8"/>
            <p:cNvCxnSpPr/>
            <p:nvPr/>
          </p:nvCxnSpPr>
          <p:spPr>
            <a:xfrm>
              <a:off x="2329716" y="2089989"/>
              <a:ext cx="1056237" cy="106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29716" y="2092709"/>
              <a:ext cx="0" cy="30537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3557320" y="2588290"/>
            <a:ext cx="7149503" cy="2492990"/>
          </a:xfrm>
          <a:prstGeom prst="rect">
            <a:avLst/>
          </a:prstGeom>
          <a:noFill/>
          <a:ln w="9525">
            <a:noFill/>
          </a:ln>
        </p:spPr>
        <p:txBody>
          <a:bodyPr wrap="square" anchor="t">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本文描写了火车上短暂的一幕：一位老妇人重复数着“一、二、三”，被两个小姑娘嗤笑，后备役老兵说出实情后，车厢里一片寂静。这短暂一幕，写出了残酷的战争给人民的身体和心理造成了巨大的伤害。</a:t>
            </a:r>
          </a:p>
        </p:txBody>
      </p:sp>
      <p:grpSp>
        <p:nvGrpSpPr>
          <p:cNvPr id="4" name="组合 3"/>
          <p:cNvGrpSpPr/>
          <p:nvPr/>
        </p:nvGrpSpPr>
        <p:grpSpPr>
          <a:xfrm>
            <a:off x="568413" y="2588290"/>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6" name="矩形: 圆角 5"/>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7" name="矩形 2"/>
          <p:cNvSpPr/>
          <p:nvPr/>
        </p:nvSpPr>
        <p:spPr>
          <a:xfrm>
            <a:off x="1506686" y="1712078"/>
            <a:ext cx="706960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给加点字选择正确的读音，用“√”画出来。</a:t>
            </a:r>
          </a:p>
        </p:txBody>
      </p:sp>
      <p:sp>
        <p:nvSpPr>
          <p:cNvPr id="8" name="圆角矩形 27"/>
          <p:cNvSpPr/>
          <p:nvPr/>
        </p:nvSpPr>
        <p:spPr>
          <a:xfrm>
            <a:off x="1069837" y="1598242"/>
            <a:ext cx="8440366" cy="2381074"/>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19"/>
          <p:cNvSpPr/>
          <p:nvPr/>
        </p:nvSpPr>
        <p:spPr>
          <a:xfrm>
            <a:off x="1506686" y="2360217"/>
            <a:ext cx="8097038" cy="1136465"/>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柏林（</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bǎi</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bó</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嗤笑（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chī</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cī</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后备役（</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yì</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mò</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咔嚓（</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chā</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chá</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0" name="文本框 9"/>
          <p:cNvSpPr txBox="1"/>
          <p:nvPr/>
        </p:nvSpPr>
        <p:spPr>
          <a:xfrm>
            <a:off x="2969217" y="2562908"/>
            <a:ext cx="2197379"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1" name="文本框 10"/>
          <p:cNvSpPr txBox="1"/>
          <p:nvPr/>
        </p:nvSpPr>
        <p:spPr>
          <a:xfrm>
            <a:off x="6246925" y="3240018"/>
            <a:ext cx="2197379"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2" name="文本框 11"/>
          <p:cNvSpPr txBox="1"/>
          <p:nvPr/>
        </p:nvSpPr>
        <p:spPr>
          <a:xfrm>
            <a:off x="2713095" y="3301712"/>
            <a:ext cx="2197379"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3" name="文本框 12"/>
          <p:cNvSpPr txBox="1"/>
          <p:nvPr/>
        </p:nvSpPr>
        <p:spPr>
          <a:xfrm>
            <a:off x="6446012" y="2608218"/>
            <a:ext cx="2197379"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4" name="Rectangle 2"/>
          <p:cNvSpPr/>
          <p:nvPr/>
        </p:nvSpPr>
        <p:spPr>
          <a:xfrm>
            <a:off x="1632499" y="2593028"/>
            <a:ext cx="760540" cy="4616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5" name="Rectangle 2"/>
          <p:cNvSpPr/>
          <p:nvPr/>
        </p:nvSpPr>
        <p:spPr>
          <a:xfrm>
            <a:off x="5629639" y="2624464"/>
            <a:ext cx="760540" cy="4616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6" name="Rectangle 2"/>
          <p:cNvSpPr/>
          <p:nvPr/>
        </p:nvSpPr>
        <p:spPr>
          <a:xfrm>
            <a:off x="2259828" y="3126436"/>
            <a:ext cx="760540" cy="4616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17" name="Rectangle 2"/>
          <p:cNvSpPr/>
          <p:nvPr/>
        </p:nvSpPr>
        <p:spPr>
          <a:xfrm>
            <a:off x="5847318" y="3176287"/>
            <a:ext cx="760540" cy="4616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
        <p:nvSpPr>
          <p:cNvPr id="18" name="Text Box 3"/>
          <p:cNvSpPr txBox="1"/>
          <p:nvPr/>
        </p:nvSpPr>
        <p:spPr>
          <a:xfrm>
            <a:off x="1174459" y="1710742"/>
            <a:ext cx="6594475"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在括号里填上合适的词语。</a:t>
            </a:r>
          </a:p>
        </p:txBody>
      </p:sp>
      <p:sp>
        <p:nvSpPr>
          <p:cNvPr id="20" name="矩形 8"/>
          <p:cNvSpPr/>
          <p:nvPr/>
        </p:nvSpPr>
        <p:spPr>
          <a:xfrm>
            <a:off x="1346505" y="2395182"/>
            <a:ext cx="8144232" cy="1696811"/>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）的男子      （           ）的夫人</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lang="en-US" altLang="zh-CN" sz="2400" dirty="0">
                <a:solidFill>
                  <a:prstClr val="black"/>
                </a:solidFill>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）的举动      （              ）的老妇人</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）地驶出柏林  （               ）地嗤笑</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21" name="圆角矩形 8"/>
          <p:cNvSpPr/>
          <p:nvPr/>
        </p:nvSpPr>
        <p:spPr>
          <a:xfrm>
            <a:off x="835052" y="1634008"/>
            <a:ext cx="7058025" cy="2900129"/>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矩形 21"/>
          <p:cNvSpPr/>
          <p:nvPr/>
        </p:nvSpPr>
        <p:spPr>
          <a:xfrm>
            <a:off x="1635528" y="2383676"/>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健壮</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4593633" y="2352097"/>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可怜</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a:off x="1800719" y="2972531"/>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奇特</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24"/>
          <p:cNvSpPr/>
          <p:nvPr/>
        </p:nvSpPr>
        <p:spPr>
          <a:xfrm>
            <a:off x="4515761" y="2913728"/>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神志不清</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矩形 25"/>
          <p:cNvSpPr/>
          <p:nvPr/>
        </p:nvSpPr>
        <p:spPr>
          <a:xfrm>
            <a:off x="1792289" y="3491707"/>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缓慢</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矩形 26"/>
          <p:cNvSpPr/>
          <p:nvPr/>
        </p:nvSpPr>
        <p:spPr>
          <a:xfrm>
            <a:off x="4811412" y="3470590"/>
            <a:ext cx="1441916"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不假思索</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13" name="矩形 19"/>
          <p:cNvSpPr/>
          <p:nvPr/>
        </p:nvSpPr>
        <p:spPr>
          <a:xfrm>
            <a:off x="878021" y="1740094"/>
            <a:ext cx="3826689"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按要求，完成句子练习。</a:t>
            </a:r>
          </a:p>
        </p:txBody>
      </p:sp>
      <p:sp>
        <p:nvSpPr>
          <p:cNvPr id="14" name="Rectangle 2"/>
          <p:cNvSpPr/>
          <p:nvPr/>
        </p:nvSpPr>
        <p:spPr>
          <a:xfrm>
            <a:off x="691286" y="2310573"/>
            <a:ext cx="8832001" cy="2899255"/>
          </a:xfrm>
          <a:prstGeom prst="rect">
            <a:avLst/>
          </a:prstGeom>
          <a:noFill/>
          <a:ln w="9525">
            <a:noFill/>
          </a:ln>
        </p:spPr>
        <p:txBody>
          <a:bodyPr wrap="square" anchor="ct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）当我告诉你们这位可怜的夫人就是我的妻子时，你们大概不会再笑了。（改成反问句）</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）车厢</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里一片寂静，静得可怕。（照样子，写句子。）</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教室里非常闷热，</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p:txBody>
      </p:sp>
      <p:sp>
        <p:nvSpPr>
          <p:cNvPr id="15" name="圆角矩形 8"/>
          <p:cNvSpPr/>
          <p:nvPr/>
        </p:nvSpPr>
        <p:spPr>
          <a:xfrm>
            <a:off x="548640" y="1701698"/>
            <a:ext cx="9404192" cy="378480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15"/>
          <p:cNvSpPr/>
          <p:nvPr/>
        </p:nvSpPr>
        <p:spPr>
          <a:xfrm>
            <a:off x="710410" y="3404159"/>
            <a:ext cx="9296519"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当我告诉你们这位可怜的夫人就是我的妻子时，难道你们还会笑吗？</a:t>
            </a:r>
          </a:p>
        </p:txBody>
      </p:sp>
      <p:sp>
        <p:nvSpPr>
          <p:cNvPr id="17" name="矩形 16"/>
          <p:cNvSpPr/>
          <p:nvPr/>
        </p:nvSpPr>
        <p:spPr>
          <a:xfrm>
            <a:off x="2573310" y="4541745"/>
            <a:ext cx="7642514"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让人喘不过气来</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6" name="矩形 5"/>
          <p:cNvSpPr/>
          <p:nvPr/>
        </p:nvSpPr>
        <p:spPr>
          <a:xfrm rot="10800000">
            <a:off x="-2" y="0"/>
            <a:ext cx="12191999" cy="6858000"/>
          </a:xfrm>
          <a:prstGeom prst="rect">
            <a:avLst/>
          </a:prstGeom>
          <a:gradFill>
            <a:gsLst>
              <a:gs pos="0">
                <a:srgbClr val="646E56">
                  <a:alpha val="0"/>
                </a:srgbClr>
              </a:gs>
              <a:gs pos="100000">
                <a:srgbClr val="444B3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1038108" y="1497506"/>
            <a:ext cx="5057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趣味导入</a:t>
            </a:r>
          </a:p>
        </p:txBody>
      </p:sp>
      <p:sp>
        <p:nvSpPr>
          <p:cNvPr id="8" name="Rectangle 2"/>
          <p:cNvSpPr>
            <a:spLocks noChangeArrowheads="1"/>
          </p:cNvSpPr>
          <p:nvPr/>
        </p:nvSpPr>
        <p:spPr bwMode="auto">
          <a:xfrm>
            <a:off x="8867143" y="3352975"/>
            <a:ext cx="1229360" cy="754374"/>
          </a:xfrm>
          <a:prstGeom prst="rect">
            <a:avLst/>
          </a:prstGeom>
          <a:noFill/>
          <a:ln w="9525">
            <a:noFill/>
            <a:miter lim="800000"/>
          </a:ln>
        </p:spPr>
        <p:txBody>
          <a:bodyPr wrap="square" anchor="ct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战争</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52" y="2384981"/>
            <a:ext cx="4010741" cy="26145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178" y="2707980"/>
            <a:ext cx="2952848" cy="19685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6" name="Rectangle 2"/>
          <p:cNvSpPr>
            <a:spLocks noChangeArrowheads="1"/>
          </p:cNvSpPr>
          <p:nvPr/>
        </p:nvSpPr>
        <p:spPr bwMode="auto">
          <a:xfrm>
            <a:off x="778373" y="1707357"/>
            <a:ext cx="10740527" cy="4062651"/>
          </a:xfrm>
          <a:prstGeom prst="rect">
            <a:avLst/>
          </a:prstGeom>
          <a:noFill/>
          <a:ln w="9525">
            <a:noFill/>
            <a:miter lim="800000"/>
          </a:ln>
        </p:spPr>
        <p:txBody>
          <a:bodyPr wrap="square" anchor="ct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第二次世界大战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简称二战，是继第一次世界大战之后发生的人类历史上最大规模的战争。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1929——1933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年的世界经济危机，激化了德、意、日国内外的矛盾，为了转移国内矛盾，同时扩张自己的生存空间，它们相继走上了侵略他国的道路。在</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1931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年的侵占中国东北之后，又在</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1937</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年发动全面的侵华战争。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1939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日，德军向波兰发动进攻。</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日，英、法对德宣战，世界大战全面爆发。第二次世界大战最后以美国、苏联、中国、英国、法国等反法西斯国家和世界人民战胜法西斯侵略者赢得世界和平而告终。</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7" name="组合 6"/>
          <p:cNvGrpSpPr/>
          <p:nvPr/>
        </p:nvGrpSpPr>
        <p:grpSpPr>
          <a:xfrm>
            <a:off x="5455481" y="1922676"/>
            <a:ext cx="1612340" cy="775335"/>
            <a:chOff x="11338" y="3255"/>
            <a:chExt cx="2316" cy="1221"/>
          </a:xfrm>
        </p:grpSpPr>
        <p:grpSp>
          <p:nvGrpSpPr>
            <p:cNvPr id="8" name="组合 7"/>
            <p:cNvGrpSpPr/>
            <p:nvPr/>
          </p:nvGrpSpPr>
          <p:grpSpPr>
            <a:xfrm>
              <a:off x="12481" y="3255"/>
              <a:ext cx="1173" cy="1221"/>
              <a:chOff x="8219" y="2269"/>
              <a:chExt cx="1255" cy="1288"/>
            </a:xfrm>
          </p:grpSpPr>
          <p:sp>
            <p:nvSpPr>
              <p:cNvPr id="13" name="矩形 12"/>
              <p:cNvSpPr/>
              <p:nvPr/>
            </p:nvSpPr>
            <p:spPr>
              <a:xfrm>
                <a:off x="8219" y="2269"/>
                <a:ext cx="1255"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4" name="直接连接符 13"/>
              <p:cNvCxnSpPr>
                <a:stCxn id="13" idx="1"/>
                <a:endCxn id="13" idx="3"/>
              </p:cNvCxnSpPr>
              <p:nvPr/>
            </p:nvCxnSpPr>
            <p:spPr>
              <a:xfrm>
                <a:off x="8219" y="2913"/>
                <a:ext cx="1255"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0"/>
                <a:endCxn id="13" idx="2"/>
              </p:cNvCxnSpPr>
              <p:nvPr/>
            </p:nvCxnSpPr>
            <p:spPr>
              <a:xfrm>
                <a:off x="884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38" y="3255"/>
              <a:ext cx="1143" cy="1221"/>
              <a:chOff x="8365" y="2269"/>
              <a:chExt cx="1223" cy="1288"/>
            </a:xfrm>
          </p:grpSpPr>
          <p:sp>
            <p:nvSpPr>
              <p:cNvPr id="10" name="矩形 9"/>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10"/>
              <p:cNvCxnSpPr>
                <a:stCxn id="10" idx="1"/>
                <a:endCxn id="10"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0" idx="0"/>
                <a:endCxn id="10"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17" name="矩形 10"/>
          <p:cNvSpPr/>
          <p:nvPr/>
        </p:nvSpPr>
        <p:spPr>
          <a:xfrm flipH="1">
            <a:off x="5099481" y="3145840"/>
            <a:ext cx="3038043" cy="166360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1037417" y="3306250"/>
            <a:ext cx="3002243" cy="1981300"/>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9" name="组合 18"/>
          <p:cNvGrpSpPr/>
          <p:nvPr/>
        </p:nvGrpSpPr>
        <p:grpSpPr>
          <a:xfrm>
            <a:off x="1287931" y="2281009"/>
            <a:ext cx="795020" cy="775335"/>
            <a:chOff x="8365" y="2269"/>
            <a:chExt cx="1340" cy="1288"/>
          </a:xfrm>
        </p:grpSpPr>
        <p:sp>
          <p:nvSpPr>
            <p:cNvPr id="20" name="矩形 19"/>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1" name="直接连接符 20"/>
            <p:cNvCxnSpPr>
              <a:stCxn id="20" idx="1"/>
              <a:endCxn id="20"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5534594" y="1758778"/>
            <a:ext cx="24472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奇 特</a:t>
            </a:r>
          </a:p>
        </p:txBody>
      </p:sp>
      <p:sp>
        <p:nvSpPr>
          <p:cNvPr id="24" name="矩形 23"/>
          <p:cNvSpPr/>
          <p:nvPr/>
        </p:nvSpPr>
        <p:spPr>
          <a:xfrm>
            <a:off x="1324970" y="2086140"/>
            <a:ext cx="3670734"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嗤 笑 </a:t>
            </a:r>
          </a:p>
        </p:txBody>
      </p:sp>
      <p:sp>
        <p:nvSpPr>
          <p:cNvPr id="25" name="矩形 24"/>
          <p:cNvSpPr/>
          <p:nvPr/>
        </p:nvSpPr>
        <p:spPr>
          <a:xfrm>
            <a:off x="1340176" y="3195208"/>
            <a:ext cx="2637791" cy="168507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讥笑、嘲笑，有讽刺之意。</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26" name="矩形 25"/>
          <p:cNvSpPr/>
          <p:nvPr/>
        </p:nvSpPr>
        <p:spPr>
          <a:xfrm>
            <a:off x="5102146" y="3268345"/>
            <a:ext cx="3035378" cy="11428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跟寻常的不一样；奇怪而特别。</a:t>
            </a:r>
          </a:p>
        </p:txBody>
      </p:sp>
      <p:sp>
        <p:nvSpPr>
          <p:cNvPr id="27" name="矩形 26"/>
          <p:cNvSpPr/>
          <p:nvPr/>
        </p:nvSpPr>
        <p:spPr>
          <a:xfrm flipH="1">
            <a:off x="5534594" y="1367393"/>
            <a:ext cx="227774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qí</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tè</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sp>
        <p:nvSpPr>
          <p:cNvPr id="28" name="矩形 27"/>
          <p:cNvSpPr/>
          <p:nvPr/>
        </p:nvSpPr>
        <p:spPr>
          <a:xfrm>
            <a:off x="1195552" y="1710675"/>
            <a:ext cx="41971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chī</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xiào</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grpSp>
        <p:nvGrpSpPr>
          <p:cNvPr id="29" name="组合 28"/>
          <p:cNvGrpSpPr/>
          <p:nvPr/>
        </p:nvGrpSpPr>
        <p:grpSpPr>
          <a:xfrm>
            <a:off x="2075474" y="2287712"/>
            <a:ext cx="795020" cy="775335"/>
            <a:chOff x="8365" y="2269"/>
            <a:chExt cx="1340" cy="1288"/>
          </a:xfrm>
        </p:grpSpPr>
        <p:sp>
          <p:nvSpPr>
            <p:cNvPr id="30" name="矩形 29"/>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1" name="直接连接符 30"/>
            <p:cNvCxnSpPr>
              <a:stCxn id="30" idx="1"/>
              <a:endCxn id="30"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420" y="2949273"/>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37" name="文本框 36"/>
          <p:cNvSpPr txBox="1">
            <a:spLocks noChangeArrowheads="1"/>
          </p:cNvSpPr>
          <p:nvPr/>
        </p:nvSpPr>
        <p:spPr bwMode="auto">
          <a:xfrm>
            <a:off x="4350676" y="2173301"/>
            <a:ext cx="6515100"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形容轻率地指点、批评，作贬义词。</a:t>
            </a:r>
          </a:p>
        </p:txBody>
      </p:sp>
      <p:sp>
        <p:nvSpPr>
          <p:cNvPr id="38" name="文本框 37"/>
          <p:cNvSpPr txBox="1">
            <a:spLocks noChangeArrowheads="1"/>
          </p:cNvSpPr>
          <p:nvPr/>
        </p:nvSpPr>
        <p:spPr bwMode="auto">
          <a:xfrm>
            <a:off x="4271811" y="3256197"/>
            <a:ext cx="6173787"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指不用考虑就做出反应。形容做事、说话敏捷、迅速、熟练。</a:t>
            </a:r>
          </a:p>
        </p:txBody>
      </p:sp>
      <p:sp>
        <p:nvSpPr>
          <p:cNvPr id="39" name="文本框 38"/>
          <p:cNvSpPr txBox="1">
            <a:spLocks noChangeArrowheads="1"/>
          </p:cNvSpPr>
          <p:nvPr/>
        </p:nvSpPr>
        <p:spPr bwMode="auto">
          <a:xfrm>
            <a:off x="4350676" y="4806777"/>
            <a:ext cx="6408737" cy="5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指失去对事情的判断和处理能力。</a:t>
            </a:r>
          </a:p>
        </p:txBody>
      </p:sp>
      <p:sp>
        <p:nvSpPr>
          <p:cNvPr id="40" name="圆角矩形 1"/>
          <p:cNvSpPr/>
          <p:nvPr/>
        </p:nvSpPr>
        <p:spPr>
          <a:xfrm>
            <a:off x="2206180" y="2099389"/>
            <a:ext cx="1980708" cy="8452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指手画脚</a:t>
            </a:r>
          </a:p>
        </p:txBody>
      </p:sp>
      <p:sp>
        <p:nvSpPr>
          <p:cNvPr id="41" name="圆角矩形 37"/>
          <p:cNvSpPr/>
          <p:nvPr/>
        </p:nvSpPr>
        <p:spPr>
          <a:xfrm>
            <a:off x="2169818" y="3351284"/>
            <a:ext cx="1980708" cy="84528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不假思索</a:t>
            </a:r>
          </a:p>
        </p:txBody>
      </p:sp>
      <p:sp>
        <p:nvSpPr>
          <p:cNvPr id="42" name="圆角矩形 38"/>
          <p:cNvSpPr/>
          <p:nvPr/>
        </p:nvSpPr>
        <p:spPr>
          <a:xfrm>
            <a:off x="2169818" y="4599061"/>
            <a:ext cx="1980708" cy="84528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神志不清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TextBox 7"/>
          <p:cNvSpPr txBox="1"/>
          <p:nvPr/>
        </p:nvSpPr>
        <p:spPr bwMode="auto">
          <a:xfrm>
            <a:off x="1098752" y="2126558"/>
            <a:ext cx="3342582" cy="461665"/>
          </a:xfrm>
          <a:prstGeom prst="rect">
            <a:avLst/>
          </a:prstGeom>
          <a:noFill/>
        </p:spPr>
        <p:txBody>
          <a:bodyPr wrap="none">
            <a:spAutoFit/>
            <a:scene3d>
              <a:camera prst="orthographicFront"/>
              <a:lightRig rig="threePt" dir="t"/>
            </a:scene3d>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课文写了一件什么事？</a:t>
            </a:r>
          </a:p>
        </p:txBody>
      </p:sp>
      <p:sp>
        <p:nvSpPr>
          <p:cNvPr id="4" name="TextBox 7"/>
          <p:cNvSpPr txBox="1"/>
          <p:nvPr/>
        </p:nvSpPr>
        <p:spPr bwMode="auto">
          <a:xfrm>
            <a:off x="835052" y="2939732"/>
            <a:ext cx="7793742" cy="2308324"/>
          </a:xfrm>
          <a:prstGeom prst="rect">
            <a:avLst/>
          </a:prstGeom>
          <a:noFill/>
        </p:spPr>
        <p:txBody>
          <a:bodyPr wrap="square">
            <a:spAutoFit/>
            <a:scene3d>
              <a:camera prst="orthographicFront"/>
              <a:lightRig rig="threePt" dir="t"/>
            </a:scene3d>
          </a:bodyPr>
          <a:lstStyle>
            <a:defPPr>
              <a:defRPr lang="zh-CN"/>
            </a:defPPr>
            <a:lvl1pPr defTabSz="1218565">
              <a:defRPr sz="2400" b="1" kern="0">
                <a:latin typeface="微软雅黑" panose="020B0503020204020204" pitchFamily="34" charset="-122"/>
                <a:ea typeface="微软雅黑" panose="020B0503020204020204" pitchFamily="34" charset="-122"/>
              </a:defRPr>
            </a:lvl1p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一个在战争中失去三个儿子的老兵，在重返战场之前，将他神志不清的妻子送往精神病院。在车厢里，老妇人奇怪的举动引起了姑娘的嘲笑。老兵道出原因后，车厢里一片寂静。</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4" name="矩形 3"/>
          <p:cNvSpPr/>
          <p:nvPr/>
        </p:nvSpPr>
        <p:spPr>
          <a:xfrm>
            <a:off x="839280" y="1881799"/>
            <a:ext cx="9378134" cy="1135054"/>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一列火车缓缓地驶出柏林，车厢里尽是妇女和孩子，几乎看不到一个健壮的男子。</a:t>
            </a:r>
          </a:p>
        </p:txBody>
      </p:sp>
      <p:grpSp>
        <p:nvGrpSpPr>
          <p:cNvPr id="5" name="组合 4"/>
          <p:cNvGrpSpPr/>
          <p:nvPr/>
        </p:nvGrpSpPr>
        <p:grpSpPr>
          <a:xfrm>
            <a:off x="2110903" y="3613120"/>
            <a:ext cx="6498076" cy="2338437"/>
            <a:chOff x="10325" y="3610"/>
            <a:chExt cx="6769" cy="5213"/>
          </a:xfrm>
        </p:grpSpPr>
        <p:sp>
          <p:nvSpPr>
            <p:cNvPr id="6" name="任意多边形 10"/>
            <p:cNvSpPr/>
            <p:nvPr>
              <p:custDataLst>
                <p:tags r:id="rId2"/>
              </p:custDataLst>
            </p:nvPr>
          </p:nvSpPr>
          <p:spPr>
            <a:xfrm>
              <a:off x="10325" y="3610"/>
              <a:ext cx="6769" cy="5213"/>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0521" y="3929"/>
              <a:ext cx="6396" cy="473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开头部分对车厢环境的描写，从侧面烘托了残酷的战争给德国人民带来的严重灾难</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健壮的男子都上了战场，很多人在战争中已经死去，国内剩下来的只是些老弱病残。</a:t>
              </a:r>
            </a:p>
          </p:txBody>
        </p:sp>
      </p:grpSp>
      <p:sp>
        <p:nvSpPr>
          <p:cNvPr id="8" name="圆角矩形 29"/>
          <p:cNvSpPr/>
          <p:nvPr/>
        </p:nvSpPr>
        <p:spPr>
          <a:xfrm>
            <a:off x="8478818" y="1996147"/>
            <a:ext cx="657089"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圆角矩形 30"/>
          <p:cNvSpPr/>
          <p:nvPr/>
        </p:nvSpPr>
        <p:spPr>
          <a:xfrm>
            <a:off x="6054457" y="1977069"/>
            <a:ext cx="645727"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9056867" y="1131137"/>
            <a:ext cx="1760524" cy="6715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环境描写</a:t>
            </a:r>
          </a:p>
        </p:txBody>
      </p:sp>
      <p:grpSp>
        <p:nvGrpSpPr>
          <p:cNvPr id="11" name="组合 10"/>
          <p:cNvGrpSpPr/>
          <p:nvPr/>
        </p:nvGrpSpPr>
        <p:grpSpPr>
          <a:xfrm>
            <a:off x="8000630" y="1571299"/>
            <a:ext cx="1056237" cy="308097"/>
            <a:chOff x="2329716" y="2089989"/>
            <a:chExt cx="1056237" cy="308097"/>
          </a:xfrm>
        </p:grpSpPr>
        <p:cxnSp>
          <p:nvCxnSpPr>
            <p:cNvPr id="12" name="直接连接符 11"/>
            <p:cNvCxnSpPr/>
            <p:nvPr/>
          </p:nvCxnSpPr>
          <p:spPr>
            <a:xfrm>
              <a:off x="2329716" y="2089989"/>
              <a:ext cx="1056237" cy="106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29716" y="2092709"/>
              <a:ext cx="0" cy="30537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527557" y="2513391"/>
            <a:ext cx="10028601" cy="2308324"/>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在一节车厢里，坐着一位头发灰白的战时后备役老兵，坐在他旁边的是个身体虚弱而多病的老妇人。显然她在独自沉思，旅客们听到她在数着“一、二、三”，声音盖过了车轮的咔嚓咔嚓声。停顿了一会儿，她又重复起来。</a:t>
            </a:r>
          </a:p>
        </p:txBody>
      </p:sp>
      <p:sp>
        <p:nvSpPr>
          <p:cNvPr id="4" name="圆角矩形 27"/>
          <p:cNvSpPr/>
          <p:nvPr/>
        </p:nvSpPr>
        <p:spPr>
          <a:xfrm>
            <a:off x="659727" y="3717769"/>
            <a:ext cx="2095203"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4219245" y="4558140"/>
            <a:ext cx="4148189"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她在战争中失去的三个儿子</a:t>
            </a:r>
          </a:p>
        </p:txBody>
      </p:sp>
      <p:grpSp>
        <p:nvGrpSpPr>
          <p:cNvPr id="6" name="组合 5"/>
          <p:cNvGrpSpPr/>
          <p:nvPr/>
        </p:nvGrpSpPr>
        <p:grpSpPr>
          <a:xfrm>
            <a:off x="2424145" y="4292652"/>
            <a:ext cx="1697745" cy="514570"/>
            <a:chOff x="2329716" y="1674298"/>
            <a:chExt cx="1697745" cy="514570"/>
          </a:xfrm>
        </p:grpSpPr>
        <p:cxnSp>
          <p:nvCxnSpPr>
            <p:cNvPr id="7" name="直接连接符 6"/>
            <p:cNvCxnSpPr/>
            <p:nvPr/>
          </p:nvCxnSpPr>
          <p:spPr>
            <a:xfrm>
              <a:off x="2329716" y="2186715"/>
              <a:ext cx="1697745" cy="2153"/>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2329716" y="1674298"/>
              <a:ext cx="15199" cy="39556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214204" y="3604758"/>
            <a:ext cx="3378899" cy="7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103319" y="3052246"/>
            <a:ext cx="4118201" cy="5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791550" y="1916058"/>
            <a:ext cx="2999511"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故事的两位主人公</a:t>
            </a:r>
          </a:p>
        </p:txBody>
      </p:sp>
      <p:grpSp>
        <p:nvGrpSpPr>
          <p:cNvPr id="12" name="组合 11"/>
          <p:cNvGrpSpPr/>
          <p:nvPr/>
        </p:nvGrpSpPr>
        <p:grpSpPr>
          <a:xfrm>
            <a:off x="7617188" y="2272813"/>
            <a:ext cx="1056237" cy="308097"/>
            <a:chOff x="2329716" y="2089989"/>
            <a:chExt cx="1056237" cy="308097"/>
          </a:xfrm>
        </p:grpSpPr>
        <p:cxnSp>
          <p:nvCxnSpPr>
            <p:cNvPr id="13" name="直接连接符 12"/>
            <p:cNvCxnSpPr/>
            <p:nvPr/>
          </p:nvCxnSpPr>
          <p:spPr>
            <a:xfrm>
              <a:off x="2329716" y="2089989"/>
              <a:ext cx="1056237" cy="106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329716" y="2092709"/>
              <a:ext cx="0" cy="30537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660400" y="1754115"/>
            <a:ext cx="11248576" cy="588816"/>
          </a:xfrm>
          <a:prstGeom prst="rect">
            <a:avLst/>
          </a:prstGeom>
          <a:noFill/>
          <a:ln w="9525">
            <a:noFill/>
          </a:ln>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“一、二、三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”这个神志不清的老妇人又重复数着。</a:t>
            </a:r>
          </a:p>
        </p:txBody>
      </p:sp>
      <p:grpSp>
        <p:nvGrpSpPr>
          <p:cNvPr id="4" name="组合 3"/>
          <p:cNvGrpSpPr/>
          <p:nvPr/>
        </p:nvGrpSpPr>
        <p:grpSpPr>
          <a:xfrm>
            <a:off x="1418580" y="3039156"/>
            <a:ext cx="6292769" cy="2284103"/>
            <a:chOff x="10404" y="3147"/>
            <a:chExt cx="7007" cy="4396"/>
          </a:xfrm>
        </p:grpSpPr>
        <p:sp>
          <p:nvSpPr>
            <p:cNvPr id="5" name="任意多边形 10"/>
            <p:cNvSpPr/>
            <p:nvPr>
              <p:custDataLst>
                <p:tags r:id="rId2"/>
              </p:custDataLst>
            </p:nvPr>
          </p:nvSpPr>
          <p:spPr>
            <a:xfrm>
              <a:off x="10404" y="3147"/>
              <a:ext cx="7007" cy="4396"/>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0632" y="3744"/>
              <a:ext cx="6550" cy="300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这说明了老妇人已经“神志不清”，精神失常了。可见残酷的战争让她接二连三地失去至亲至爱的亲人，让她的精神备受打击。</a:t>
              </a:r>
            </a:p>
          </p:txBody>
        </p:sp>
      </p:grpSp>
      <p:sp>
        <p:nvSpPr>
          <p:cNvPr id="7" name="圆角矩形 27"/>
          <p:cNvSpPr/>
          <p:nvPr/>
        </p:nvSpPr>
        <p:spPr>
          <a:xfrm>
            <a:off x="6402947" y="1828005"/>
            <a:ext cx="362754"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60" y="27965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宽屏</PresentationFormat>
  <Paragraphs>100</Paragraphs>
  <Slides>16</Slides>
  <Notes>16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Times New Roman</vt:lpstr>
      <vt:lpstr>黑体</vt:lpstr>
      <vt:lpstr>微软雅黑</vt:lpstr>
      <vt:lpstr>Calibri</vt:lpstr>
      <vt:lpstr>Arial</vt:lpstr>
      <vt:lpstr>思源黑体 CN Regular</vt:lpstr>
      <vt:lpstr>方正舒体</vt:lpstr>
      <vt:lpstr>FandolFang R</vt:lpstr>
      <vt:lpstr>演示斜黑体</vt:lpstr>
      <vt:lpstr>楷体_GB2312</vt:lpstr>
      <vt:lpstr>楷体</vt:lpstr>
      <vt:lpstr>宋体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2020-11-17T07:09:00Z</dcterms:created>
  <dcterms:modified xsi:type="dcterms:W3CDTF">2023-01-10T11:04:49Z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1DCD1E63EE47431EAD518BE12BD33704</vt:lpwstr>
  </property>
  <property fmtid="{A09F084E-AD41-489F-8076-AA5BE3082BCA}" pid="100">
    <vt:ui4>5</vt:ui4>
  </property>
  <property fmtid="{64440492-4C8B-11D1-8B70-080036B11A03}" pid="11">
    <vt:lpwstr>www.2ppt.com-爱PPT提供资源下载</vt:lpwstr>
  </property>
</Properties>
</file>