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609" r:id="rId2"/>
    <p:sldId id="594" r:id="rId3"/>
    <p:sldId id="596" r:id="rId4"/>
    <p:sldId id="604" r:id="rId5"/>
    <p:sldId id="605" r:id="rId6"/>
    <p:sldId id="606" r:id="rId7"/>
    <p:sldId id="607" r:id="rId8"/>
    <p:sldId id="608" r:id="rId9"/>
    <p:sldId id="507" r:id="rId10"/>
    <p:sldId id="501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华文楷体" panose="02010600040101010101" pitchFamily="2" charset="-122"/>
      <p:regular r:id="rId18"/>
    </p:embeddedFont>
    <p:embeddedFont>
      <p:font typeface="黑体" panose="02010609060101010101" pitchFamily="49" charset="-122"/>
      <p:regular r:id="rId19"/>
    </p:embeddedFont>
    <p:embeddedFont>
      <p:font typeface="楷体" panose="02010609060101010101" pitchFamily="49" charset="-122"/>
      <p:regular r:id="rId20"/>
    </p:embeddedFont>
    <p:embeddedFont>
      <p:font typeface="楷体_GB2312" panose="02010600030101010101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幼圆" panose="02010509060101010101" pitchFamily="49" charset="-122"/>
      <p:regular r:id="rId24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E6E2"/>
    <a:srgbClr val="009900"/>
    <a:srgbClr val="FF0000"/>
    <a:srgbClr val="FF9933"/>
    <a:srgbClr val="AFF22A"/>
    <a:srgbClr val="FFFFFF"/>
    <a:srgbClr val="CC9900"/>
    <a:srgbClr val="FF66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5096" autoAdjust="0"/>
  </p:normalViewPr>
  <p:slideViewPr>
    <p:cSldViewPr>
      <p:cViewPr varScale="1">
        <p:scale>
          <a:sx n="147" d="100"/>
          <a:sy n="147" d="100"/>
        </p:scale>
        <p:origin x="-594" y="-90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4499992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869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以内的加法和减法（二） 两位数减两位数（退位）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slide" Target="slide1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8.png"/><Relationship Id="rId2" Type="http://schemas.openxmlformats.org/officeDocument/2006/relationships/image" Target="../media/image11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6.png"/><Relationship Id="rId7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一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2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3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419622"/>
            <a:ext cx="9144000" cy="80791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两位数减两位数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08958" y="660235"/>
            <a:ext cx="3956852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100</a:t>
            </a:r>
            <a:r>
              <a:rPr lang="zh-CN" altLang="en-US" sz="2400" b="1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以内的加法和减法（二）</a:t>
            </a:r>
            <a:endParaRPr lang="zh-CN" altLang="en-US" sz="2400" b="1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 smtClean="0">
                  <a:solidFill>
                    <a:srgbClr val="0050AA"/>
                  </a:solidFill>
                  <a:latin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182036" y="4353905"/>
            <a:ext cx="27799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3275856" y="1707654"/>
            <a:ext cx="2952328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51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21" descr="d_p84_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49502" y="139752"/>
            <a:ext cx="4792604" cy="342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7"/>
          <p:cNvGrpSpPr/>
          <p:nvPr/>
        </p:nvGrpSpPr>
        <p:grpSpPr bwMode="auto">
          <a:xfrm>
            <a:off x="6012160" y="897563"/>
            <a:ext cx="1349438" cy="954107"/>
            <a:chOff x="6282382" y="735488"/>
            <a:chExt cx="1831149" cy="1275754"/>
          </a:xfrm>
        </p:grpSpPr>
        <p:sp>
          <p:nvSpPr>
            <p:cNvPr id="6" name="圆角矩形标注 5"/>
            <p:cNvSpPr/>
            <p:nvPr/>
          </p:nvSpPr>
          <p:spPr>
            <a:xfrm>
              <a:off x="6344856" y="815988"/>
              <a:ext cx="1755667" cy="1065583"/>
            </a:xfrm>
            <a:prstGeom prst="wedgeRoundRectCallout">
              <a:avLst>
                <a:gd name="adj1" fmla="val -54531"/>
                <a:gd name="adj2" fmla="val 19900"/>
                <a:gd name="adj3" fmla="val 16667"/>
              </a:avLst>
            </a:prstGeom>
            <a:solidFill>
              <a:srgbClr val="B3D9FF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3093" name="TextBox 14"/>
            <p:cNvSpPr txBox="1">
              <a:spLocks noChangeArrowheads="1"/>
            </p:cNvSpPr>
            <p:nvPr/>
          </p:nvSpPr>
          <p:spPr bwMode="auto">
            <a:xfrm>
              <a:off x="6282382" y="735488"/>
              <a:ext cx="1831149" cy="12757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有</a:t>
              </a:r>
              <a:r>
                <a:rPr lang="en-US" altLang="zh-CN" sz="28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26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枚邮票。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" name="组合 13"/>
          <p:cNvGrpSpPr/>
          <p:nvPr/>
        </p:nvGrpSpPr>
        <p:grpSpPr bwMode="auto">
          <a:xfrm>
            <a:off x="1487636" y="1059582"/>
            <a:ext cx="1716213" cy="954107"/>
            <a:chOff x="998873" y="672027"/>
            <a:chExt cx="1957030" cy="1270670"/>
          </a:xfrm>
        </p:grpSpPr>
        <p:sp>
          <p:nvSpPr>
            <p:cNvPr id="28" name="圆角矩形标注 27"/>
            <p:cNvSpPr/>
            <p:nvPr/>
          </p:nvSpPr>
          <p:spPr>
            <a:xfrm>
              <a:off x="998873" y="744506"/>
              <a:ext cx="1710693" cy="1116306"/>
            </a:xfrm>
            <a:prstGeom prst="wedgeRoundRectCallout">
              <a:avLst>
                <a:gd name="adj1" fmla="val 63396"/>
                <a:gd name="adj2" fmla="val 21614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3086" name="TextBox 42"/>
            <p:cNvSpPr txBox="1">
              <a:spLocks noChangeArrowheads="1"/>
            </p:cNvSpPr>
            <p:nvPr/>
          </p:nvSpPr>
          <p:spPr bwMode="auto">
            <a:xfrm>
              <a:off x="1000826" y="672027"/>
              <a:ext cx="1955077" cy="12706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我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有</a:t>
              </a:r>
              <a:r>
                <a:rPr lang="en-US" altLang="zh-CN" sz="28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50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枚</a:t>
              </a:r>
              <a:endPara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邮票。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115763" y="3344001"/>
            <a:ext cx="4760493" cy="1099957"/>
            <a:chOff x="1971747" y="267494"/>
            <a:chExt cx="4760493" cy="1099957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971747" y="267494"/>
              <a:ext cx="1376117" cy="109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圆角矩形标注 29"/>
            <p:cNvSpPr/>
            <p:nvPr/>
          </p:nvSpPr>
          <p:spPr bwMode="auto">
            <a:xfrm>
              <a:off x="3491880" y="431347"/>
              <a:ext cx="3240360" cy="792088"/>
            </a:xfrm>
            <a:prstGeom prst="wedgeRoundRectCallout">
              <a:avLst>
                <a:gd name="adj1" fmla="val -56341"/>
                <a:gd name="adj2" fmla="val 6796"/>
                <a:gd name="adj3" fmla="val 16667"/>
              </a:avLst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小朋友们在分享自己收集的邮票！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67744" y="2571750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160" y="2614141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小梅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3" name="图片 42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4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9"/>
          <p:cNvGrpSpPr/>
          <p:nvPr/>
        </p:nvGrpSpPr>
        <p:grpSpPr bwMode="auto">
          <a:xfrm>
            <a:off x="4285449" y="3328895"/>
            <a:ext cx="2908300" cy="481012"/>
            <a:chOff x="3164409" y="3019432"/>
            <a:chExt cx="2907789" cy="481012"/>
          </a:xfrm>
        </p:grpSpPr>
        <p:grpSp>
          <p:nvGrpSpPr>
            <p:cNvPr id="22" name="组合 17"/>
            <p:cNvGrpSpPr/>
            <p:nvPr/>
          </p:nvGrpSpPr>
          <p:grpSpPr bwMode="auto">
            <a:xfrm>
              <a:off x="3164409" y="3019432"/>
              <a:ext cx="2001305" cy="461962"/>
              <a:chOff x="3143170" y="3337450"/>
              <a:chExt cx="2000264" cy="461665"/>
            </a:xfrm>
          </p:grpSpPr>
          <p:sp>
            <p:nvSpPr>
              <p:cNvPr id="32" name="TextBox 11"/>
              <p:cNvSpPr txBox="1">
                <a:spLocks noChangeArrowheads="1"/>
              </p:cNvSpPr>
              <p:nvPr/>
            </p:nvSpPr>
            <p:spPr bwMode="auto">
              <a:xfrm>
                <a:off x="3143170" y="3337450"/>
                <a:ext cx="200026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>
                    <a:cs typeface="Arial" panose="020B0604020202020204" pitchFamily="34" charset="0"/>
                  </a:rPr>
                  <a:t>           </a:t>
                </a:r>
                <a:endParaRPr lang="zh-CN" altLang="en-US" sz="2400">
                  <a:cs typeface="Arial" panose="020B0604020202020204" pitchFamily="34" charset="0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4705769" y="3408841"/>
                <a:ext cx="356939" cy="356958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7" name="矩形 20"/>
            <p:cNvSpPr>
              <a:spLocks noChangeArrowheads="1"/>
            </p:cNvSpPr>
            <p:nvPr/>
          </p:nvSpPr>
          <p:spPr bwMode="auto">
            <a:xfrm>
              <a:off x="4957790" y="3038482"/>
              <a:ext cx="1114408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FF3399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（  ）</a:t>
              </a:r>
              <a:endParaRPr lang="zh-CN" altLang="en-US" dirty="0">
                <a:solidFill>
                  <a:srgbClr val="FF3399"/>
                </a:solidFill>
              </a:endParaRPr>
            </a:p>
          </p:txBody>
        </p:sp>
        <p:sp>
          <p:nvSpPr>
            <p:cNvPr id="31" name="矩形 28"/>
            <p:cNvSpPr>
              <a:spLocks noChangeArrowheads="1"/>
            </p:cNvSpPr>
            <p:nvPr/>
          </p:nvSpPr>
          <p:spPr bwMode="auto">
            <a:xfrm>
              <a:off x="3505967" y="3038779"/>
              <a:ext cx="1117418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50-26=</a:t>
              </a:r>
              <a:endPara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760904" y="3723878"/>
            <a:ext cx="4176464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先用小棒摆一摆或用计数器拨一拨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，再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想想用竖式怎样计算。</a:t>
            </a:r>
          </a:p>
        </p:txBody>
      </p:sp>
      <p:grpSp>
        <p:nvGrpSpPr>
          <p:cNvPr id="35" name="组合 29"/>
          <p:cNvGrpSpPr/>
          <p:nvPr/>
        </p:nvGrpSpPr>
        <p:grpSpPr bwMode="auto">
          <a:xfrm>
            <a:off x="1282452" y="3612961"/>
            <a:ext cx="3145532" cy="954107"/>
            <a:chOff x="6429387" y="680384"/>
            <a:chExt cx="2857520" cy="1271073"/>
          </a:xfrm>
          <a:noFill/>
        </p:grpSpPr>
        <p:sp>
          <p:nvSpPr>
            <p:cNvPr id="36" name="圆角矩形标注 35"/>
            <p:cNvSpPr/>
            <p:nvPr/>
          </p:nvSpPr>
          <p:spPr>
            <a:xfrm>
              <a:off x="6429388" y="720568"/>
              <a:ext cx="1876298" cy="1162811"/>
            </a:xfrm>
            <a:prstGeom prst="wedgeRoundRectCallout">
              <a:avLst>
                <a:gd name="adj1" fmla="val -56018"/>
                <a:gd name="adj2" fmla="val -18765"/>
                <a:gd name="adj3" fmla="val 16667"/>
              </a:avLst>
            </a:prstGeom>
            <a:grpFill/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/>
            </a:p>
          </p:txBody>
        </p:sp>
        <p:sp>
          <p:nvSpPr>
            <p:cNvPr id="37" name="TextBox 14"/>
            <p:cNvSpPr txBox="1">
              <a:spLocks noChangeArrowheads="1"/>
            </p:cNvSpPr>
            <p:nvPr/>
          </p:nvSpPr>
          <p:spPr bwMode="auto">
            <a:xfrm>
              <a:off x="6429387" y="680384"/>
              <a:ext cx="2857520" cy="127107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小星比小梅</a:t>
              </a:r>
              <a:endPara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多多少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枚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？</a:t>
              </a:r>
              <a:endPara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3F6"/>
              </a:clrFrom>
              <a:clrTo>
                <a:srgbClr val="FEF3F6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0571" y="3252208"/>
            <a:ext cx="928687" cy="105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4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1" name="图片 21" descr="d_p84_3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49502" y="139752"/>
            <a:ext cx="4792604" cy="342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组合 17"/>
          <p:cNvGrpSpPr/>
          <p:nvPr/>
        </p:nvGrpSpPr>
        <p:grpSpPr bwMode="auto">
          <a:xfrm>
            <a:off x="6012160" y="897563"/>
            <a:ext cx="1349438" cy="954107"/>
            <a:chOff x="6282382" y="735488"/>
            <a:chExt cx="1831149" cy="1275754"/>
          </a:xfrm>
        </p:grpSpPr>
        <p:sp>
          <p:nvSpPr>
            <p:cNvPr id="43" name="圆角矩形标注 42"/>
            <p:cNvSpPr/>
            <p:nvPr/>
          </p:nvSpPr>
          <p:spPr>
            <a:xfrm>
              <a:off x="6344856" y="815988"/>
              <a:ext cx="1755667" cy="1065583"/>
            </a:xfrm>
            <a:prstGeom prst="wedgeRoundRectCallout">
              <a:avLst>
                <a:gd name="adj1" fmla="val -54531"/>
                <a:gd name="adj2" fmla="val 19900"/>
                <a:gd name="adj3" fmla="val 16667"/>
              </a:avLst>
            </a:prstGeom>
            <a:solidFill>
              <a:srgbClr val="B3D9FF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44" name="TextBox 14"/>
            <p:cNvSpPr txBox="1">
              <a:spLocks noChangeArrowheads="1"/>
            </p:cNvSpPr>
            <p:nvPr/>
          </p:nvSpPr>
          <p:spPr bwMode="auto">
            <a:xfrm>
              <a:off x="6282382" y="735488"/>
              <a:ext cx="1831149" cy="12757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有</a:t>
              </a:r>
              <a:r>
                <a:rPr lang="en-US" altLang="zh-CN" sz="28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26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枚邮票。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5" name="组合 13"/>
          <p:cNvGrpSpPr/>
          <p:nvPr/>
        </p:nvGrpSpPr>
        <p:grpSpPr bwMode="auto">
          <a:xfrm>
            <a:off x="1487636" y="1059582"/>
            <a:ext cx="1716213" cy="954107"/>
            <a:chOff x="998873" y="672027"/>
            <a:chExt cx="1957030" cy="1270670"/>
          </a:xfrm>
        </p:grpSpPr>
        <p:sp>
          <p:nvSpPr>
            <p:cNvPr id="46" name="圆角矩形标注 45"/>
            <p:cNvSpPr/>
            <p:nvPr/>
          </p:nvSpPr>
          <p:spPr>
            <a:xfrm>
              <a:off x="998873" y="744506"/>
              <a:ext cx="1710693" cy="1116306"/>
            </a:xfrm>
            <a:prstGeom prst="wedgeRoundRectCallout">
              <a:avLst>
                <a:gd name="adj1" fmla="val 63396"/>
                <a:gd name="adj2" fmla="val 21614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47" name="TextBox 42"/>
            <p:cNvSpPr txBox="1">
              <a:spLocks noChangeArrowheads="1"/>
            </p:cNvSpPr>
            <p:nvPr/>
          </p:nvSpPr>
          <p:spPr bwMode="auto">
            <a:xfrm>
              <a:off x="1000826" y="672027"/>
              <a:ext cx="1955077" cy="12706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我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有</a:t>
              </a:r>
              <a:r>
                <a:rPr lang="en-US" altLang="zh-CN" sz="28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50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枚</a:t>
              </a:r>
              <a:endPara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邮票。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267744" y="2571750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12160" y="2614141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小梅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51" name="图片 50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2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/>
        </p:nvGrpSpPr>
        <p:grpSpPr bwMode="auto">
          <a:xfrm>
            <a:off x="5284664" y="1376363"/>
            <a:ext cx="920750" cy="1643062"/>
            <a:chOff x="3527084" y="1071546"/>
            <a:chExt cx="2187924" cy="3819525"/>
          </a:xfrm>
        </p:grpSpPr>
        <p:pic>
          <p:nvPicPr>
            <p:cNvPr id="4161" name="Picture 18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27084" y="1071546"/>
              <a:ext cx="2187924" cy="381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2" name="Picture 1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79964" y="4048573"/>
              <a:ext cx="769257" cy="754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3" name="Picture 15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40376" y="3981660"/>
              <a:ext cx="810071" cy="789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82"/>
          <p:cNvGrpSpPr/>
          <p:nvPr/>
        </p:nvGrpSpPr>
        <p:grpSpPr bwMode="auto">
          <a:xfrm>
            <a:off x="5805364" y="1357313"/>
            <a:ext cx="295275" cy="1281112"/>
            <a:chOff x="5497513" y="1730375"/>
            <a:chExt cx="295275" cy="1281113"/>
          </a:xfrm>
        </p:grpSpPr>
        <p:pic>
          <p:nvPicPr>
            <p:cNvPr id="4151" name="Picture 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97513" y="2849563"/>
              <a:ext cx="290512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2" name="Picture 2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03863" y="2719388"/>
              <a:ext cx="279400" cy="157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3" name="Picture 2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10213" y="2592388"/>
              <a:ext cx="273050" cy="15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4" name="Picture 2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14975" y="2470150"/>
              <a:ext cx="2730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5" name="Picture 2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16563" y="2341563"/>
              <a:ext cx="2730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6" name="Picture 2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16563" y="2216150"/>
              <a:ext cx="2730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7" name="Picture 2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18150" y="2089150"/>
              <a:ext cx="2730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8" name="Picture 2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18150" y="1974850"/>
              <a:ext cx="2730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9" name="Picture 2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19738" y="1854200"/>
              <a:ext cx="2730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0" name="Picture 2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19738" y="1730375"/>
              <a:ext cx="2730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组合 17"/>
          <p:cNvGrpSpPr/>
          <p:nvPr/>
        </p:nvGrpSpPr>
        <p:grpSpPr bwMode="auto">
          <a:xfrm>
            <a:off x="2771800" y="460822"/>
            <a:ext cx="4011910" cy="589102"/>
            <a:chOff x="3000336" y="4567082"/>
            <a:chExt cx="3000421" cy="587412"/>
          </a:xfrm>
        </p:grpSpPr>
        <p:sp>
          <p:nvSpPr>
            <p:cNvPr id="4" name="TextBox 11"/>
            <p:cNvSpPr txBox="1">
              <a:spLocks noChangeArrowheads="1"/>
            </p:cNvSpPr>
            <p:nvPr/>
          </p:nvSpPr>
          <p:spPr bwMode="auto">
            <a:xfrm>
              <a:off x="3000336" y="4571396"/>
              <a:ext cx="3000421" cy="5830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50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-</a:t>
              </a:r>
              <a:r>
                <a:rPr lang="en-US" altLang="zh-CN" sz="3200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26 </a:t>
              </a:r>
              <a:r>
                <a:rPr lang="en-US" altLang="zh-CN" sz="32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r>
                <a:rPr lang="en-US" altLang="zh-CN" sz="3200" dirty="0">
                  <a:cs typeface="Arial" panose="020B0604020202020204" pitchFamily="34" charset="0"/>
                </a:rPr>
                <a:t>       </a:t>
              </a:r>
              <a:r>
                <a:rPr lang="en-US" altLang="zh-CN" sz="3200" dirty="0" smtClean="0">
                  <a:cs typeface="Arial" panose="020B0604020202020204" pitchFamily="34" charset="0"/>
                </a:rPr>
                <a:t> </a:t>
              </a:r>
              <a:r>
                <a:rPr lang="en-US" altLang="zh-CN" sz="3200" b="1" dirty="0" smtClean="0">
                  <a:solidFill>
                    <a:srgbClr val="FF3399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楷体_GB2312" panose="02010609030101010101" pitchFamily="49" charset="-122"/>
                </a:rPr>
                <a:t>(   </a:t>
              </a:r>
              <a:r>
                <a:rPr lang="en-US" altLang="zh-CN" sz="3200" b="1" dirty="0">
                  <a:solidFill>
                    <a:srgbClr val="FF3399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楷体_GB2312" panose="02010609030101010101" pitchFamily="49" charset="-122"/>
                </a:rPr>
                <a:t>)</a:t>
              </a:r>
              <a:endParaRPr lang="zh-CN" altLang="en-US" sz="3200" b="1" dirty="0">
                <a:solidFill>
                  <a:srgbClr val="FF3399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4500547" y="4567082"/>
              <a:ext cx="455619" cy="46538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/>
            </a:p>
          </p:txBody>
        </p:sp>
      </p:grp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4754357" y="402799"/>
            <a:ext cx="96977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24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5" name="矩形 64"/>
          <p:cNvSpPr>
            <a:spLocks noChangeArrowheads="1"/>
          </p:cNvSpPr>
          <p:nvPr/>
        </p:nvSpPr>
        <p:spPr bwMode="auto">
          <a:xfrm>
            <a:off x="5555018" y="401793"/>
            <a:ext cx="59663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pitchFamily="49" charset="-122"/>
              </a:rPr>
              <a:t>枚</a:t>
            </a:r>
          </a:p>
        </p:txBody>
      </p:sp>
      <p:sp>
        <p:nvSpPr>
          <p:cNvPr id="50" name="矩形 49"/>
          <p:cNvSpPr/>
          <p:nvPr/>
        </p:nvSpPr>
        <p:spPr>
          <a:xfrm>
            <a:off x="1098376" y="1143000"/>
            <a:ext cx="3500437" cy="2000250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8" name="矩形 87"/>
          <p:cNvSpPr/>
          <p:nvPr/>
        </p:nvSpPr>
        <p:spPr>
          <a:xfrm>
            <a:off x="4598813" y="1143000"/>
            <a:ext cx="3357563" cy="2005013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141" name="Picture 4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7726" y="1900238"/>
            <a:ext cx="9842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6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3889" y="2473325"/>
            <a:ext cx="2667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7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126" y="2352675"/>
            <a:ext cx="2667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8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0714" y="2225675"/>
            <a:ext cx="2667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9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7539" y="2097088"/>
            <a:ext cx="2667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矩形 109"/>
          <p:cNvSpPr/>
          <p:nvPr/>
        </p:nvSpPr>
        <p:spPr>
          <a:xfrm>
            <a:off x="7365876" y="1181100"/>
            <a:ext cx="285750" cy="785813"/>
          </a:xfrm>
          <a:prstGeom prst="rect">
            <a:avLst/>
          </a:prstGeom>
          <a:noFill/>
          <a:ln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143" name="Picture 47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1189" y="1985963"/>
            <a:ext cx="2730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2336" y="1928813"/>
            <a:ext cx="33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2357438"/>
            <a:ext cx="307181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1285875"/>
            <a:ext cx="20002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流程图: 数据 80"/>
          <p:cNvSpPr/>
          <p:nvPr/>
        </p:nvSpPr>
        <p:spPr>
          <a:xfrm>
            <a:off x="1712789" y="2357438"/>
            <a:ext cx="928687" cy="673100"/>
          </a:xfrm>
          <a:prstGeom prst="flowChartInputOutput">
            <a:avLst/>
          </a:prstGeom>
          <a:noFill/>
          <a:ln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2" name="流程图: 数据 81"/>
          <p:cNvSpPr/>
          <p:nvPr/>
        </p:nvSpPr>
        <p:spPr>
          <a:xfrm>
            <a:off x="3499297" y="2357438"/>
            <a:ext cx="928687" cy="673100"/>
          </a:xfrm>
          <a:prstGeom prst="flowChartInputOutput">
            <a:avLst/>
          </a:prstGeom>
          <a:noFill/>
          <a:ln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8" name="左大括号 97"/>
          <p:cNvSpPr/>
          <p:nvPr/>
        </p:nvSpPr>
        <p:spPr>
          <a:xfrm>
            <a:off x="5737101" y="1385888"/>
            <a:ext cx="95250" cy="1228725"/>
          </a:xfrm>
          <a:prstGeom prst="leftBrace">
            <a:avLst>
              <a:gd name="adj1" fmla="val 69720"/>
              <a:gd name="adj2" fmla="val 50318"/>
            </a:avLst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27651" y="2143125"/>
            <a:ext cx="457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组合 18"/>
          <p:cNvGrpSpPr/>
          <p:nvPr/>
        </p:nvGrpSpPr>
        <p:grpSpPr bwMode="auto">
          <a:xfrm>
            <a:off x="6835651" y="1363663"/>
            <a:ext cx="920750" cy="1643062"/>
            <a:chOff x="3527084" y="1071546"/>
            <a:chExt cx="2187924" cy="3819525"/>
          </a:xfrm>
        </p:grpSpPr>
        <p:pic>
          <p:nvPicPr>
            <p:cNvPr id="5" name="Picture 18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27084" y="1071546"/>
              <a:ext cx="2187924" cy="381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79964" y="4048573"/>
              <a:ext cx="769257" cy="754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5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40376" y="3981660"/>
              <a:ext cx="810071" cy="789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4876" y="2462213"/>
            <a:ext cx="2667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8526" y="2339975"/>
            <a:ext cx="2667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47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4239" y="2224088"/>
            <a:ext cx="2730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47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4239" y="2100263"/>
            <a:ext cx="2730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1114" y="2455863"/>
            <a:ext cx="29051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1114" y="2322513"/>
            <a:ext cx="29051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1114" y="2193925"/>
            <a:ext cx="29051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1114" y="2060575"/>
            <a:ext cx="29051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0" name="Picture 46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72226" y="1328738"/>
            <a:ext cx="2603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" name="矩形 115"/>
          <p:cNvSpPr/>
          <p:nvPr/>
        </p:nvSpPr>
        <p:spPr>
          <a:xfrm>
            <a:off x="6970589" y="1943100"/>
            <a:ext cx="285750" cy="271463"/>
          </a:xfrm>
          <a:prstGeom prst="rect">
            <a:avLst/>
          </a:prstGeom>
          <a:noFill/>
          <a:ln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7" name="TextBox 24"/>
          <p:cNvSpPr txBox="1">
            <a:spLocks noChangeArrowheads="1"/>
          </p:cNvSpPr>
          <p:nvPr/>
        </p:nvSpPr>
        <p:spPr bwMode="auto">
          <a:xfrm>
            <a:off x="2482057" y="3584947"/>
            <a:ext cx="10001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0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8" name="TextBox 24"/>
          <p:cNvSpPr txBox="1">
            <a:spLocks noChangeArrowheads="1"/>
          </p:cNvSpPr>
          <p:nvPr/>
        </p:nvSpPr>
        <p:spPr bwMode="auto">
          <a:xfrm>
            <a:off x="2982689" y="4294560"/>
            <a:ext cx="357188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9" name="TextBox 14"/>
          <p:cNvSpPr txBox="1">
            <a:spLocks noChangeArrowheads="1"/>
          </p:cNvSpPr>
          <p:nvPr/>
        </p:nvSpPr>
        <p:spPr bwMode="auto">
          <a:xfrm>
            <a:off x="2555776" y="3236888"/>
            <a:ext cx="5715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十</a:t>
            </a:r>
            <a:endParaRPr lang="zh-CN" altLang="zh-CN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楷体_GB2312" panose="02010609030101010101" pitchFamily="49" charset="-122"/>
            </a:endParaRPr>
          </a:p>
        </p:txBody>
      </p:sp>
      <p:sp>
        <p:nvSpPr>
          <p:cNvPr id="120" name="TextBox 14"/>
          <p:cNvSpPr txBox="1">
            <a:spLocks noChangeArrowheads="1"/>
          </p:cNvSpPr>
          <p:nvPr/>
        </p:nvSpPr>
        <p:spPr bwMode="auto">
          <a:xfrm>
            <a:off x="2877344" y="3232522"/>
            <a:ext cx="5715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pitchFamily="49" charset="-122"/>
              </a:rPr>
              <a:t>个</a:t>
            </a:r>
            <a:endParaRPr lang="zh-CN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pitchFamily="49" charset="-122"/>
            </a:endParaRPr>
          </a:p>
        </p:txBody>
      </p:sp>
      <p:grpSp>
        <p:nvGrpSpPr>
          <p:cNvPr id="11" name="组合 8"/>
          <p:cNvGrpSpPr/>
          <p:nvPr/>
        </p:nvGrpSpPr>
        <p:grpSpPr bwMode="auto">
          <a:xfrm>
            <a:off x="2267744" y="3942135"/>
            <a:ext cx="1214438" cy="461962"/>
            <a:chOff x="3571868" y="3929072"/>
            <a:chExt cx="1214446" cy="461962"/>
          </a:xfrm>
        </p:grpSpPr>
        <p:sp>
          <p:nvSpPr>
            <p:cNvPr id="9" name="矩形 9"/>
            <p:cNvSpPr>
              <a:spLocks noChangeArrowheads="1"/>
            </p:cNvSpPr>
            <p:nvPr/>
          </p:nvSpPr>
          <p:spPr bwMode="auto">
            <a:xfrm>
              <a:off x="3571868" y="3929072"/>
              <a:ext cx="573088" cy="4619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</a:p>
          </p:txBody>
        </p:sp>
        <p:sp>
          <p:nvSpPr>
            <p:cNvPr id="4144" name="TextBox 24"/>
            <p:cNvSpPr txBox="1">
              <a:spLocks noChangeArrowheads="1"/>
            </p:cNvSpPr>
            <p:nvPr/>
          </p:nvSpPr>
          <p:spPr bwMode="auto">
            <a:xfrm>
              <a:off x="3786182" y="3929072"/>
              <a:ext cx="100013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 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cxnSp>
          <p:nvCxnSpPr>
            <p:cNvPr id="124" name="直接连接符 123"/>
            <p:cNvCxnSpPr/>
            <p:nvPr/>
          </p:nvCxnSpPr>
          <p:spPr>
            <a:xfrm rot="10800000" flipH="1">
              <a:off x="3705219" y="4316422"/>
              <a:ext cx="928694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24"/>
          <p:cNvSpPr txBox="1">
            <a:spLocks noChangeArrowheads="1"/>
          </p:cNvSpPr>
          <p:nvPr/>
        </p:nvSpPr>
        <p:spPr bwMode="auto">
          <a:xfrm>
            <a:off x="2654077" y="4299322"/>
            <a:ext cx="35718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zh-CN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26" name="Picture 5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48264" y="3435846"/>
            <a:ext cx="1444775" cy="115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组合 17"/>
          <p:cNvGrpSpPr/>
          <p:nvPr/>
        </p:nvGrpSpPr>
        <p:grpSpPr bwMode="auto">
          <a:xfrm>
            <a:off x="4427984" y="3328988"/>
            <a:ext cx="2571750" cy="1243012"/>
            <a:chOff x="6255544" y="720820"/>
            <a:chExt cx="1928827" cy="1656189"/>
          </a:xfrm>
          <a:noFill/>
        </p:grpSpPr>
        <p:sp>
          <p:nvSpPr>
            <p:cNvPr id="128" name="圆角矩形标注 127"/>
            <p:cNvSpPr/>
            <p:nvPr/>
          </p:nvSpPr>
          <p:spPr>
            <a:xfrm>
              <a:off x="6255544" y="720820"/>
              <a:ext cx="1875248" cy="1656189"/>
            </a:xfrm>
            <a:prstGeom prst="wedgeRoundRectCallout">
              <a:avLst>
                <a:gd name="adj1" fmla="val 57999"/>
                <a:gd name="adj2" fmla="val 13251"/>
                <a:gd name="adj3" fmla="val 16667"/>
              </a:avLst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42" name="TextBox 14"/>
            <p:cNvSpPr txBox="1">
              <a:spLocks noChangeArrowheads="1"/>
            </p:cNvSpPr>
            <p:nvPr/>
          </p:nvSpPr>
          <p:spPr bwMode="auto">
            <a:xfrm>
              <a:off x="6255559" y="758885"/>
              <a:ext cx="1928812" cy="159931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pitchFamily="49" charset="-122"/>
                </a:rPr>
                <a:t>个位上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pitchFamily="49" charset="-122"/>
                </a:rPr>
                <a:t>减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pitchFamily="49" charset="-122"/>
                </a:rPr>
                <a:t>6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pitchFamily="49" charset="-122"/>
                </a:rPr>
                <a:t>不够减，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pitchFamily="49" charset="-122"/>
                </a:rPr>
                <a:t>从十位退</a:t>
              </a:r>
              <a:r>
                <a:rPr lang="en-US" altLang="zh-CN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pitchFamily="49" charset="-122"/>
                </a:rPr>
                <a:t>1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pitchFamily="49" charset="-122"/>
                </a:rPr>
                <a:t>作</a:t>
              </a:r>
              <a:r>
                <a:rPr lang="en-US" altLang="zh-CN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pitchFamily="49" charset="-122"/>
                </a:rPr>
                <a:t>10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pitchFamily="49" charset="-122"/>
                </a:rPr>
                <a:t>，然后再减。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pitchFamily="49" charset="-122"/>
              </a:endParaRPr>
            </a:p>
          </p:txBody>
        </p:sp>
      </p:grpSp>
      <p:sp>
        <p:nvSpPr>
          <p:cNvPr id="130" name="TextBox 24"/>
          <p:cNvSpPr txBox="1">
            <a:spLocks noChangeArrowheads="1"/>
          </p:cNvSpPr>
          <p:nvPr/>
        </p:nvSpPr>
        <p:spPr bwMode="auto">
          <a:xfrm>
            <a:off x="2696369" y="3219822"/>
            <a:ext cx="35718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.</a:t>
            </a:r>
            <a:endParaRPr lang="zh-CN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74" name="图片 73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75" name="文本框 26">
              <a:hlinkClick r:id="rId1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5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60494E-6 L -5.55556E-7 -0.02808 " pathEditMode="relative" ptsTypes="AA">
                                      <p:cBhvr>
                                        <p:cTn id="58" dur="20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0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2809 " pathEditMode="relative" ptsTypes="AA">
                                      <p:cBhvr>
                                        <p:cTn id="10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2809 " pathEditMode="relative" ptsTypes="AA">
                                      <p:cBhvr>
                                        <p:cTn id="105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2809 " pathEditMode="relative" ptsTypes="AA">
                                      <p:cBhvr>
                                        <p:cTn id="107" dur="20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5" grpId="0"/>
      <p:bldP spid="50" grpId="0" animBg="1"/>
      <p:bldP spid="88" grpId="0" animBg="1"/>
      <p:bldP spid="110" grpId="0" animBg="1"/>
      <p:bldP spid="110" grpId="1" animBg="1"/>
      <p:bldP spid="81" grpId="0" animBg="1"/>
      <p:bldP spid="81" grpId="1" animBg="1"/>
      <p:bldP spid="82" grpId="0" animBg="1"/>
      <p:bldP spid="82" grpId="1" animBg="1"/>
      <p:bldP spid="98" grpId="0" animBg="1"/>
      <p:bldP spid="116" grpId="0" animBg="1"/>
      <p:bldP spid="116" grpId="1" animBg="1"/>
      <p:bldP spid="117" grpId="0"/>
      <p:bldP spid="118" grpId="0"/>
      <p:bldP spid="119" grpId="0"/>
      <p:bldP spid="120" grpId="0"/>
      <p:bldP spid="125" grpId="0"/>
      <p:bldP spid="1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24"/>
          <p:cNvSpPr txBox="1">
            <a:spLocks noChangeArrowheads="1"/>
          </p:cNvSpPr>
          <p:nvPr/>
        </p:nvSpPr>
        <p:spPr bwMode="auto">
          <a:xfrm>
            <a:off x="2554065" y="480665"/>
            <a:ext cx="10001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TextBox 24"/>
          <p:cNvSpPr txBox="1">
            <a:spLocks noChangeArrowheads="1"/>
          </p:cNvSpPr>
          <p:nvPr/>
        </p:nvSpPr>
        <p:spPr bwMode="auto">
          <a:xfrm>
            <a:off x="3035077" y="1204565"/>
            <a:ext cx="3571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" name="组合 8"/>
          <p:cNvGrpSpPr/>
          <p:nvPr/>
        </p:nvGrpSpPr>
        <p:grpSpPr bwMode="auto">
          <a:xfrm>
            <a:off x="2339752" y="837853"/>
            <a:ext cx="1214438" cy="461962"/>
            <a:chOff x="3571868" y="3929072"/>
            <a:chExt cx="1214446" cy="461962"/>
          </a:xfrm>
        </p:grpSpPr>
        <p:sp>
          <p:nvSpPr>
            <p:cNvPr id="5142" name="矩形 9"/>
            <p:cNvSpPr>
              <a:spLocks noChangeArrowheads="1"/>
            </p:cNvSpPr>
            <p:nvPr/>
          </p:nvSpPr>
          <p:spPr bwMode="auto">
            <a:xfrm>
              <a:off x="3571868" y="3929072"/>
              <a:ext cx="573088" cy="4619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</a:p>
          </p:txBody>
        </p:sp>
        <p:sp>
          <p:nvSpPr>
            <p:cNvPr id="5143" name="TextBox 24"/>
            <p:cNvSpPr txBox="1">
              <a:spLocks noChangeArrowheads="1"/>
            </p:cNvSpPr>
            <p:nvPr/>
          </p:nvSpPr>
          <p:spPr bwMode="auto">
            <a:xfrm>
              <a:off x="3786182" y="3929072"/>
              <a:ext cx="100013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 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rot="10800000" flipH="1">
              <a:off x="3705219" y="4316422"/>
              <a:ext cx="928694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2696940" y="1195040"/>
            <a:ext cx="35718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" name="组合 14"/>
          <p:cNvGrpSpPr/>
          <p:nvPr/>
        </p:nvGrpSpPr>
        <p:grpSpPr bwMode="auto">
          <a:xfrm>
            <a:off x="4644008" y="620033"/>
            <a:ext cx="2528044" cy="961608"/>
            <a:chOff x="5887722" y="720054"/>
            <a:chExt cx="2286017" cy="1132361"/>
          </a:xfrm>
          <a:noFill/>
        </p:grpSpPr>
        <p:sp>
          <p:nvSpPr>
            <p:cNvPr id="16" name="圆角矩形标注 15"/>
            <p:cNvSpPr/>
            <p:nvPr/>
          </p:nvSpPr>
          <p:spPr>
            <a:xfrm>
              <a:off x="5929307" y="720054"/>
              <a:ext cx="2143141" cy="1085854"/>
            </a:xfrm>
            <a:prstGeom prst="wedgeRoundRectCallout">
              <a:avLst>
                <a:gd name="adj1" fmla="val 64722"/>
                <a:gd name="adj2" fmla="val 4404"/>
                <a:gd name="adj3" fmla="val 16667"/>
              </a:avLst>
            </a:prstGeom>
            <a:grpFill/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41" name="TextBox 14"/>
            <p:cNvSpPr txBox="1">
              <a:spLocks noChangeArrowheads="1"/>
            </p:cNvSpPr>
            <p:nvPr/>
          </p:nvSpPr>
          <p:spPr bwMode="auto">
            <a:xfrm>
              <a:off x="5887722" y="728887"/>
              <a:ext cx="2286017" cy="112352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pitchFamily="49" charset="-122"/>
                </a:rPr>
                <a:t>个位上</a:t>
              </a:r>
              <a:r>
                <a:rPr lang="en-US" altLang="zh-CN" sz="28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pitchFamily="49" charset="-122"/>
                </a:rPr>
                <a:t>减</a:t>
              </a:r>
              <a:r>
                <a:rPr lang="en-US" altLang="zh-CN" sz="2800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pitchFamily="49" charset="-122"/>
                </a:rPr>
                <a:t>7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pitchFamily="49" charset="-122"/>
                </a:rPr>
                <a:t>不够减，怎么办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pitchFamily="49" charset="-122"/>
                </a:rPr>
                <a:t>？</a:t>
              </a:r>
              <a:endPara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pitchFamily="49" charset="-122"/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43608" y="1779662"/>
            <a:ext cx="583264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和同学说说笔算减法要注意些什么。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2499742"/>
            <a:ext cx="357187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13"/>
          <p:cNvGrpSpPr/>
          <p:nvPr/>
        </p:nvGrpSpPr>
        <p:grpSpPr bwMode="auto">
          <a:xfrm>
            <a:off x="1685384" y="2642618"/>
            <a:ext cx="2500331" cy="1200329"/>
            <a:chOff x="5709182" y="-2299544"/>
            <a:chExt cx="3320122" cy="1599336"/>
          </a:xfrm>
          <a:solidFill>
            <a:srgbClr val="FFFFCC"/>
          </a:solidFill>
          <a:effectLst/>
        </p:grpSpPr>
        <p:sp>
          <p:nvSpPr>
            <p:cNvPr id="23" name="圆角矩形标注 22"/>
            <p:cNvSpPr/>
            <p:nvPr/>
          </p:nvSpPr>
          <p:spPr>
            <a:xfrm>
              <a:off x="5709182" y="-2299544"/>
              <a:ext cx="3320119" cy="1522959"/>
            </a:xfrm>
            <a:prstGeom prst="wedgeRoundRectCallout">
              <a:avLst>
                <a:gd name="adj1" fmla="val -46390"/>
                <a:gd name="adj2" fmla="val 59206"/>
                <a:gd name="adj3" fmla="val 16667"/>
              </a:avLst>
            </a:prstGeom>
            <a:solidFill>
              <a:srgbClr val="FFF0D1"/>
            </a:solidFill>
            <a:ln w="127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TextBox 14"/>
            <p:cNvSpPr txBox="1">
              <a:spLocks noChangeArrowheads="1"/>
            </p:cNvSpPr>
            <p:nvPr/>
          </p:nvSpPr>
          <p:spPr bwMode="auto">
            <a:xfrm>
              <a:off x="5782699" y="-2299544"/>
              <a:ext cx="3246605" cy="15993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个位和个位对齐，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十位和十位对齐，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从个位减起。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61942" y="2499742"/>
            <a:ext cx="365283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9552" y="3147814"/>
            <a:ext cx="1584176" cy="126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13"/>
          <p:cNvGrpSpPr/>
          <p:nvPr/>
        </p:nvGrpSpPr>
        <p:grpSpPr bwMode="auto">
          <a:xfrm>
            <a:off x="4542904" y="2642617"/>
            <a:ext cx="2643188" cy="1214438"/>
            <a:chOff x="1500143" y="649324"/>
            <a:chExt cx="2643225" cy="1618217"/>
          </a:xfrm>
        </p:grpSpPr>
        <p:sp>
          <p:nvSpPr>
            <p:cNvPr id="28" name="圆角矩形标注 27"/>
            <p:cNvSpPr/>
            <p:nvPr/>
          </p:nvSpPr>
          <p:spPr>
            <a:xfrm>
              <a:off x="1500143" y="649324"/>
              <a:ext cx="2571786" cy="1523027"/>
            </a:xfrm>
            <a:prstGeom prst="wedgeRoundRectCallout">
              <a:avLst>
                <a:gd name="adj1" fmla="val 61796"/>
                <a:gd name="adj2" fmla="val 29793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139" name="TextBox 14"/>
            <p:cNvSpPr txBox="1">
              <a:spLocks noChangeArrowheads="1"/>
            </p:cNvSpPr>
            <p:nvPr/>
          </p:nvSpPr>
          <p:spPr bwMode="auto">
            <a:xfrm>
              <a:off x="1500143" y="668132"/>
              <a:ext cx="2643225" cy="15994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pitchFamily="49" charset="-122"/>
                </a:rPr>
                <a:t>个位不够减，要从十位退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pitchFamily="49" charset="-122"/>
                </a:rPr>
                <a:t>，在个位上加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pitchFamily="49" charset="-122"/>
                </a:rPr>
                <a:t>10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pitchFamily="49" charset="-122"/>
                </a:rPr>
                <a:t>后再减。</a:t>
              </a:r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47160" y="3147814"/>
            <a:ext cx="1656184" cy="132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24"/>
          <p:cNvSpPr txBox="1">
            <a:spLocks noChangeArrowheads="1"/>
          </p:cNvSpPr>
          <p:nvPr/>
        </p:nvSpPr>
        <p:spPr bwMode="auto">
          <a:xfrm>
            <a:off x="2768377" y="123478"/>
            <a:ext cx="35718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.</a:t>
            </a:r>
            <a:endParaRPr lang="zh-CN" altLang="zh-CN" sz="3200" b="1" dirty="0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137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76256" y="483518"/>
            <a:ext cx="1724579" cy="137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组合 3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6" name="图片 35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7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12"/>
          <p:cNvSpPr>
            <a:spLocks noChangeArrowheads="1"/>
          </p:cNvSpPr>
          <p:nvPr/>
        </p:nvSpPr>
        <p:spPr bwMode="auto">
          <a:xfrm>
            <a:off x="688703" y="978863"/>
            <a:ext cx="64293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149" name="TextBox 24"/>
          <p:cNvSpPr txBox="1">
            <a:spLocks noChangeArrowheads="1"/>
          </p:cNvSpPr>
          <p:nvPr/>
        </p:nvSpPr>
        <p:spPr bwMode="auto">
          <a:xfrm>
            <a:off x="1041896" y="1672332"/>
            <a:ext cx="10001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1541959" y="2386707"/>
            <a:ext cx="3571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827584" y="2029519"/>
            <a:ext cx="1214437" cy="461963"/>
            <a:chOff x="3571846" y="3929072"/>
            <a:chExt cx="1214468" cy="461962"/>
          </a:xfrm>
        </p:grpSpPr>
        <p:sp>
          <p:nvSpPr>
            <p:cNvPr id="6177" name="矩形 8"/>
            <p:cNvSpPr>
              <a:spLocks noChangeArrowheads="1"/>
            </p:cNvSpPr>
            <p:nvPr/>
          </p:nvSpPr>
          <p:spPr bwMode="auto">
            <a:xfrm>
              <a:off x="3571846" y="3929072"/>
              <a:ext cx="573088" cy="4619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</a:p>
          </p:txBody>
        </p:sp>
        <p:sp>
          <p:nvSpPr>
            <p:cNvPr id="6178" name="TextBox 24"/>
            <p:cNvSpPr txBox="1">
              <a:spLocks noChangeArrowheads="1"/>
            </p:cNvSpPr>
            <p:nvPr/>
          </p:nvSpPr>
          <p:spPr bwMode="auto">
            <a:xfrm>
              <a:off x="3786182" y="3929072"/>
              <a:ext cx="100013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 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rot="10800000" flipH="1">
              <a:off x="3705199" y="4316421"/>
              <a:ext cx="928711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1184771" y="2386707"/>
            <a:ext cx="357188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153" name="TextBox 24"/>
          <p:cNvSpPr txBox="1">
            <a:spLocks noChangeArrowheads="1"/>
          </p:cNvSpPr>
          <p:nvPr/>
        </p:nvSpPr>
        <p:spPr bwMode="auto">
          <a:xfrm>
            <a:off x="3115171" y="1672332"/>
            <a:ext cx="10001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3615234" y="2386707"/>
            <a:ext cx="3571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endParaRPr lang="zh-CN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" name="组合 14"/>
          <p:cNvGrpSpPr/>
          <p:nvPr/>
        </p:nvGrpSpPr>
        <p:grpSpPr bwMode="auto">
          <a:xfrm>
            <a:off x="2899271" y="2029519"/>
            <a:ext cx="1216025" cy="461963"/>
            <a:chOff x="3570273" y="3929072"/>
            <a:chExt cx="1216041" cy="461962"/>
          </a:xfrm>
        </p:grpSpPr>
        <p:sp>
          <p:nvSpPr>
            <p:cNvPr id="6174" name="矩形 15"/>
            <p:cNvSpPr>
              <a:spLocks noChangeArrowheads="1"/>
            </p:cNvSpPr>
            <p:nvPr/>
          </p:nvSpPr>
          <p:spPr bwMode="auto">
            <a:xfrm>
              <a:off x="3570273" y="3929072"/>
              <a:ext cx="573088" cy="4619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</a:p>
          </p:txBody>
        </p:sp>
        <p:sp>
          <p:nvSpPr>
            <p:cNvPr id="6175" name="TextBox 24"/>
            <p:cNvSpPr txBox="1">
              <a:spLocks noChangeArrowheads="1"/>
            </p:cNvSpPr>
            <p:nvPr/>
          </p:nvSpPr>
          <p:spPr bwMode="auto">
            <a:xfrm>
              <a:off x="3786182" y="3929072"/>
              <a:ext cx="100013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 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rot="10800000" flipH="1">
              <a:off x="3705213" y="4316421"/>
              <a:ext cx="9286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3258046" y="2386707"/>
            <a:ext cx="357188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157" name="TextBox 24"/>
          <p:cNvSpPr txBox="1">
            <a:spLocks noChangeArrowheads="1"/>
          </p:cNvSpPr>
          <p:nvPr/>
        </p:nvSpPr>
        <p:spPr bwMode="auto">
          <a:xfrm>
            <a:off x="5186859" y="1672332"/>
            <a:ext cx="10001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0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5686921" y="2386707"/>
            <a:ext cx="357188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4" name="组合 21"/>
          <p:cNvGrpSpPr/>
          <p:nvPr/>
        </p:nvGrpSpPr>
        <p:grpSpPr bwMode="auto">
          <a:xfrm>
            <a:off x="5042396" y="2024757"/>
            <a:ext cx="1143000" cy="835025"/>
            <a:chOff x="3641726" y="3924316"/>
            <a:chExt cx="1143015" cy="835751"/>
          </a:xfrm>
        </p:grpSpPr>
        <p:sp>
          <p:nvSpPr>
            <p:cNvPr id="6171" name="矩形 22"/>
            <p:cNvSpPr>
              <a:spLocks noChangeArrowheads="1"/>
            </p:cNvSpPr>
            <p:nvPr/>
          </p:nvSpPr>
          <p:spPr bwMode="auto">
            <a:xfrm>
              <a:off x="3641726" y="3929072"/>
              <a:ext cx="573088" cy="8309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</a:p>
            <a:p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172" name="TextBox 24"/>
            <p:cNvSpPr txBox="1">
              <a:spLocks noChangeArrowheads="1"/>
            </p:cNvSpPr>
            <p:nvPr/>
          </p:nvSpPr>
          <p:spPr bwMode="auto">
            <a:xfrm>
              <a:off x="3784609" y="3924316"/>
              <a:ext cx="100013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 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 rot="10800000" flipH="1">
              <a:off x="3705227" y="4316769"/>
              <a:ext cx="928700" cy="15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60" name="TextBox 24"/>
          <p:cNvSpPr txBox="1">
            <a:spLocks noChangeArrowheads="1"/>
          </p:cNvSpPr>
          <p:nvPr/>
        </p:nvSpPr>
        <p:spPr bwMode="auto">
          <a:xfrm>
            <a:off x="7256959" y="1658044"/>
            <a:ext cx="10001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9" name="TextBox 24"/>
          <p:cNvSpPr txBox="1">
            <a:spLocks noChangeArrowheads="1"/>
          </p:cNvSpPr>
          <p:nvPr/>
        </p:nvSpPr>
        <p:spPr bwMode="auto">
          <a:xfrm>
            <a:off x="7758609" y="2386707"/>
            <a:ext cx="3571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5" name="组合 29"/>
          <p:cNvGrpSpPr/>
          <p:nvPr/>
        </p:nvGrpSpPr>
        <p:grpSpPr bwMode="auto">
          <a:xfrm>
            <a:off x="7114084" y="2029519"/>
            <a:ext cx="1214437" cy="461963"/>
            <a:chOff x="3641737" y="3929072"/>
            <a:chExt cx="1214452" cy="461962"/>
          </a:xfrm>
        </p:grpSpPr>
        <p:sp>
          <p:nvSpPr>
            <p:cNvPr id="6168" name="矩形 30"/>
            <p:cNvSpPr>
              <a:spLocks noChangeArrowheads="1"/>
            </p:cNvSpPr>
            <p:nvPr/>
          </p:nvSpPr>
          <p:spPr bwMode="auto">
            <a:xfrm>
              <a:off x="3641737" y="3929072"/>
              <a:ext cx="573088" cy="4619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</a:p>
          </p:txBody>
        </p:sp>
        <p:sp>
          <p:nvSpPr>
            <p:cNvPr id="6169" name="TextBox 24"/>
            <p:cNvSpPr txBox="1">
              <a:spLocks noChangeArrowheads="1"/>
            </p:cNvSpPr>
            <p:nvPr/>
          </p:nvSpPr>
          <p:spPr bwMode="auto">
            <a:xfrm>
              <a:off x="3856057" y="3929072"/>
              <a:ext cx="100013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 rot="10800000" flipH="1">
              <a:off x="3705238" y="4316421"/>
              <a:ext cx="928698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24"/>
          <p:cNvSpPr txBox="1">
            <a:spLocks noChangeArrowheads="1"/>
          </p:cNvSpPr>
          <p:nvPr/>
        </p:nvSpPr>
        <p:spPr bwMode="auto">
          <a:xfrm>
            <a:off x="7401421" y="2386707"/>
            <a:ext cx="357188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5" name="TextBox 24"/>
          <p:cNvSpPr txBox="1">
            <a:spLocks noChangeArrowheads="1"/>
          </p:cNvSpPr>
          <p:nvPr/>
        </p:nvSpPr>
        <p:spPr bwMode="auto">
          <a:xfrm>
            <a:off x="1259632" y="1259533"/>
            <a:ext cx="35718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.</a:t>
            </a:r>
            <a:endParaRPr lang="zh-CN" altLang="zh-CN" sz="3200" dirty="0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6" name="TextBox 24"/>
          <p:cNvSpPr txBox="1">
            <a:spLocks noChangeArrowheads="1"/>
          </p:cNvSpPr>
          <p:nvPr/>
        </p:nvSpPr>
        <p:spPr bwMode="auto">
          <a:xfrm>
            <a:off x="3336082" y="1253183"/>
            <a:ext cx="35718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.</a:t>
            </a:r>
            <a:endParaRPr lang="zh-CN" altLang="zh-CN" sz="3200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7" name="TextBox 24"/>
          <p:cNvSpPr txBox="1">
            <a:spLocks noChangeArrowheads="1"/>
          </p:cNvSpPr>
          <p:nvPr/>
        </p:nvSpPr>
        <p:spPr bwMode="auto">
          <a:xfrm>
            <a:off x="5407769" y="1267470"/>
            <a:ext cx="35718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.</a:t>
            </a:r>
            <a:endParaRPr lang="zh-CN" altLang="zh-CN" sz="3200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8" name="TextBox 24"/>
          <p:cNvSpPr txBox="1">
            <a:spLocks noChangeArrowheads="1"/>
          </p:cNvSpPr>
          <p:nvPr/>
        </p:nvSpPr>
        <p:spPr bwMode="auto">
          <a:xfrm>
            <a:off x="7474694" y="1254770"/>
            <a:ext cx="35718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.</a:t>
            </a:r>
            <a:endParaRPr lang="zh-CN" altLang="zh-CN" sz="3200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4" name="圆角矩形标注 43"/>
          <p:cNvSpPr/>
          <p:nvPr/>
        </p:nvSpPr>
        <p:spPr>
          <a:xfrm>
            <a:off x="3905974" y="3147814"/>
            <a:ext cx="2304256" cy="1080120"/>
          </a:xfrm>
          <a:prstGeom prst="wedgeRoundRectCallout">
            <a:avLst>
              <a:gd name="adj1" fmla="val 32648"/>
              <a:gd name="adj2" fmla="val -85536"/>
              <a:gd name="adj3" fmla="val 16667"/>
            </a:avLst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十位上相减得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，十位是最高位，不需要写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46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8" name="图片 47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9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  <p:bldP spid="19" grpId="0"/>
      <p:bldP spid="21" grpId="0"/>
      <p:bldP spid="29" grpId="0"/>
      <p:bldP spid="34" grpId="0"/>
      <p:bldP spid="35" grpId="0"/>
      <p:bldP spid="36" grpId="0"/>
      <p:bldP spid="37" grpId="0"/>
      <p:bldP spid="38" grpId="0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矩形 12"/>
          <p:cNvSpPr>
            <a:spLocks noChangeArrowheads="1"/>
          </p:cNvSpPr>
          <p:nvPr/>
        </p:nvSpPr>
        <p:spPr bwMode="auto">
          <a:xfrm>
            <a:off x="395536" y="771550"/>
            <a:ext cx="271462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用竖式计算。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47025" y="1935088"/>
            <a:ext cx="12634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80-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25 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=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005219" y="1935088"/>
            <a:ext cx="12634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73-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45 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=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219782" y="1935088"/>
            <a:ext cx="12634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65-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39 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=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226339" y="1935088"/>
            <a:ext cx="110799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52-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 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=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pitchFamily="49" charset="-122"/>
            </a:endParaRPr>
          </a:p>
        </p:txBody>
      </p:sp>
      <p:grpSp>
        <p:nvGrpSpPr>
          <p:cNvPr id="2" name="组合 102"/>
          <p:cNvGrpSpPr/>
          <p:nvPr/>
        </p:nvGrpSpPr>
        <p:grpSpPr bwMode="auto">
          <a:xfrm>
            <a:off x="785813" y="1923678"/>
            <a:ext cx="1928812" cy="1584175"/>
            <a:chOff x="785787" y="1416190"/>
            <a:chExt cx="1928839" cy="1584183"/>
          </a:xfrm>
        </p:grpSpPr>
        <p:grpSp>
          <p:nvGrpSpPr>
            <p:cNvPr id="3" name="组合 22"/>
            <p:cNvGrpSpPr/>
            <p:nvPr/>
          </p:nvGrpSpPr>
          <p:grpSpPr bwMode="auto">
            <a:xfrm>
              <a:off x="785787" y="1416190"/>
              <a:ext cx="1928839" cy="1584183"/>
              <a:chOff x="785763" y="1416183"/>
              <a:chExt cx="1928849" cy="1584195"/>
            </a:xfrm>
          </p:grpSpPr>
          <p:grpSp>
            <p:nvGrpSpPr>
              <p:cNvPr id="4" name="组合 20"/>
              <p:cNvGrpSpPr/>
              <p:nvPr/>
            </p:nvGrpSpPr>
            <p:grpSpPr bwMode="auto">
              <a:xfrm>
                <a:off x="785763" y="1857370"/>
                <a:ext cx="1214469" cy="1143008"/>
                <a:chOff x="785763" y="1857370"/>
                <a:chExt cx="1214469" cy="1143008"/>
              </a:xfrm>
            </p:grpSpPr>
            <p:sp>
              <p:nvSpPr>
                <p:cNvPr id="7218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000100" y="1857370"/>
                  <a:ext cx="1000132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8 </a:t>
                  </a:r>
                  <a:r>
                    <a:rPr lang="en-US" altLang="zh-CN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0</a:t>
                  </a:r>
                  <a:endParaRPr lang="zh-CN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19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500168" y="2538415"/>
                  <a:ext cx="357188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solidFill>
                        <a:srgbClr val="0000FF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5</a:t>
                  </a:r>
                  <a:endParaRPr lang="zh-CN" altLang="zh-CN" sz="24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" name="组合 15"/>
                <p:cNvGrpSpPr/>
                <p:nvPr/>
              </p:nvGrpSpPr>
              <p:grpSpPr bwMode="auto">
                <a:xfrm>
                  <a:off x="785763" y="2181225"/>
                  <a:ext cx="1214469" cy="461962"/>
                  <a:chOff x="3571845" y="3929072"/>
                  <a:chExt cx="1214469" cy="461962"/>
                </a:xfrm>
              </p:grpSpPr>
              <p:sp>
                <p:nvSpPr>
                  <p:cNvPr id="7222" name="矩形 16"/>
                  <p:cNvSpPr>
                    <a:spLocks noChangeArrowheads="1"/>
                  </p:cNvSpPr>
                  <p:nvPr/>
                </p:nvSpPr>
                <p:spPr bwMode="auto">
                  <a:xfrm>
                    <a:off x="3571845" y="3929072"/>
                    <a:ext cx="573088" cy="4619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－</a:t>
                    </a:r>
                  </a:p>
                </p:txBody>
              </p:sp>
              <p:sp>
                <p:nvSpPr>
                  <p:cNvPr id="7223" name="Text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6182" y="3929072"/>
                    <a:ext cx="1000132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2 </a:t>
                    </a:r>
                    <a:r>
                      <a:rPr lang="en-US" altLang="zh-CN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5</a:t>
                    </a:r>
                    <a:endParaRPr lang="zh-CN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19" name="直接连接符 18"/>
                  <p:cNvCxnSpPr/>
                  <p:nvPr/>
                </p:nvCxnSpPr>
                <p:spPr>
                  <a:xfrm rot="10800000" flipH="1">
                    <a:off x="3705198" y="4316420"/>
                    <a:ext cx="928705" cy="15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221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142976" y="2538415"/>
                  <a:ext cx="357188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>
                      <a:solidFill>
                        <a:srgbClr val="0000FF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5</a:t>
                  </a:r>
                  <a:endParaRPr lang="zh-CN" altLang="zh-CN" sz="2400" b="1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217" name="矩形 21"/>
              <p:cNvSpPr>
                <a:spLocks noChangeArrowheads="1"/>
              </p:cNvSpPr>
              <p:nvPr/>
            </p:nvSpPr>
            <p:spPr bwMode="auto">
              <a:xfrm>
                <a:off x="2141525" y="1416183"/>
                <a:ext cx="573087" cy="4603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55</a:t>
                </a:r>
                <a:endParaRPr lang="zh-CN" altLang="en-US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215" name="TextBox 24"/>
            <p:cNvSpPr txBox="1">
              <a:spLocks noChangeArrowheads="1"/>
            </p:cNvSpPr>
            <p:nvPr/>
          </p:nvSpPr>
          <p:spPr bwMode="auto">
            <a:xfrm>
              <a:off x="1214414" y="1500180"/>
              <a:ext cx="357187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.</a:t>
              </a:r>
              <a:endParaRPr lang="zh-CN" altLang="zh-CN" sz="32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103"/>
          <p:cNvGrpSpPr/>
          <p:nvPr/>
        </p:nvGrpSpPr>
        <p:grpSpPr bwMode="auto">
          <a:xfrm>
            <a:off x="2857500" y="1923677"/>
            <a:ext cx="1928813" cy="1512168"/>
            <a:chOff x="2928927" y="1488198"/>
            <a:chExt cx="1928824" cy="1512176"/>
          </a:xfrm>
        </p:grpSpPr>
        <p:grpSp>
          <p:nvGrpSpPr>
            <p:cNvPr id="11" name="组合 23"/>
            <p:cNvGrpSpPr/>
            <p:nvPr/>
          </p:nvGrpSpPr>
          <p:grpSpPr bwMode="auto">
            <a:xfrm>
              <a:off x="2928927" y="1488198"/>
              <a:ext cx="1928824" cy="1512176"/>
              <a:chOff x="785778" y="1488191"/>
              <a:chExt cx="1928834" cy="1512187"/>
            </a:xfrm>
          </p:grpSpPr>
          <p:grpSp>
            <p:nvGrpSpPr>
              <p:cNvPr id="12" name="组合 20"/>
              <p:cNvGrpSpPr/>
              <p:nvPr/>
            </p:nvGrpSpPr>
            <p:grpSpPr bwMode="auto">
              <a:xfrm>
                <a:off x="785778" y="1857370"/>
                <a:ext cx="1214454" cy="1143008"/>
                <a:chOff x="785778" y="1857370"/>
                <a:chExt cx="1214454" cy="1143008"/>
              </a:xfrm>
            </p:grpSpPr>
            <p:sp>
              <p:nvSpPr>
                <p:cNvPr id="7207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000100" y="1857370"/>
                  <a:ext cx="1000132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7 </a:t>
                  </a:r>
                  <a:r>
                    <a:rPr lang="en-US" altLang="zh-CN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3</a:t>
                  </a:r>
                  <a:endParaRPr lang="zh-CN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08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500168" y="2538415"/>
                  <a:ext cx="357188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solidFill>
                        <a:srgbClr val="0000FF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8</a:t>
                  </a:r>
                  <a:endParaRPr lang="zh-CN" altLang="zh-CN" sz="24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" name="组合 15"/>
                <p:cNvGrpSpPr/>
                <p:nvPr/>
              </p:nvGrpSpPr>
              <p:grpSpPr bwMode="auto">
                <a:xfrm>
                  <a:off x="785778" y="2181225"/>
                  <a:ext cx="1214454" cy="461962"/>
                  <a:chOff x="3571860" y="3929072"/>
                  <a:chExt cx="1214454" cy="461962"/>
                </a:xfrm>
              </p:grpSpPr>
              <p:sp>
                <p:nvSpPr>
                  <p:cNvPr id="7211" name="矩形 30"/>
                  <p:cNvSpPr>
                    <a:spLocks noChangeArrowheads="1"/>
                  </p:cNvSpPr>
                  <p:nvPr/>
                </p:nvSpPr>
                <p:spPr bwMode="auto">
                  <a:xfrm>
                    <a:off x="3571860" y="3929072"/>
                    <a:ext cx="573088" cy="4619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－</a:t>
                    </a:r>
                  </a:p>
                </p:txBody>
              </p:sp>
              <p:sp>
                <p:nvSpPr>
                  <p:cNvPr id="7212" name="Text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6182" y="3929072"/>
                    <a:ext cx="1000132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4 </a:t>
                    </a:r>
                    <a:r>
                      <a:rPr lang="en-US" altLang="zh-CN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5</a:t>
                    </a:r>
                    <a:endParaRPr lang="zh-CN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33" name="直接连接符 32"/>
                  <p:cNvCxnSpPr/>
                  <p:nvPr/>
                </p:nvCxnSpPr>
                <p:spPr>
                  <a:xfrm rot="10800000" flipH="1">
                    <a:off x="3705211" y="4316420"/>
                    <a:ext cx="928698" cy="15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210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142976" y="2538415"/>
                  <a:ext cx="357188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solidFill>
                        <a:srgbClr val="0000FF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2</a:t>
                  </a:r>
                  <a:endParaRPr lang="zh-CN" altLang="zh-CN" sz="24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206" name="矩形 25"/>
              <p:cNvSpPr>
                <a:spLocks noChangeArrowheads="1"/>
              </p:cNvSpPr>
              <p:nvPr/>
            </p:nvSpPr>
            <p:spPr bwMode="auto">
              <a:xfrm>
                <a:off x="2141525" y="1488191"/>
                <a:ext cx="573087" cy="4603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28</a:t>
                </a:r>
                <a:endParaRPr lang="zh-CN" altLang="en-US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204" name="TextBox 24"/>
            <p:cNvSpPr txBox="1">
              <a:spLocks noChangeArrowheads="1"/>
            </p:cNvSpPr>
            <p:nvPr/>
          </p:nvSpPr>
          <p:spPr bwMode="auto">
            <a:xfrm>
              <a:off x="3357554" y="1500180"/>
              <a:ext cx="357187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.</a:t>
              </a:r>
              <a:endParaRPr lang="zh-CN" altLang="zh-CN" sz="32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04"/>
          <p:cNvGrpSpPr/>
          <p:nvPr/>
        </p:nvGrpSpPr>
        <p:grpSpPr bwMode="auto">
          <a:xfrm>
            <a:off x="5072063" y="1923677"/>
            <a:ext cx="1928812" cy="1512168"/>
            <a:chOff x="5214942" y="1488198"/>
            <a:chExt cx="1928826" cy="1512176"/>
          </a:xfrm>
        </p:grpSpPr>
        <p:grpSp>
          <p:nvGrpSpPr>
            <p:cNvPr id="15" name="组合 33"/>
            <p:cNvGrpSpPr/>
            <p:nvPr/>
          </p:nvGrpSpPr>
          <p:grpSpPr bwMode="auto">
            <a:xfrm>
              <a:off x="5214942" y="1488198"/>
              <a:ext cx="1928826" cy="1512176"/>
              <a:chOff x="784207" y="1488191"/>
              <a:chExt cx="1928835" cy="1512187"/>
            </a:xfrm>
          </p:grpSpPr>
          <p:grpSp>
            <p:nvGrpSpPr>
              <p:cNvPr id="16" name="组合 20"/>
              <p:cNvGrpSpPr/>
              <p:nvPr/>
            </p:nvGrpSpPr>
            <p:grpSpPr bwMode="auto">
              <a:xfrm>
                <a:off x="784207" y="1857370"/>
                <a:ext cx="1216025" cy="1143008"/>
                <a:chOff x="784207" y="1857370"/>
                <a:chExt cx="1216025" cy="1143008"/>
              </a:xfrm>
            </p:grpSpPr>
            <p:sp>
              <p:nvSpPr>
                <p:cNvPr id="7196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000100" y="1857370"/>
                  <a:ext cx="1000132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6 </a:t>
                  </a:r>
                  <a:r>
                    <a:rPr lang="en-US" altLang="zh-CN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5</a:t>
                  </a:r>
                  <a:endParaRPr lang="zh-CN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97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500168" y="2538415"/>
                  <a:ext cx="357188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solidFill>
                        <a:srgbClr val="0000FF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6</a:t>
                  </a:r>
                  <a:endParaRPr lang="zh-CN" altLang="zh-CN" sz="24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" name="组合 15"/>
                <p:cNvGrpSpPr/>
                <p:nvPr/>
              </p:nvGrpSpPr>
              <p:grpSpPr bwMode="auto">
                <a:xfrm>
                  <a:off x="784207" y="2181225"/>
                  <a:ext cx="1216025" cy="461962"/>
                  <a:chOff x="3570289" y="3929072"/>
                  <a:chExt cx="1216025" cy="461962"/>
                </a:xfrm>
              </p:grpSpPr>
              <p:sp>
                <p:nvSpPr>
                  <p:cNvPr id="7200" name="矩形 40"/>
                  <p:cNvSpPr>
                    <a:spLocks noChangeArrowheads="1"/>
                  </p:cNvSpPr>
                  <p:nvPr/>
                </p:nvSpPr>
                <p:spPr bwMode="auto">
                  <a:xfrm>
                    <a:off x="3570289" y="3929072"/>
                    <a:ext cx="573088" cy="4619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－</a:t>
                    </a:r>
                  </a:p>
                </p:txBody>
              </p:sp>
              <p:sp>
                <p:nvSpPr>
                  <p:cNvPr id="7201" name="Text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6182" y="3929072"/>
                    <a:ext cx="1000132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3 </a:t>
                    </a:r>
                    <a:r>
                      <a:rPr lang="en-US" altLang="zh-CN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9</a:t>
                    </a:r>
                    <a:endParaRPr lang="zh-CN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43" name="直接连接符 42"/>
                  <p:cNvCxnSpPr/>
                  <p:nvPr/>
                </p:nvCxnSpPr>
                <p:spPr>
                  <a:xfrm rot="10800000" flipH="1">
                    <a:off x="3705228" y="4316420"/>
                    <a:ext cx="928699" cy="15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199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171542" y="2533650"/>
                  <a:ext cx="357188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>
                      <a:solidFill>
                        <a:srgbClr val="0000FF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2</a:t>
                  </a:r>
                  <a:endParaRPr lang="zh-CN" altLang="zh-CN" sz="2400" b="1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195" name="矩形 35"/>
              <p:cNvSpPr>
                <a:spLocks noChangeArrowheads="1"/>
              </p:cNvSpPr>
              <p:nvPr/>
            </p:nvSpPr>
            <p:spPr bwMode="auto">
              <a:xfrm>
                <a:off x="2139955" y="1488191"/>
                <a:ext cx="573087" cy="4603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26</a:t>
                </a:r>
                <a:endParaRPr lang="zh-CN" altLang="en-US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193" name="TextBox 24"/>
            <p:cNvSpPr txBox="1">
              <a:spLocks noChangeArrowheads="1"/>
            </p:cNvSpPr>
            <p:nvPr/>
          </p:nvSpPr>
          <p:spPr bwMode="auto">
            <a:xfrm>
              <a:off x="5643570" y="1500180"/>
              <a:ext cx="357187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.</a:t>
              </a:r>
              <a:endParaRPr lang="zh-CN" altLang="zh-CN" sz="32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05"/>
          <p:cNvGrpSpPr/>
          <p:nvPr/>
        </p:nvGrpSpPr>
        <p:grpSpPr bwMode="auto">
          <a:xfrm>
            <a:off x="7358063" y="1923677"/>
            <a:ext cx="1501775" cy="1512168"/>
            <a:chOff x="7358083" y="1488198"/>
            <a:chExt cx="1501778" cy="1512176"/>
          </a:xfrm>
        </p:grpSpPr>
        <p:grpSp>
          <p:nvGrpSpPr>
            <p:cNvPr id="20" name="组合 43"/>
            <p:cNvGrpSpPr/>
            <p:nvPr/>
          </p:nvGrpSpPr>
          <p:grpSpPr bwMode="auto">
            <a:xfrm>
              <a:off x="7358083" y="1488198"/>
              <a:ext cx="1501778" cy="1512176"/>
              <a:chOff x="1069974" y="1488191"/>
              <a:chExt cx="1501785" cy="1512187"/>
            </a:xfrm>
          </p:grpSpPr>
          <p:grpSp>
            <p:nvGrpSpPr>
              <p:cNvPr id="21" name="组合 20"/>
              <p:cNvGrpSpPr/>
              <p:nvPr/>
            </p:nvGrpSpPr>
            <p:grpSpPr bwMode="auto">
              <a:xfrm>
                <a:off x="1069974" y="1852608"/>
                <a:ext cx="1285889" cy="1147770"/>
                <a:chOff x="1069974" y="1852608"/>
                <a:chExt cx="1285889" cy="1147770"/>
              </a:xfrm>
            </p:grpSpPr>
            <p:sp>
              <p:nvSpPr>
                <p:cNvPr id="7185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212854" y="1852608"/>
                  <a:ext cx="1000132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5 </a:t>
                  </a:r>
                  <a:r>
                    <a:rPr lang="en-US" altLang="zh-CN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2</a:t>
                  </a:r>
                  <a:endParaRPr lang="zh-CN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86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355706" y="2538415"/>
                  <a:ext cx="357188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>
                      <a:solidFill>
                        <a:srgbClr val="0000FF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4</a:t>
                  </a:r>
                  <a:endParaRPr lang="zh-CN" altLang="zh-CN" sz="2400" b="1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" name="组合 15"/>
                <p:cNvGrpSpPr/>
                <p:nvPr/>
              </p:nvGrpSpPr>
              <p:grpSpPr bwMode="auto">
                <a:xfrm>
                  <a:off x="1069974" y="2181225"/>
                  <a:ext cx="1285889" cy="461962"/>
                  <a:chOff x="3856056" y="3929072"/>
                  <a:chExt cx="1285889" cy="461962"/>
                </a:xfrm>
              </p:grpSpPr>
              <p:sp>
                <p:nvSpPr>
                  <p:cNvPr id="7189" name="矩形 50"/>
                  <p:cNvSpPr>
                    <a:spLocks noChangeArrowheads="1"/>
                  </p:cNvSpPr>
                  <p:nvPr/>
                </p:nvSpPr>
                <p:spPr bwMode="auto">
                  <a:xfrm>
                    <a:off x="3856056" y="3929072"/>
                    <a:ext cx="573089" cy="4619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－</a:t>
                    </a:r>
                  </a:p>
                </p:txBody>
              </p:sp>
              <p:sp>
                <p:nvSpPr>
                  <p:cNvPr id="7190" name="Text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41812" y="3929072"/>
                    <a:ext cx="1000133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altLang="zh-CN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8</a:t>
                    </a:r>
                    <a:endParaRPr lang="zh-CN" altLang="zh-CN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53" name="直接连接符 52"/>
                  <p:cNvCxnSpPr/>
                  <p:nvPr/>
                </p:nvCxnSpPr>
                <p:spPr>
                  <a:xfrm rot="10800000" flipH="1">
                    <a:off x="3927493" y="4316420"/>
                    <a:ext cx="928694" cy="15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188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712898" y="2538415"/>
                  <a:ext cx="357188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solidFill>
                        <a:srgbClr val="0000FF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4</a:t>
                  </a:r>
                  <a:endParaRPr lang="zh-CN" altLang="zh-CN" sz="24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184" name="矩形 45"/>
              <p:cNvSpPr>
                <a:spLocks noChangeArrowheads="1"/>
              </p:cNvSpPr>
              <p:nvPr/>
            </p:nvSpPr>
            <p:spPr bwMode="auto">
              <a:xfrm>
                <a:off x="1998672" y="1488191"/>
                <a:ext cx="573087" cy="4603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44</a:t>
                </a:r>
                <a:endParaRPr lang="zh-CN" altLang="en-US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182" name="TextBox 24"/>
            <p:cNvSpPr txBox="1">
              <a:spLocks noChangeArrowheads="1"/>
            </p:cNvSpPr>
            <p:nvPr/>
          </p:nvSpPr>
          <p:spPr bwMode="auto">
            <a:xfrm>
              <a:off x="7715272" y="1500180"/>
              <a:ext cx="357187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.</a:t>
              </a:r>
              <a:endParaRPr lang="zh-CN" altLang="zh-CN" sz="32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63" name="图片 6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4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2"/>
          <p:cNvSpPr>
            <a:spLocks noChangeArrowheads="1"/>
          </p:cNvSpPr>
          <p:nvPr/>
        </p:nvSpPr>
        <p:spPr bwMode="auto">
          <a:xfrm>
            <a:off x="379519" y="483518"/>
            <a:ext cx="64293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" name="组合 18"/>
          <p:cNvGrpSpPr/>
          <p:nvPr/>
        </p:nvGrpSpPr>
        <p:grpSpPr bwMode="auto">
          <a:xfrm>
            <a:off x="3230563" y="3795886"/>
            <a:ext cx="2084387" cy="461963"/>
            <a:chOff x="5928507" y="3521817"/>
            <a:chExt cx="2083265" cy="461960"/>
          </a:xfrm>
        </p:grpSpPr>
        <p:grpSp>
          <p:nvGrpSpPr>
            <p:cNvPr id="3" name="组合 17"/>
            <p:cNvGrpSpPr/>
            <p:nvPr/>
          </p:nvGrpSpPr>
          <p:grpSpPr bwMode="auto">
            <a:xfrm>
              <a:off x="6011545" y="3521817"/>
              <a:ext cx="2000227" cy="461960"/>
              <a:chOff x="3143170" y="3337450"/>
              <a:chExt cx="2000264" cy="461665"/>
            </a:xfrm>
          </p:grpSpPr>
          <p:sp>
            <p:nvSpPr>
              <p:cNvPr id="8216" name="TextBox 11"/>
              <p:cNvSpPr txBox="1">
                <a:spLocks noChangeArrowheads="1"/>
              </p:cNvSpPr>
              <p:nvPr/>
            </p:nvSpPr>
            <p:spPr bwMode="auto">
              <a:xfrm>
                <a:off x="3143170" y="3337450"/>
                <a:ext cx="200026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altLang="zh-CN" sz="2400" dirty="0">
                    <a:cs typeface="Arial" panose="020B0604020202020204" pitchFamily="34" charset="0"/>
                  </a:rPr>
                  <a:t>          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=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4705512" y="3408842"/>
                <a:ext cx="357002" cy="356957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2" name="矩形 11"/>
            <p:cNvSpPr/>
            <p:nvPr/>
          </p:nvSpPr>
          <p:spPr bwMode="auto">
            <a:xfrm>
              <a:off x="5928507" y="3593255"/>
              <a:ext cx="356995" cy="357185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149600" y="3810322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64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083050" y="3815085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28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786313" y="3805560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36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624263" y="3805411"/>
            <a:ext cx="4921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－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4171950" y="3872086"/>
            <a:ext cx="357188" cy="357188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671888" y="3848274"/>
            <a:ext cx="387350" cy="39846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204" name="矩形 20"/>
          <p:cNvSpPr>
            <a:spLocks noChangeArrowheads="1"/>
          </p:cNvSpPr>
          <p:nvPr/>
        </p:nvSpPr>
        <p:spPr bwMode="auto">
          <a:xfrm>
            <a:off x="5029200" y="3814936"/>
            <a:ext cx="11144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zh-CN" altLang="en-US" sz="2400" b="1">
                <a:solidFill>
                  <a:srgbClr val="FF3399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（  ）</a:t>
            </a:r>
            <a:endParaRPr lang="zh-CN" altLang="en-US">
              <a:solidFill>
                <a:srgbClr val="FF3399"/>
              </a:solidFill>
            </a:endParaRPr>
          </a:p>
        </p:txBody>
      </p:sp>
      <p:sp>
        <p:nvSpPr>
          <p:cNvPr id="9229" name="矩形 28"/>
          <p:cNvSpPr>
            <a:spLocks noChangeArrowheads="1"/>
          </p:cNvSpPr>
          <p:nvPr/>
        </p:nvSpPr>
        <p:spPr bwMode="auto">
          <a:xfrm>
            <a:off x="5330825" y="3814936"/>
            <a:ext cx="49371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本</a:t>
            </a:r>
          </a:p>
        </p:txBody>
      </p:sp>
      <p:pic>
        <p:nvPicPr>
          <p:cNvPr id="82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520684"/>
            <a:ext cx="7189788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13"/>
          <p:cNvGrpSpPr/>
          <p:nvPr/>
        </p:nvGrpSpPr>
        <p:grpSpPr bwMode="auto">
          <a:xfrm>
            <a:off x="899592" y="562366"/>
            <a:ext cx="1785950" cy="857256"/>
            <a:chOff x="6380324" y="-2228161"/>
            <a:chExt cx="1894518" cy="996023"/>
          </a:xfrm>
          <a:noFill/>
          <a:effectLst/>
        </p:grpSpPr>
        <p:sp>
          <p:nvSpPr>
            <p:cNvPr id="22" name="圆角矩形标注 21"/>
            <p:cNvSpPr/>
            <p:nvPr/>
          </p:nvSpPr>
          <p:spPr>
            <a:xfrm>
              <a:off x="6380324" y="-2228161"/>
              <a:ext cx="1894518" cy="996023"/>
            </a:xfrm>
            <a:prstGeom prst="wedgeRoundRectCallout">
              <a:avLst>
                <a:gd name="adj1" fmla="val 58462"/>
                <a:gd name="adj2" fmla="val 47767"/>
                <a:gd name="adj3" fmla="val 16667"/>
              </a:avLst>
            </a:prstGeom>
            <a:grpFill/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TextBox 14"/>
            <p:cNvSpPr txBox="1">
              <a:spLocks noChangeArrowheads="1"/>
            </p:cNvSpPr>
            <p:nvPr/>
          </p:nvSpPr>
          <p:spPr bwMode="auto">
            <a:xfrm>
              <a:off x="6380324" y="-2197651"/>
              <a:ext cx="1894517" cy="9655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图书角一共有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64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本书。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" name="组合 13"/>
          <p:cNvGrpSpPr/>
          <p:nvPr/>
        </p:nvGrpSpPr>
        <p:grpSpPr bwMode="auto">
          <a:xfrm>
            <a:off x="6136365" y="1563638"/>
            <a:ext cx="2286000" cy="462227"/>
            <a:chOff x="2064407" y="-110872"/>
            <a:chExt cx="2286016" cy="615158"/>
          </a:xfrm>
          <a:noFill/>
        </p:grpSpPr>
        <p:sp>
          <p:nvSpPr>
            <p:cNvPr id="25" name="圆角矩形标注 24"/>
            <p:cNvSpPr/>
            <p:nvPr/>
          </p:nvSpPr>
          <p:spPr>
            <a:xfrm>
              <a:off x="2214542" y="-110872"/>
              <a:ext cx="1857388" cy="581003"/>
            </a:xfrm>
            <a:prstGeom prst="wedgeRoundRectCallout">
              <a:avLst>
                <a:gd name="adj1" fmla="val 38764"/>
                <a:gd name="adj2" fmla="val 114885"/>
                <a:gd name="adj3" fmla="val 16667"/>
              </a:avLst>
            </a:prstGeom>
            <a:grp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213" name="TextBox 14"/>
            <p:cNvSpPr txBox="1">
              <a:spLocks noChangeArrowheads="1"/>
            </p:cNvSpPr>
            <p:nvPr/>
          </p:nvSpPr>
          <p:spPr bwMode="auto">
            <a:xfrm>
              <a:off x="2064407" y="-110872"/>
              <a:ext cx="2286016" cy="61515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pitchFamily="49" charset="-122"/>
                </a:rPr>
                <a:t>还剩多少本？</a:t>
              </a:r>
            </a:p>
          </p:txBody>
        </p:sp>
      </p:grpSp>
      <p:grpSp>
        <p:nvGrpSpPr>
          <p:cNvPr id="6" name="组合 17"/>
          <p:cNvGrpSpPr/>
          <p:nvPr/>
        </p:nvGrpSpPr>
        <p:grpSpPr bwMode="auto">
          <a:xfrm>
            <a:off x="4394021" y="803974"/>
            <a:ext cx="1928812" cy="528638"/>
            <a:chOff x="6416295" y="1101543"/>
            <a:chExt cx="1928813" cy="704361"/>
          </a:xfrm>
        </p:grpSpPr>
        <p:sp>
          <p:nvSpPr>
            <p:cNvPr id="29" name="圆角矩形标注 28"/>
            <p:cNvSpPr/>
            <p:nvPr/>
          </p:nvSpPr>
          <p:spPr>
            <a:xfrm>
              <a:off x="6428995" y="1101543"/>
              <a:ext cx="1773238" cy="704361"/>
            </a:xfrm>
            <a:prstGeom prst="wedgeRoundRectCallout">
              <a:avLst>
                <a:gd name="adj1" fmla="val -3632"/>
                <a:gd name="adj2" fmla="val 103589"/>
                <a:gd name="adj3" fmla="val 16667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211" name="TextBox 14"/>
            <p:cNvSpPr txBox="1">
              <a:spLocks noChangeArrowheads="1"/>
            </p:cNvSpPr>
            <p:nvPr/>
          </p:nvSpPr>
          <p:spPr bwMode="auto">
            <a:xfrm>
              <a:off x="6416295" y="1152277"/>
              <a:ext cx="1928813" cy="615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pitchFamily="49" charset="-122"/>
                </a:rPr>
                <a:t>借走了</a:t>
              </a:r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28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pitchFamily="49" charset="-122"/>
                </a:rPr>
                <a:t>本。</a:t>
              </a:r>
              <a:endParaRPr lang="zh-CN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pitchFamily="49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5" name="图片 34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6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92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899592" y="1923678"/>
            <a:ext cx="698477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计算两位数减两位数（退位）要注意些什么？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99592" y="2359645"/>
            <a:ext cx="5832648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相同数位对齐。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99592" y="2863701"/>
            <a:ext cx="5832648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从个位算起。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899592" y="3367757"/>
            <a:ext cx="698477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个位不够减，从十位退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，个位加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再减。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/>
      <p:bldP spid="15" grpId="0"/>
      <p:bldP spid="16" grpId="0"/>
      <p:bldP spid="23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PresentationFormat>全屏显示(16:9)</PresentationFormat>
  <Paragraphs>141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Calibri</vt:lpstr>
      <vt:lpstr>华文楷体</vt:lpstr>
      <vt:lpstr>黑体</vt:lpstr>
      <vt:lpstr>楷体</vt:lpstr>
      <vt:lpstr>宋体</vt:lpstr>
      <vt:lpstr>楷体_GB2312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2023-01-16T18:30:04Z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40C790538CB24D889173B37D2D995792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