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AB3A4-7728-4E13-AD19-D0C6693E3D1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30557-C65C-4EF9-BEED-C668DE2E50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19F03-D25F-440D-96A9-4A86A5A03AAD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D950C8-C3FE-4C00-9BFD-8C6BB3D9B4E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C1D7BE-EE0F-412F-B1B7-C52AC6E8A3F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510A68-4598-44CE-AF73-227814EB8A3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297305-2C69-40C9-8C21-F6DD30C00F2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E86CE3-9CD9-4DE2-9E10-AE4C2483526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0AB965-422B-4547-9429-64CEB121906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3E6B22-8DFC-484B-9552-8CDCBC33937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0C595C-834B-4D17-9014-77E11D0918D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DEB8DD-3F14-4472-9914-AA4E242FC6B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D33CB8-4E4B-48FA-8AB5-85132ABD993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EFFC85-2C73-4874-AB05-9C1C3681363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BF95830-E4B9-411C-BCE8-8E21A2DB6EA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标题 5"/>
          <p:cNvSpPr>
            <a:spLocks noGrp="1"/>
          </p:cNvSpPr>
          <p:nvPr>
            <p:ph type="ctrTitle" idx="4294967295"/>
          </p:nvPr>
        </p:nvSpPr>
        <p:spPr>
          <a:xfrm>
            <a:off x="601696" y="1772816"/>
            <a:ext cx="8136904" cy="790575"/>
          </a:xfrm>
        </p:spPr>
        <p:txBody>
          <a:bodyPr anchor="b"/>
          <a:lstStyle/>
          <a:p>
            <a:pPr eaLnBrk="1" hangingPunct="1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Unit 4 Why don’t you talk to your parents?</a:t>
            </a:r>
          </a:p>
        </p:txBody>
      </p:sp>
      <p:sp>
        <p:nvSpPr>
          <p:cNvPr id="219139" name="标题 5"/>
          <p:cNvSpPr txBox="1"/>
          <p:nvPr/>
        </p:nvSpPr>
        <p:spPr bwMode="auto">
          <a:xfrm>
            <a:off x="961736" y="3356992"/>
            <a:ext cx="7416824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</a:t>
            </a:r>
            <a:r>
              <a:rPr lang="en-US" altLang="zh-CN" sz="32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32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3a—4c   (</a:t>
            </a:r>
            <a:r>
              <a:rPr lang="zh-CN" altLang="en-US" sz="3200" b="1" dirty="0">
                <a:solidFill>
                  <a:srgbClr val="1F497D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含</a:t>
            </a:r>
            <a:r>
              <a:rPr lang="en-US" altLang="zh-CN" sz="32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Grammar Focus</a:t>
            </a:r>
            <a:r>
              <a:rPr lang="zh-CN" altLang="en-US" sz="32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6" name="矩形 5"/>
          <p:cNvSpPr/>
          <p:nvPr/>
        </p:nvSpPr>
        <p:spPr>
          <a:xfrm>
            <a:off x="1259632" y="536169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1124744"/>
            <a:ext cx="4411663" cy="601663"/>
          </a:xfrm>
        </p:spPr>
        <p:txBody>
          <a:bodyPr anchor="b"/>
          <a:lstStyle/>
          <a:p>
            <a:pPr eaLnBrk="1" hangingPunct="1"/>
            <a:r>
              <a:rPr lang="en-US" altLang="zh-CN" sz="3200" b="1" dirty="0">
                <a:solidFill>
                  <a:srgbClr val="009900"/>
                </a:solidFill>
              </a:rPr>
              <a:t>Read and answer: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988840"/>
            <a:ext cx="8424862" cy="647700"/>
          </a:xfrm>
        </p:spPr>
        <p:txBody>
          <a:bodyPr/>
          <a:lstStyle/>
          <a:p>
            <a:pPr marL="469900" indent="-469900" eaLnBrk="1" hangingPunct="1"/>
            <a:r>
              <a:rPr lang="en-US" altLang="zh-CN" sz="3600" b="1" dirty="0"/>
              <a:t>What</a:t>
            </a:r>
            <a:r>
              <a:rPr lang="en-US" altLang="zh-CN" sz="3600" b="1" dirty="0">
                <a:latin typeface="Arial" panose="020B0604020202020204" pitchFamily="34" charset="0"/>
              </a:rPr>
              <a:t>’</a:t>
            </a:r>
            <a:r>
              <a:rPr lang="en-US" altLang="zh-CN" sz="3600" b="1" dirty="0"/>
              <a:t>s Sad and Thirteen</a:t>
            </a:r>
            <a:r>
              <a:rPr lang="en-US" altLang="zh-CN" sz="3600" b="1" dirty="0">
                <a:latin typeface="Arial" panose="020B0604020202020204" pitchFamily="34" charset="0"/>
              </a:rPr>
              <a:t>’</a:t>
            </a:r>
            <a:r>
              <a:rPr lang="en-US" altLang="zh-CN" sz="3600" b="1" dirty="0"/>
              <a:t>s problem?</a:t>
            </a:r>
            <a:r>
              <a:rPr lang="en-US" altLang="zh-CN" sz="3600" dirty="0"/>
              <a:t> </a:t>
            </a:r>
            <a:endParaRPr lang="en-US" altLang="zh-CN" sz="3600" b="1" dirty="0"/>
          </a:p>
        </p:txBody>
      </p:sp>
      <p:sp>
        <p:nvSpPr>
          <p:cNvPr id="220164" name="Text Box 4"/>
          <p:cNvSpPr txBox="1">
            <a:spLocks noChangeArrowheads="1"/>
          </p:cNvSpPr>
          <p:nvPr/>
        </p:nvSpPr>
        <p:spPr bwMode="auto">
          <a:xfrm>
            <a:off x="1115616" y="3090863"/>
            <a:ext cx="70564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504D"/>
              </a:buClr>
              <a:buFont typeface="Wingdings" panose="05000000000000000000" pitchFamily="2" charset="2"/>
              <a:buNone/>
            </a:pPr>
            <a:r>
              <a:rPr lang="en-US" altLang="zh-CN" sz="3000" b="1" dirty="0">
                <a:solidFill>
                  <a:srgbClr val="000000"/>
                </a:solidFill>
                <a:latin typeface="Verdana" panose="020B0604030504040204" pitchFamily="34" charset="0"/>
              </a:rPr>
              <a:t>He can</a:t>
            </a:r>
            <a:r>
              <a:rPr lang="en-US" altLang="zh-CN" sz="3000" b="1" dirty="0">
                <a:solidFill>
                  <a:srgbClr val="000000"/>
                </a:solidFill>
              </a:rPr>
              <a:t>’</a:t>
            </a:r>
            <a:r>
              <a:rPr lang="en-US" altLang="zh-CN" sz="3000" b="1" dirty="0">
                <a:solidFill>
                  <a:srgbClr val="000000"/>
                </a:solidFill>
                <a:latin typeface="Verdana" panose="020B0604030504040204" pitchFamily="34" charset="0"/>
              </a:rPr>
              <a:t>t get on with his family.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2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6162" name="Group 34"/>
          <p:cNvGraphicFramePr>
            <a:graphicFrameLocks noGrp="1"/>
          </p:cNvGraphicFramePr>
          <p:nvPr>
            <p:ph idx="4294967295"/>
          </p:nvPr>
        </p:nvGraphicFramePr>
        <p:xfrm>
          <a:off x="539750" y="1052513"/>
          <a:ext cx="8008938" cy="4676776"/>
        </p:xfrm>
        <a:graphic>
          <a:graphicData uri="http://schemas.openxmlformats.org/drawingml/2006/table">
            <a:tbl>
              <a:tblPr/>
              <a:tblGrid>
                <a:gridCol w="4005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3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5313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Problems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99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99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Advice 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14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1197" name="Text Box 32"/>
          <p:cNvSpPr txBox="1">
            <a:spLocks noChangeArrowheads="1"/>
          </p:cNvSpPr>
          <p:nvPr/>
        </p:nvSpPr>
        <p:spPr bwMode="auto">
          <a:xfrm>
            <a:off x="611188" y="1773238"/>
            <a:ext cx="3887787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9900CC"/>
                </a:solidFill>
                <a:latin typeface="Verdana" panose="020B0604030504040204" pitchFamily="34" charset="0"/>
              </a:rPr>
              <a:t>My parents fight a lot, and I don</a:t>
            </a:r>
            <a:r>
              <a:rPr lang="en-US" altLang="zh-CN" sz="2400" b="1" dirty="0">
                <a:solidFill>
                  <a:srgbClr val="9900CC"/>
                </a:solidFill>
              </a:rPr>
              <a:t>’</a:t>
            </a:r>
            <a:r>
              <a:rPr lang="en-US" altLang="zh-CN" sz="2400" b="1" dirty="0">
                <a:solidFill>
                  <a:srgbClr val="9900CC"/>
                </a:solidFill>
                <a:latin typeface="Verdana" panose="020B0604030504040204" pitchFamily="34" charset="0"/>
              </a:rPr>
              <a:t>t like it.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9900CC"/>
                </a:solidFill>
                <a:latin typeface="Verdana" panose="020B0604030504040204" pitchFamily="34" charset="0"/>
              </a:rPr>
              <a:t>My elder brother refuses to let me watch my favorite TV show. I don</a:t>
            </a:r>
            <a:r>
              <a:rPr lang="en-US" altLang="zh-CN" sz="2400" b="1" dirty="0">
                <a:solidFill>
                  <a:srgbClr val="9900CC"/>
                </a:solidFill>
              </a:rPr>
              <a:t>’</a:t>
            </a:r>
            <a:r>
              <a:rPr lang="en-US" altLang="zh-CN" sz="2400" b="1" dirty="0">
                <a:solidFill>
                  <a:srgbClr val="9900CC"/>
                </a:solidFill>
                <a:latin typeface="Verdana" panose="020B0604030504040204" pitchFamily="34" charset="0"/>
              </a:rPr>
              <a:t>t think that</a:t>
            </a:r>
            <a:r>
              <a:rPr lang="en-US" altLang="zh-CN" sz="2400" b="1" dirty="0">
                <a:solidFill>
                  <a:srgbClr val="9900CC"/>
                </a:solidFill>
              </a:rPr>
              <a:t>’</a:t>
            </a:r>
            <a:r>
              <a:rPr lang="en-US" altLang="zh-CN" sz="2400" b="1" dirty="0">
                <a:solidFill>
                  <a:srgbClr val="9900CC"/>
                </a:solidFill>
                <a:latin typeface="Verdana" panose="020B0604030504040204" pitchFamily="34" charset="0"/>
              </a:rPr>
              <a:t>s fair.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9900CC"/>
                </a:solidFill>
                <a:latin typeface="Verdana" panose="020B0604030504040204" pitchFamily="34" charset="0"/>
              </a:rPr>
              <a:t>I always feel lonely and nervous at home.</a:t>
            </a:r>
          </a:p>
        </p:txBody>
      </p:sp>
      <p:sp>
        <p:nvSpPr>
          <p:cNvPr id="221198" name="Text Box 33"/>
          <p:cNvSpPr txBox="1">
            <a:spLocks noChangeArrowheads="1"/>
          </p:cNvSpPr>
          <p:nvPr/>
        </p:nvSpPr>
        <p:spPr bwMode="auto">
          <a:xfrm>
            <a:off x="4644008" y="1782763"/>
            <a:ext cx="381635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You should offer to help. You could do more jobs around the house.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You could sit down and communicate with your brother.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1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1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97" grpId="0"/>
      <p:bldP spid="2211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US" altLang="zh-CN" sz="3400" b="1" dirty="0">
                <a:solidFill>
                  <a:srgbClr val="9900CC"/>
                </a:solidFill>
              </a:rPr>
              <a:t>Points 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69900" indent="-469900" eaLnBrk="1" hangingPunct="1"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009900"/>
                </a:solidFill>
              </a:rPr>
              <a:t>(1) get on with </a:t>
            </a:r>
            <a:r>
              <a:rPr lang="zh-CN" altLang="en-US" b="1" dirty="0">
                <a:solidFill>
                  <a:srgbClr val="009900"/>
                </a:solidFill>
              </a:rPr>
              <a:t>与</a:t>
            </a:r>
            <a:r>
              <a:rPr lang="en-US" altLang="zh-CN" b="1" dirty="0">
                <a:solidFill>
                  <a:srgbClr val="0099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b="1" dirty="0">
                <a:solidFill>
                  <a:srgbClr val="009900"/>
                </a:solidFill>
              </a:rPr>
              <a:t>和睦相处</a:t>
            </a:r>
          </a:p>
          <a:p>
            <a:pPr marL="469900" indent="-469900" eaLnBrk="1" hangingPunct="1">
              <a:buFont typeface="Arial" panose="020B0604020202020204" pitchFamily="34" charset="0"/>
              <a:buNone/>
            </a:pPr>
            <a:r>
              <a:rPr lang="en-US" altLang="zh-CN" b="1" dirty="0" err="1"/>
              <a:t>eg</a:t>
            </a:r>
            <a:r>
              <a:rPr lang="en-US" altLang="zh-CN" b="1" dirty="0"/>
              <a:t>. Can you get on with him? </a:t>
            </a:r>
            <a:r>
              <a:rPr lang="zh-CN" altLang="en-US" b="1" dirty="0"/>
              <a:t>你和他处得来吗？</a:t>
            </a:r>
          </a:p>
          <a:p>
            <a:pPr marL="469900" indent="-469900" eaLnBrk="1" hangingPunct="1">
              <a:buFont typeface="Arial" panose="020B0604020202020204" pitchFamily="34" charset="0"/>
              <a:buNone/>
            </a:pPr>
            <a:r>
              <a:rPr lang="zh-CN" altLang="en-US" b="1" dirty="0"/>
              <a:t>   </a:t>
            </a:r>
            <a:r>
              <a:rPr lang="en-US" altLang="zh-CN" b="1" dirty="0"/>
              <a:t>How are you getting on with your classmates? </a:t>
            </a:r>
            <a:r>
              <a:rPr lang="zh-CN" altLang="en-US" b="1" dirty="0"/>
              <a:t>你和同学们的关系如何？</a:t>
            </a:r>
          </a:p>
          <a:p>
            <a:pPr marL="469900" indent="-469900" eaLnBrk="1" hangingPunct="1">
              <a:buFont typeface="Arial" panose="020B0604020202020204" pitchFamily="34" charset="0"/>
              <a:buNone/>
            </a:pPr>
            <a:r>
              <a:rPr lang="zh-CN" altLang="en-US" b="1" dirty="0"/>
              <a:t>   </a:t>
            </a:r>
            <a:r>
              <a:rPr lang="en-US" altLang="zh-CN" b="1" dirty="0"/>
              <a:t>He is a person easily to get on well with. </a:t>
            </a:r>
            <a:r>
              <a:rPr lang="zh-CN" altLang="en-US" b="1" dirty="0"/>
              <a:t>他很容易相处。</a:t>
            </a: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69900" indent="-469900" eaLnBrk="1" hangingPunct="1"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rgbClr val="009900"/>
                </a:solidFill>
              </a:rPr>
              <a:t>(2) hang over</a:t>
            </a:r>
            <a:r>
              <a:rPr lang="zh-CN" altLang="en-US" sz="3000" b="1" dirty="0">
                <a:solidFill>
                  <a:srgbClr val="009900"/>
                </a:solidFill>
              </a:rPr>
              <a:t>挂在</a:t>
            </a:r>
            <a:r>
              <a:rPr lang="en-US" altLang="zh-CN" sz="3000" b="1" dirty="0">
                <a:solidFill>
                  <a:srgbClr val="0099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3000" b="1" dirty="0">
                <a:solidFill>
                  <a:srgbClr val="009900"/>
                </a:solidFill>
              </a:rPr>
              <a:t>之上，悬浮在</a:t>
            </a:r>
            <a:r>
              <a:rPr lang="en-US" altLang="zh-CN" sz="3000" b="1" dirty="0">
                <a:solidFill>
                  <a:srgbClr val="0099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3000" b="1" dirty="0">
                <a:solidFill>
                  <a:srgbClr val="009900"/>
                </a:solidFill>
              </a:rPr>
              <a:t>之上</a:t>
            </a:r>
          </a:p>
          <a:p>
            <a:pPr marL="469900" indent="-469900" eaLnBrk="1" hangingPunct="1">
              <a:buFont typeface="Arial" panose="020B0604020202020204" pitchFamily="34" charset="0"/>
              <a:buNone/>
            </a:pPr>
            <a:r>
              <a:rPr lang="en-US" altLang="zh-CN" sz="3000" b="1" dirty="0" err="1"/>
              <a:t>eg</a:t>
            </a:r>
            <a:r>
              <a:rPr lang="en-US" altLang="zh-CN" sz="3000" b="1" dirty="0"/>
              <a:t>. The trees grow so tall that they hang over the river from either side. </a:t>
            </a:r>
            <a:r>
              <a:rPr lang="zh-CN" altLang="en-US" sz="3000" b="1" dirty="0"/>
              <a:t>树长得很高，从河的两岸悬在河面上。</a:t>
            </a:r>
          </a:p>
          <a:p>
            <a:pPr marL="469900" indent="-469900" eaLnBrk="1" hangingPunct="1">
              <a:buFont typeface="Arial" panose="020B0604020202020204" pitchFamily="34" charset="0"/>
              <a:buNone/>
            </a:pPr>
            <a:r>
              <a:rPr lang="en-US" altLang="zh-CN" sz="3000" b="1" dirty="0"/>
              <a:t>White clouds hung over the mountain peaks. </a:t>
            </a:r>
            <a:r>
              <a:rPr lang="zh-CN" altLang="en-US" sz="3000" b="1" dirty="0"/>
              <a:t>山峰上白云缭绕。</a:t>
            </a: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69900" indent="-46990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rgbClr val="009900"/>
                </a:solidFill>
              </a:rPr>
              <a:t>(3) whatever </a:t>
            </a:r>
            <a:r>
              <a:rPr lang="zh-CN" altLang="en-US" sz="3000" b="1" dirty="0">
                <a:solidFill>
                  <a:srgbClr val="009900"/>
                </a:solidFill>
              </a:rPr>
              <a:t>任何（事物），每样（事物）；无论什么，不管什么</a:t>
            </a:r>
          </a:p>
          <a:p>
            <a:pPr marL="469900" indent="-46990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3000" b="1" dirty="0" err="1"/>
              <a:t>eg</a:t>
            </a:r>
            <a:r>
              <a:rPr lang="en-US" altLang="zh-CN" sz="3000" b="1" dirty="0"/>
              <a:t>. Whatever she did was right. </a:t>
            </a:r>
            <a:r>
              <a:rPr lang="zh-CN" altLang="en-US" sz="3000" b="1" dirty="0"/>
              <a:t>她所做的事情都是对的。</a:t>
            </a:r>
          </a:p>
          <a:p>
            <a:pPr marL="469900" indent="-46990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3000" b="1" dirty="0"/>
              <a:t>   </a:t>
            </a:r>
            <a:r>
              <a:rPr lang="en-US" altLang="zh-CN" sz="3000" b="1" dirty="0"/>
              <a:t>I will do whatever you wish. </a:t>
            </a:r>
            <a:r>
              <a:rPr lang="zh-CN" altLang="en-US" sz="3000" b="1" dirty="0"/>
              <a:t>我会对你言听计从。</a:t>
            </a:r>
          </a:p>
          <a:p>
            <a:pPr marL="469900" indent="-46990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3000" b="1" dirty="0"/>
              <a:t>   </a:t>
            </a:r>
            <a:r>
              <a:rPr lang="en-US" altLang="zh-CN" sz="3000" b="1" dirty="0"/>
              <a:t>Whatever does he mean? </a:t>
            </a:r>
            <a:r>
              <a:rPr lang="zh-CN" altLang="en-US" sz="3000" b="1" dirty="0"/>
              <a:t>他究竟是什么意思？</a:t>
            </a:r>
          </a:p>
          <a:p>
            <a:pPr marL="469900" indent="-46990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3000" b="1" dirty="0"/>
              <a:t>   </a:t>
            </a:r>
            <a:r>
              <a:rPr lang="en-US" altLang="zh-CN" sz="3000" b="1" dirty="0"/>
              <a:t>We will never give up working, whatever happens. </a:t>
            </a:r>
            <a:r>
              <a:rPr lang="zh-CN" altLang="en-US" sz="3000" b="1" dirty="0"/>
              <a:t>无论发生什么事，我们将不会放弃工作。</a:t>
            </a: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83"/>
          <p:cNvSpPr>
            <a:spLocks noGrp="1" noChangeArrowheads="1"/>
          </p:cNvSpPr>
          <p:nvPr>
            <p:ph type="title" idx="4294967295"/>
          </p:nvPr>
        </p:nvSpPr>
        <p:spPr>
          <a:xfrm>
            <a:off x="2273300" y="708025"/>
            <a:ext cx="3924300" cy="542925"/>
          </a:xfrm>
          <a:noFill/>
        </p:spPr>
        <p:txBody>
          <a:bodyPr anchor="b"/>
          <a:lstStyle/>
          <a:p>
            <a:pPr eaLnBrk="1" hangingPunct="1"/>
            <a:r>
              <a:rPr lang="en-US" altLang="zh-CN" sz="3700" b="1" dirty="0">
                <a:solidFill>
                  <a:srgbClr val="9900CC"/>
                </a:solidFill>
              </a:rPr>
              <a:t>Grammar Focus</a:t>
            </a:r>
            <a:r>
              <a:rPr lang="en-US" altLang="zh-CN" sz="3700" dirty="0">
                <a:solidFill>
                  <a:srgbClr val="9900CC"/>
                </a:solidFill>
              </a:rPr>
              <a:t> </a:t>
            </a:r>
          </a:p>
        </p:txBody>
      </p:sp>
      <p:sp>
        <p:nvSpPr>
          <p:cNvPr id="225283" name="Text Box 89"/>
          <p:cNvSpPr txBox="1">
            <a:spLocks noChangeArrowheads="1"/>
          </p:cNvSpPr>
          <p:nvPr/>
        </p:nvSpPr>
        <p:spPr bwMode="auto">
          <a:xfrm>
            <a:off x="395288" y="1773238"/>
            <a:ext cx="7848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i="1" dirty="0">
                <a:solidFill>
                  <a:srgbClr val="009900"/>
                </a:solidFill>
                <a:latin typeface="Verdana" panose="020B0604030504040204" pitchFamily="34" charset="0"/>
              </a:rPr>
              <a:t>Could</a:t>
            </a: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, </a:t>
            </a:r>
            <a:r>
              <a:rPr lang="en-US" altLang="zh-CN" sz="2800" b="1" i="1" dirty="0">
                <a:solidFill>
                  <a:srgbClr val="009900"/>
                </a:solidFill>
                <a:latin typeface="Verdana" panose="020B0604030504040204" pitchFamily="34" charset="0"/>
              </a:rPr>
              <a:t>should</a:t>
            </a: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, and </a:t>
            </a:r>
            <a:r>
              <a:rPr lang="en-US" altLang="zh-CN" sz="2800" b="1" i="1" dirty="0">
                <a:solidFill>
                  <a:srgbClr val="009900"/>
                </a:solidFill>
                <a:latin typeface="Verdana" panose="020B0604030504040204" pitchFamily="34" charset="0"/>
              </a:rPr>
              <a:t>shouldn</a:t>
            </a:r>
            <a:r>
              <a:rPr lang="en-US" altLang="zh-CN" sz="2800" b="1" i="1" dirty="0">
                <a:solidFill>
                  <a:srgbClr val="009900"/>
                </a:solidFill>
              </a:rPr>
              <a:t>’</a:t>
            </a:r>
            <a:r>
              <a:rPr lang="en-US" altLang="zh-CN" sz="2800" b="1" i="1" dirty="0">
                <a:solidFill>
                  <a:srgbClr val="009900"/>
                </a:solidFill>
                <a:latin typeface="Verdana" panose="020B0604030504040204" pitchFamily="34" charset="0"/>
              </a:rPr>
              <a:t>t</a:t>
            </a: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 are used to give advice.</a:t>
            </a:r>
          </a:p>
        </p:txBody>
      </p:sp>
      <p:sp>
        <p:nvSpPr>
          <p:cNvPr id="225284" name="Text Box 91"/>
          <p:cNvSpPr txBox="1">
            <a:spLocks noChangeArrowheads="1"/>
          </p:cNvSpPr>
          <p:nvPr/>
        </p:nvSpPr>
        <p:spPr bwMode="auto">
          <a:xfrm>
            <a:off x="323850" y="3141663"/>
            <a:ext cx="8208963" cy="286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9900CC"/>
              </a:buClr>
              <a:buFont typeface="Wingdings" panose="05000000000000000000" pitchFamily="2" charset="2"/>
              <a:buChar char="Ø"/>
            </a:pP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When you say someone </a:t>
            </a:r>
            <a:r>
              <a:rPr lang="en-US" altLang="zh-CN" sz="2800" b="1" dirty="0">
                <a:solidFill>
                  <a:srgbClr val="9900CC"/>
                </a:solidFill>
                <a:latin typeface="Verdana" panose="020B0604030504040204" pitchFamily="34" charset="0"/>
              </a:rPr>
              <a:t>could</a:t>
            </a: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 do something, it means that your advice is just one idea of many different ideas.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9900CC"/>
              </a:buClr>
              <a:buFont typeface="Wingdings" panose="05000000000000000000" pitchFamily="2" charset="2"/>
              <a:buChar char="Ø"/>
            </a:pP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When you say someone </a:t>
            </a:r>
            <a:r>
              <a:rPr lang="en-US" altLang="zh-CN" sz="2800" b="1" dirty="0">
                <a:solidFill>
                  <a:srgbClr val="9900CC"/>
                </a:solidFill>
                <a:latin typeface="Verdana" panose="020B0604030504040204" pitchFamily="34" charset="0"/>
              </a:rPr>
              <a:t>should</a:t>
            </a: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 do something, it means that your advice is the best idea or the only idea.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73300" y="708025"/>
            <a:ext cx="3924300" cy="542925"/>
          </a:xfrm>
          <a:noFill/>
        </p:spPr>
        <p:txBody>
          <a:bodyPr anchor="b"/>
          <a:lstStyle/>
          <a:p>
            <a:pPr eaLnBrk="1" hangingPunct="1"/>
            <a:r>
              <a:rPr lang="en-US" altLang="zh-CN" sz="3700" b="1">
                <a:solidFill>
                  <a:srgbClr val="9900CC"/>
                </a:solidFill>
              </a:rPr>
              <a:t>Grammar Focus</a:t>
            </a:r>
            <a:r>
              <a:rPr lang="en-US" altLang="zh-CN" sz="3700">
                <a:solidFill>
                  <a:srgbClr val="9900CC"/>
                </a:solidFill>
              </a:rPr>
              <a:t> </a:t>
            </a:r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395288" y="1773238"/>
            <a:ext cx="7848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i="1" dirty="0">
                <a:solidFill>
                  <a:srgbClr val="009900"/>
                </a:solidFill>
                <a:latin typeface="Verdana" panose="020B0604030504040204" pitchFamily="34" charset="0"/>
              </a:rPr>
              <a:t>Could</a:t>
            </a: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, </a:t>
            </a:r>
            <a:r>
              <a:rPr lang="en-US" altLang="zh-CN" sz="2800" b="1" i="1" dirty="0">
                <a:solidFill>
                  <a:srgbClr val="009900"/>
                </a:solidFill>
                <a:latin typeface="Verdana" panose="020B0604030504040204" pitchFamily="34" charset="0"/>
              </a:rPr>
              <a:t>should</a:t>
            </a: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, and </a:t>
            </a:r>
            <a:r>
              <a:rPr lang="en-US" altLang="zh-CN" sz="2800" b="1" i="1" dirty="0">
                <a:solidFill>
                  <a:srgbClr val="009900"/>
                </a:solidFill>
                <a:latin typeface="Verdana" panose="020B0604030504040204" pitchFamily="34" charset="0"/>
              </a:rPr>
              <a:t>shouldn</a:t>
            </a:r>
            <a:r>
              <a:rPr lang="en-US" altLang="zh-CN" sz="2800" b="1" i="1" dirty="0">
                <a:solidFill>
                  <a:srgbClr val="009900"/>
                </a:solidFill>
              </a:rPr>
              <a:t>’</a:t>
            </a:r>
            <a:r>
              <a:rPr lang="en-US" altLang="zh-CN" sz="2800" b="1" i="1" dirty="0">
                <a:solidFill>
                  <a:srgbClr val="009900"/>
                </a:solidFill>
                <a:latin typeface="Verdana" panose="020B0604030504040204" pitchFamily="34" charset="0"/>
              </a:rPr>
              <a:t>t</a:t>
            </a: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 are used to give advice.</a:t>
            </a:r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323850" y="3500438"/>
            <a:ext cx="8642350" cy="265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9900CC"/>
              </a:buClr>
              <a:buFont typeface="Wingdings" panose="05000000000000000000" pitchFamily="2" charset="2"/>
              <a:buChar char="Ø"/>
            </a:pPr>
            <a:r>
              <a:rPr lang="en-US" altLang="zh-CN" sz="2800" b="1" dirty="0">
                <a:solidFill>
                  <a:srgbClr val="9900CC"/>
                </a:solidFill>
                <a:latin typeface="Verdana" panose="020B0604030504040204" pitchFamily="34" charset="0"/>
              </a:rPr>
              <a:t>Could</a:t>
            </a: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 is a </a:t>
            </a:r>
            <a:r>
              <a:rPr lang="en-US" altLang="zh-CN" sz="2800" b="1" dirty="0">
                <a:solidFill>
                  <a:srgbClr val="9900CC"/>
                </a:solidFill>
                <a:latin typeface="Verdana" panose="020B0604030504040204" pitchFamily="34" charset="0"/>
              </a:rPr>
              <a:t>less serious</a:t>
            </a: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 word than </a:t>
            </a:r>
            <a:r>
              <a:rPr lang="en-US" altLang="zh-CN" sz="2800" b="1" dirty="0">
                <a:solidFill>
                  <a:srgbClr val="9900CC"/>
                </a:solidFill>
                <a:latin typeface="Verdana" panose="020B0604030504040204" pitchFamily="34" charset="0"/>
              </a:rPr>
              <a:t>should</a:t>
            </a: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9900CC"/>
              </a:buClr>
              <a:buFont typeface="Wingdings" panose="05000000000000000000" pitchFamily="2" charset="2"/>
              <a:buChar char="Ø"/>
            </a:pP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 Use the word </a:t>
            </a:r>
            <a:r>
              <a:rPr lang="en-US" altLang="zh-CN" sz="2800" b="1" dirty="0">
                <a:solidFill>
                  <a:srgbClr val="009900"/>
                </a:solidFill>
                <a:latin typeface="Verdana" panose="020B0604030504040204" pitchFamily="34" charset="0"/>
              </a:rPr>
              <a:t>could</a:t>
            </a: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 when you are </a:t>
            </a:r>
            <a:r>
              <a:rPr lang="en-US" altLang="zh-CN" sz="2800" b="1" dirty="0">
                <a:solidFill>
                  <a:srgbClr val="009900"/>
                </a:solidFill>
                <a:latin typeface="Verdana" panose="020B0604030504040204" pitchFamily="34" charset="0"/>
              </a:rPr>
              <a:t>not very sure</a:t>
            </a: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 of your advice.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9900CC"/>
              </a:buClr>
              <a:buFont typeface="Wingdings" panose="05000000000000000000" pitchFamily="2" charset="2"/>
              <a:buChar char="Ø"/>
            </a:pP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Use </a:t>
            </a:r>
            <a:r>
              <a:rPr lang="en-US" altLang="zh-CN" sz="2800" b="1" dirty="0">
                <a:solidFill>
                  <a:srgbClr val="9900CC"/>
                </a:solidFill>
                <a:latin typeface="Verdana" panose="020B0604030504040204" pitchFamily="34" charset="0"/>
              </a:rPr>
              <a:t>should</a:t>
            </a: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 when you are </a:t>
            </a:r>
            <a:r>
              <a:rPr lang="en-US" altLang="zh-CN" sz="2800" b="1" dirty="0">
                <a:solidFill>
                  <a:srgbClr val="9900CC"/>
                </a:solidFill>
                <a:latin typeface="Verdana" panose="020B0604030504040204" pitchFamily="34" charset="0"/>
              </a:rPr>
              <a:t>very sure</a:t>
            </a: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 of your advice</a:t>
            </a:r>
            <a:r>
              <a:rPr lang="en-US" altLang="zh-CN" b="1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0463" y="638175"/>
            <a:ext cx="4445000" cy="766763"/>
          </a:xfrm>
        </p:spPr>
        <p:txBody>
          <a:bodyPr anchor="b"/>
          <a:lstStyle/>
          <a:p>
            <a:pPr eaLnBrk="1" hangingPunct="1"/>
            <a:r>
              <a:rPr lang="en-US" altLang="zh-CN" sz="3700" b="1" dirty="0"/>
              <a:t>Homework 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68362" y="1988840"/>
            <a:ext cx="8275638" cy="3167063"/>
          </a:xfrm>
        </p:spPr>
        <p:txBody>
          <a:bodyPr/>
          <a:lstStyle/>
          <a:p>
            <a:pPr marL="469900" indent="-469900"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Do you agree or disagree Mr. Hunt</a:t>
            </a:r>
            <a:r>
              <a:rPr lang="en-US" altLang="zh-CN" b="1" dirty="0">
                <a:latin typeface="Arial" panose="020B0604020202020204" pitchFamily="34" charset="0"/>
              </a:rPr>
              <a:t>’</a:t>
            </a:r>
            <a:r>
              <a:rPr lang="en-US" altLang="zh-CN" b="1" dirty="0"/>
              <a:t>s </a:t>
            </a:r>
          </a:p>
          <a:p>
            <a:pPr marL="469900" indent="-469900"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advice in 3a? Why? </a:t>
            </a:r>
          </a:p>
          <a:p>
            <a:pPr marL="469900" indent="-469900"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Please write a passage about your </a:t>
            </a:r>
          </a:p>
          <a:p>
            <a:pPr marL="469900" indent="-469900"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opinion about it. (at least 50 words</a:t>
            </a:r>
            <a:r>
              <a:rPr lang="en-US" altLang="zh-CN" b="1" dirty="0" smtClean="0"/>
              <a:t>) </a:t>
            </a:r>
            <a:endParaRPr lang="en-US" altLang="zh-CN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445</Words>
  <Application>Microsoft Office PowerPoint</Application>
  <PresentationFormat>全屏显示(4:3)</PresentationFormat>
  <Paragraphs>41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楷体</vt:lpstr>
      <vt:lpstr>宋体</vt:lpstr>
      <vt:lpstr>微软雅黑</vt:lpstr>
      <vt:lpstr>Arial</vt:lpstr>
      <vt:lpstr>Calibri</vt:lpstr>
      <vt:lpstr>Times New Roman</vt:lpstr>
      <vt:lpstr>Verdana</vt:lpstr>
      <vt:lpstr>Wingdings</vt:lpstr>
      <vt:lpstr>WWW.2PPT.COM</vt:lpstr>
      <vt:lpstr>Unit 4 Why don’t you talk to your parents?</vt:lpstr>
      <vt:lpstr>Read and answer:</vt:lpstr>
      <vt:lpstr>PowerPoint 演示文稿</vt:lpstr>
      <vt:lpstr>Points </vt:lpstr>
      <vt:lpstr>PowerPoint 演示文稿</vt:lpstr>
      <vt:lpstr>PowerPoint 演示文稿</vt:lpstr>
      <vt:lpstr>Grammar Focus </vt:lpstr>
      <vt:lpstr>Grammar Focus </vt:lpstr>
      <vt:lpstr>Homework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2017-10-19T08:36:00Z</dcterms:created>
  <dcterms:modified xsi:type="dcterms:W3CDTF">2023-01-16T18:30:13Z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89D20B01BEB54963BB6111AF820B3E87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