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666" r:id="rId2"/>
    <p:sldId id="684" r:id="rId3"/>
    <p:sldId id="685" r:id="rId4"/>
    <p:sldId id="686" r:id="rId5"/>
    <p:sldId id="687" r:id="rId6"/>
    <p:sldId id="688" r:id="rId7"/>
    <p:sldId id="689" r:id="rId8"/>
    <p:sldId id="690" r:id="rId9"/>
    <p:sldId id="691" r:id="rId10"/>
    <p:sldId id="692" r:id="rId11"/>
    <p:sldId id="693" r:id="rId12"/>
    <p:sldId id="694" r:id="rId13"/>
    <p:sldId id="695" r:id="rId14"/>
    <p:sldId id="696" r:id="rId15"/>
    <p:sldId id="68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C20"/>
    <a:srgbClr val="FFFFFF"/>
    <a:srgbClr val="291D13"/>
    <a:srgbClr val="C00000"/>
    <a:srgbClr val="E40000"/>
    <a:srgbClr val="235737"/>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9" d="100"/>
          <a:sy n="59" d="100"/>
        </p:scale>
        <p:origin x="-96" y="-1554"/>
      </p:cViewPr>
      <p:guideLst>
        <p:guide orient="horz" pos="254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49ED-01C7-4932-82E8-42DB3C01F7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F282-A456-4EAD-981B-DEFF35716F0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cstate="screen"/>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阿里巴巴普惠体 L" panose="00020600040101010101" charset="-122"/>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首尾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L" panose="00020600040101010101" charset="-122"/>
                <a:cs typeface="Arial" panose="020B0604020202020204" pitchFamily="34" charset="0"/>
              </a:rPr>
              <a:t>‹#›</a:t>
            </a:fld>
            <a:endParaRPr kumimoji="1" lang="zh-CN" altLang="en-US" sz="2400" dirty="0">
              <a:solidFill>
                <a:schemeClr val="bg1"/>
              </a:solidFill>
              <a:latin typeface="阿里巴巴普惠体 L" panose="0002060004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7" cstate="screen"/>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阿里巴巴普惠体 L" panose="0002060004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阿里巴巴普惠体 L" panose="0002060004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9" name="矩形 8"/>
          <p:cNvSpPr/>
          <p:nvPr userDrawn="1"/>
        </p:nvSpPr>
        <p:spPr>
          <a:xfrm>
            <a:off x="8775790" y="6417089"/>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阿里巴巴普惠体 L" panose="00020600040101010101"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13335" y="-12700"/>
            <a:ext cx="12229465" cy="6889115"/>
          </a:xfrm>
          <a:prstGeom prst="rect">
            <a:avLst/>
          </a:prstGeom>
        </p:spPr>
      </p:pic>
    </p:spTree>
  </p:cSld>
  <p:clrMapOvr>
    <a:masterClrMapping/>
  </p:clrMapOvr>
  <p:transition spd="slow" advTm="3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8d7a04ca2ca0faa99409190e8e26295"/>
          <p:cNvPicPr>
            <a:picLocks noChangeAspect="1"/>
          </p:cNvPicPr>
          <p:nvPr/>
        </p:nvPicPr>
        <p:blipFill>
          <a:blip r:embed="rId3"/>
          <a:stretch>
            <a:fillRect/>
          </a:stretch>
        </p:blipFill>
        <p:spPr>
          <a:xfrm>
            <a:off x="20320" y="3873500"/>
            <a:ext cx="4939665" cy="2987675"/>
          </a:xfrm>
          <a:prstGeom prst="rect">
            <a:avLst/>
          </a:prstGeom>
        </p:spPr>
      </p:pic>
      <p:sp>
        <p:nvSpPr>
          <p:cNvPr id="12" name="文本框 19"/>
          <p:cNvSpPr txBox="1">
            <a:spLocks noChangeArrowheads="1"/>
          </p:cNvSpPr>
          <p:nvPr/>
        </p:nvSpPr>
        <p:spPr bwMode="auto">
          <a:xfrm>
            <a:off x="5422999" y="1122747"/>
            <a:ext cx="16314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dirty="0">
                <a:latin typeface="阿里巴巴普惠体 L" panose="00020600040101010101" charset="-122"/>
                <a:ea typeface="阿里巴巴普惠体 L" panose="00020600040101010101" charset="-122"/>
                <a:sym typeface="阿里巴巴普惠体 L" panose="00020600040101010101" charset="-122"/>
              </a:rPr>
              <a:t>赏菊</a:t>
            </a:r>
          </a:p>
        </p:txBody>
      </p:sp>
      <p:sp>
        <p:nvSpPr>
          <p:cNvPr id="14" name="文本框 22"/>
          <p:cNvSpPr txBox="1">
            <a:spLocks noChangeArrowheads="1"/>
          </p:cNvSpPr>
          <p:nvPr/>
        </p:nvSpPr>
        <p:spPr bwMode="auto">
          <a:xfrm>
            <a:off x="3856707" y="2339499"/>
            <a:ext cx="47634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400" noProof="1">
              <a:latin typeface="阿里巴巴普惠体 L" panose="00020600040101010101" charset="-122"/>
              <a:ea typeface="阿里巴巴普惠体 L" panose="00020600040101010101" charset="-122"/>
              <a:sym typeface="阿里巴巴普惠体 L" panose="00020600040101010101" charset="-122"/>
            </a:endParaRPr>
          </a:p>
        </p:txBody>
      </p:sp>
      <p:pic>
        <p:nvPicPr>
          <p:cNvPr id="22" name="图片 3"/>
          <p:cNvPicPr>
            <a:picLocks noChangeAspect="1" noChangeArrowheads="1"/>
          </p:cNvPicPr>
          <p:nvPr/>
        </p:nvPicPr>
        <p:blipFill>
          <a:blip r:embed="rId4"/>
          <a:srcRect/>
          <a:stretch>
            <a:fillRect/>
          </a:stretch>
        </p:blipFill>
        <p:spPr bwMode="auto">
          <a:xfrm flipH="1">
            <a:off x="9292204" y="2494208"/>
            <a:ext cx="288925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16275" y="1495861"/>
            <a:ext cx="1257486" cy="1323439"/>
          </a:xfrm>
          <a:prstGeom prst="rect">
            <a:avLst/>
          </a:prstGeom>
          <a:noFill/>
        </p:spPr>
        <p:txBody>
          <a:bodyPr wrap="square" rtlCol="0">
            <a:spAutoFit/>
          </a:bodyPr>
          <a:lstStyle/>
          <a:p>
            <a:r>
              <a:rPr lang="zh-CN" altLang="en-US" sz="8000" dirty="0">
                <a:latin typeface="阿里巴巴普惠体 L" panose="00020600040101010101" charset="-122"/>
                <a:ea typeface="阿里巴巴普惠体 L" panose="00020600040101010101" charset="-122"/>
                <a:sym typeface="阿里巴巴普惠体 L" panose="00020600040101010101" charset="-122"/>
              </a:rPr>
              <a:t>叁</a:t>
            </a:r>
          </a:p>
        </p:txBody>
      </p:sp>
      <p:sp>
        <p:nvSpPr>
          <p:cNvPr id="24" name="文本框 19"/>
          <p:cNvSpPr txBox="1">
            <a:spLocks noChangeArrowheads="1"/>
          </p:cNvSpPr>
          <p:nvPr/>
        </p:nvSpPr>
        <p:spPr bwMode="auto">
          <a:xfrm>
            <a:off x="4584999" y="1543400"/>
            <a:ext cx="3877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阿里巴巴普惠体 L" panose="00020600040101010101" charset="-122"/>
                <a:ea typeface="阿里巴巴普惠体 L" panose="00020600040101010101" charset="-122"/>
                <a:sym typeface="阿里巴巴普惠体 L" panose="00020600040101010101" charset="-122"/>
              </a:rPr>
              <a:t>神话传说</a:t>
            </a:r>
          </a:p>
        </p:txBody>
      </p:sp>
      <p:sp>
        <p:nvSpPr>
          <p:cNvPr id="26" name="文本框 22"/>
          <p:cNvSpPr txBox="1">
            <a:spLocks noChangeArrowheads="1"/>
          </p:cNvSpPr>
          <p:nvPr/>
        </p:nvSpPr>
        <p:spPr bwMode="auto">
          <a:xfrm>
            <a:off x="1666240" y="3130550"/>
            <a:ext cx="741108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a:lnSpc>
                <a:spcPct val="140000"/>
              </a:lnSpc>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您的内容打在这里，或者通过复制您的文本后，在此框中选择粘贴，并选择只保留文字。您的内容打在这里，或者通过复制您的文本后，在此框中选择粘贴</a:t>
            </a:r>
          </a:p>
        </p:txBody>
      </p:sp>
      <p:pic>
        <p:nvPicPr>
          <p:cNvPr id="45" name="图片 44"/>
          <p:cNvPicPr>
            <a:picLocks noChangeAspect="1"/>
          </p:cNvPicPr>
          <p:nvPr/>
        </p:nvPicPr>
        <p:blipFill>
          <a:blip r:embed="rId3"/>
          <a:stretch>
            <a:fillRect/>
          </a:stretch>
        </p:blipFill>
        <p:spPr>
          <a:xfrm>
            <a:off x="2255623" y="1367939"/>
            <a:ext cx="1378790" cy="1479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73098" y="2332990"/>
            <a:ext cx="6602857" cy="2862322"/>
          </a:xfrm>
          <a:prstGeom prst="rect">
            <a:avLst/>
          </a:prstGeom>
          <a:noFill/>
        </p:spPr>
        <p:txBody>
          <a:bodyPr wrap="square">
            <a:spAutoFit/>
          </a:bodyPr>
          <a:lstStyle/>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较早有关重阳节的传说，见于梁朝吴均的</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续齐谐记</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a:t>
            </a:r>
          </a:p>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sp>
        <p:nvSpPr>
          <p:cNvPr id="18" name="文本框 19"/>
          <p:cNvSpPr txBox="1">
            <a:spLocks noChangeArrowheads="1"/>
          </p:cNvSpPr>
          <p:nvPr/>
        </p:nvSpPr>
        <p:spPr bwMode="auto">
          <a:xfrm>
            <a:off x="2241480" y="942539"/>
            <a:ext cx="51090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50000"/>
              </a:lnSpc>
            </a:pPr>
            <a:r>
              <a:rPr lang="en-US" altLang="zh-CN" sz="48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4800" dirty="0">
                <a:latin typeface="阿里巴巴普惠体 L" panose="00020600040101010101" charset="-122"/>
                <a:ea typeface="阿里巴巴普惠体 L" panose="00020600040101010101" charset="-122"/>
                <a:sym typeface="阿里巴巴普惠体 L" panose="00020600040101010101" charset="-122"/>
              </a:rPr>
              <a:t>续齐谐记</a:t>
            </a:r>
            <a:r>
              <a:rPr lang="en-US" altLang="zh-CN" sz="48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4800" dirty="0">
                <a:latin typeface="阿里巴巴普惠体 L" panose="00020600040101010101" charset="-122"/>
                <a:ea typeface="阿里巴巴普惠体 L" panose="00020600040101010101" charset="-122"/>
                <a:sym typeface="阿里巴巴普惠体 L" panose="00020600040101010101" charset="-122"/>
              </a:rPr>
              <a:t>记载</a:t>
            </a: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618535" y="1495226"/>
            <a:ext cx="1257486" cy="1323439"/>
          </a:xfrm>
          <a:prstGeom prst="rect">
            <a:avLst/>
          </a:prstGeom>
          <a:noFill/>
        </p:spPr>
        <p:txBody>
          <a:bodyPr wrap="square" rtlCol="0">
            <a:spAutoFit/>
          </a:bodyPr>
          <a:lstStyle/>
          <a:p>
            <a:r>
              <a:rPr lang="zh-CN" altLang="en-US" sz="8000" dirty="0">
                <a:latin typeface="阿里巴巴普惠体 L" panose="00020600040101010101" charset="-122"/>
                <a:ea typeface="阿里巴巴普惠体 L" panose="00020600040101010101" charset="-122"/>
                <a:sym typeface="阿里巴巴普惠体 L" panose="00020600040101010101" charset="-122"/>
              </a:rPr>
              <a:t>肆</a:t>
            </a:r>
          </a:p>
        </p:txBody>
      </p:sp>
      <p:sp>
        <p:nvSpPr>
          <p:cNvPr id="24" name="文本框 19"/>
          <p:cNvSpPr txBox="1">
            <a:spLocks noChangeArrowheads="1"/>
          </p:cNvSpPr>
          <p:nvPr/>
        </p:nvSpPr>
        <p:spPr bwMode="auto">
          <a:xfrm>
            <a:off x="4887259" y="1542765"/>
            <a:ext cx="3877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阿里巴巴普惠体 L" panose="00020600040101010101" charset="-122"/>
                <a:ea typeface="阿里巴巴普惠体 L" panose="00020600040101010101" charset="-122"/>
                <a:sym typeface="阿里巴巴普惠体 L" panose="00020600040101010101" charset="-122"/>
              </a:rPr>
              <a:t>著名诗词</a:t>
            </a:r>
          </a:p>
        </p:txBody>
      </p:sp>
      <p:sp>
        <p:nvSpPr>
          <p:cNvPr id="26" name="文本框 22"/>
          <p:cNvSpPr txBox="1">
            <a:spLocks noChangeArrowheads="1"/>
          </p:cNvSpPr>
          <p:nvPr/>
        </p:nvSpPr>
        <p:spPr bwMode="auto">
          <a:xfrm>
            <a:off x="1844040" y="3065780"/>
            <a:ext cx="780669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a:lnSpc>
                <a:spcPct val="140000"/>
              </a:lnSpc>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您的内容打在这里，或者通过复制您的文本后，在此框中选择粘贴，并选择只保留文字。您的内容打在这里，或者通过复制您的文本后，在此框中选择粘贴</a:t>
            </a:r>
          </a:p>
        </p:txBody>
      </p:sp>
      <p:pic>
        <p:nvPicPr>
          <p:cNvPr id="45" name="图片 44"/>
          <p:cNvPicPr>
            <a:picLocks noChangeAspect="1"/>
          </p:cNvPicPr>
          <p:nvPr/>
        </p:nvPicPr>
        <p:blipFill>
          <a:blip r:embed="rId3"/>
          <a:stretch>
            <a:fillRect/>
          </a:stretch>
        </p:blipFill>
        <p:spPr>
          <a:xfrm>
            <a:off x="2390140" y="1169035"/>
            <a:ext cx="1607820" cy="1727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flipH="1">
            <a:off x="44614" y="2197645"/>
            <a:ext cx="4003510" cy="4631834"/>
          </a:xfrm>
          <a:prstGeom prst="rect">
            <a:avLst/>
          </a:prstGeom>
        </p:spPr>
      </p:pic>
      <p:sp>
        <p:nvSpPr>
          <p:cNvPr id="12" name="文本框 19"/>
          <p:cNvSpPr txBox="1">
            <a:spLocks noChangeArrowheads="1"/>
          </p:cNvSpPr>
          <p:nvPr/>
        </p:nvSpPr>
        <p:spPr bwMode="auto">
          <a:xfrm>
            <a:off x="4822794" y="1331662"/>
            <a:ext cx="249299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九月九日忆山东兄弟</a:t>
            </a:r>
          </a:p>
        </p:txBody>
      </p:sp>
      <p:sp>
        <p:nvSpPr>
          <p:cNvPr id="14" name="文本框 22"/>
          <p:cNvSpPr txBox="1">
            <a:spLocks noChangeArrowheads="1"/>
          </p:cNvSpPr>
          <p:nvPr/>
        </p:nvSpPr>
        <p:spPr bwMode="auto">
          <a:xfrm>
            <a:off x="3726635" y="1870883"/>
            <a:ext cx="51633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独在异乡为异客，每逢佳节倍思亲。</a:t>
            </a:r>
          </a:p>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遥知兄弟登高处，遍插茱萸少一人。</a:t>
            </a:r>
          </a:p>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a:t>
            </a:r>
          </a:p>
        </p:txBody>
      </p:sp>
      <p:sp>
        <p:nvSpPr>
          <p:cNvPr id="15" name="文本框 19"/>
          <p:cNvSpPr txBox="1">
            <a:spLocks noChangeArrowheads="1"/>
          </p:cNvSpPr>
          <p:nvPr/>
        </p:nvSpPr>
        <p:spPr bwMode="auto">
          <a:xfrm>
            <a:off x="5186498" y="3389228"/>
            <a:ext cx="1723549"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九月十日即事</a:t>
            </a:r>
          </a:p>
        </p:txBody>
      </p:sp>
      <p:sp>
        <p:nvSpPr>
          <p:cNvPr id="16" name="文本框 22"/>
          <p:cNvSpPr txBox="1">
            <a:spLocks noChangeArrowheads="1"/>
          </p:cNvSpPr>
          <p:nvPr/>
        </p:nvSpPr>
        <p:spPr bwMode="auto">
          <a:xfrm>
            <a:off x="3955235" y="3993480"/>
            <a:ext cx="44870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昨日登高罢，今朝再举觞。</a:t>
            </a:r>
          </a:p>
          <a:p>
            <a:pPr algn="ct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菊花何太苦，遭此两重阳？</a:t>
            </a:r>
          </a:p>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a:t>
            </a: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1849755" y="846455"/>
            <a:ext cx="2286000" cy="2286000"/>
          </a:xfrm>
          <a:prstGeom prst="ellipse">
            <a:avLst/>
          </a:prstGeom>
          <a:gradFill>
            <a:gsLst>
              <a:gs pos="0">
                <a:srgbClr val="DD5C60"/>
              </a:gs>
              <a:gs pos="100000">
                <a:srgbClr val="DD5C6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63" name="文本框 62"/>
          <p:cNvSpPr txBox="1"/>
          <p:nvPr/>
        </p:nvSpPr>
        <p:spPr>
          <a:xfrm>
            <a:off x="3153424" y="948708"/>
            <a:ext cx="2035840" cy="2676525"/>
          </a:xfrm>
          <a:prstGeom prst="rect">
            <a:avLst/>
          </a:prstGeom>
          <a:noFill/>
        </p:spPr>
        <p:txBody>
          <a:bodyPr wrap="square" rtlCol="0">
            <a:spAutoFit/>
          </a:bodyPr>
          <a:lstStyle/>
          <a:p>
            <a:r>
              <a:rPr lang="zh-CN" altLang="en-US" sz="16800" dirty="0">
                <a:solidFill>
                  <a:srgbClr val="3B3D41"/>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重</a:t>
            </a:r>
          </a:p>
        </p:txBody>
      </p:sp>
      <p:sp>
        <p:nvSpPr>
          <p:cNvPr id="64" name="文本框 63"/>
          <p:cNvSpPr txBox="1"/>
          <p:nvPr/>
        </p:nvSpPr>
        <p:spPr>
          <a:xfrm>
            <a:off x="4704596" y="1939242"/>
            <a:ext cx="1902933" cy="2676525"/>
          </a:xfrm>
          <a:prstGeom prst="rect">
            <a:avLst/>
          </a:prstGeom>
          <a:noFill/>
        </p:spPr>
        <p:txBody>
          <a:bodyPr wrap="square" rtlCol="0">
            <a:spAutoFit/>
          </a:bodyPr>
          <a:lstStyle/>
          <a:p>
            <a:r>
              <a:rPr lang="zh-CN" altLang="en-US" sz="16800" dirty="0">
                <a:solidFill>
                  <a:srgbClr val="3B3D41"/>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阳</a:t>
            </a:r>
          </a:p>
        </p:txBody>
      </p:sp>
      <p:grpSp>
        <p:nvGrpSpPr>
          <p:cNvPr id="3" name="组合 2"/>
          <p:cNvGrpSpPr/>
          <p:nvPr/>
        </p:nvGrpSpPr>
        <p:grpSpPr>
          <a:xfrm>
            <a:off x="2246998" y="3436963"/>
            <a:ext cx="2679700" cy="645160"/>
            <a:chOff x="3026143" y="3631905"/>
            <a:chExt cx="2679700" cy="645160"/>
          </a:xfrm>
        </p:grpSpPr>
        <p:grpSp>
          <p:nvGrpSpPr>
            <p:cNvPr id="65" name="组合 64"/>
            <p:cNvGrpSpPr/>
            <p:nvPr/>
          </p:nvGrpSpPr>
          <p:grpSpPr>
            <a:xfrm>
              <a:off x="3026143" y="3631905"/>
              <a:ext cx="622300" cy="645160"/>
              <a:chOff x="3898900" y="4419600"/>
              <a:chExt cx="622300" cy="645160"/>
            </a:xfrm>
          </p:grpSpPr>
          <p:sp>
            <p:nvSpPr>
              <p:cNvPr id="66" name="椭圆 65"/>
              <p:cNvSpPr/>
              <p:nvPr/>
            </p:nvSpPr>
            <p:spPr>
              <a:xfrm>
                <a:off x="3949700" y="4482415"/>
                <a:ext cx="520700" cy="520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67" name="文本框 66"/>
              <p:cNvSpPr txBox="1"/>
              <p:nvPr/>
            </p:nvSpPr>
            <p:spPr>
              <a:xfrm>
                <a:off x="3898900" y="4419600"/>
                <a:ext cx="622300" cy="645160"/>
              </a:xfrm>
              <a:prstGeom prst="rect">
                <a:avLst/>
              </a:prstGeom>
              <a:noFill/>
            </p:spPr>
            <p:txBody>
              <a:bodyPr wrap="square" rtlCol="0">
                <a:spAutoFit/>
              </a:bodyPr>
              <a:lstStyle>
                <a:defPPr>
                  <a:defRPr lang="en-US"/>
                </a:defPPr>
                <a:lvl1pPr>
                  <a:defRPr sz="16800">
                    <a:solidFill>
                      <a:srgbClr val="3B3D41"/>
                    </a:solidFill>
                    <a:latin typeface="杨任东竹石体-Medium" panose="02000000000000000000" pitchFamily="2" charset="-122"/>
                    <a:ea typeface="杨任东竹石体-Medium" panose="02000000000000000000" pitchFamily="2" charset="-122"/>
                  </a:defRPr>
                </a:lvl1pPr>
              </a:lstStyle>
              <a:p>
                <a:r>
                  <a:rPr lang="zh-CN" altLang="en-US" sz="3600" dirty="0">
                    <a:solidFill>
                      <a:srgbClr val="C00000"/>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节</a:t>
                </a:r>
              </a:p>
            </p:txBody>
          </p:sp>
        </p:grpSp>
        <p:grpSp>
          <p:nvGrpSpPr>
            <p:cNvPr id="68" name="组合 67"/>
            <p:cNvGrpSpPr/>
            <p:nvPr/>
          </p:nvGrpSpPr>
          <p:grpSpPr>
            <a:xfrm>
              <a:off x="3711943" y="3631905"/>
              <a:ext cx="622300" cy="645160"/>
              <a:chOff x="3898900" y="4419600"/>
              <a:chExt cx="622300" cy="645160"/>
            </a:xfrm>
          </p:grpSpPr>
          <p:sp>
            <p:nvSpPr>
              <p:cNvPr id="69" name="椭圆 68"/>
              <p:cNvSpPr/>
              <p:nvPr/>
            </p:nvSpPr>
            <p:spPr>
              <a:xfrm>
                <a:off x="3949700" y="4482415"/>
                <a:ext cx="520700" cy="520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70" name="文本框 69"/>
              <p:cNvSpPr txBox="1"/>
              <p:nvPr/>
            </p:nvSpPr>
            <p:spPr>
              <a:xfrm>
                <a:off x="3898900" y="4419600"/>
                <a:ext cx="622300" cy="645160"/>
              </a:xfrm>
              <a:prstGeom prst="rect">
                <a:avLst/>
              </a:prstGeom>
              <a:noFill/>
            </p:spPr>
            <p:txBody>
              <a:bodyPr wrap="square" rtlCol="0">
                <a:spAutoFit/>
              </a:bodyPr>
              <a:lstStyle>
                <a:defPPr>
                  <a:defRPr lang="en-US"/>
                </a:defPPr>
                <a:lvl1pPr>
                  <a:defRPr sz="16800">
                    <a:solidFill>
                      <a:srgbClr val="3B3D41"/>
                    </a:solidFill>
                    <a:latin typeface="杨任东竹石体-Medium" panose="02000000000000000000" pitchFamily="2" charset="-122"/>
                    <a:ea typeface="杨任东竹石体-Medium" panose="02000000000000000000" pitchFamily="2" charset="-122"/>
                  </a:defRPr>
                </a:lvl1pPr>
              </a:lstStyle>
              <a:p>
                <a:r>
                  <a:rPr lang="zh-CN" altLang="en-US" sz="3600" dirty="0">
                    <a:solidFill>
                      <a:srgbClr val="C00000"/>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日</a:t>
                </a:r>
              </a:p>
            </p:txBody>
          </p:sp>
        </p:grpSp>
        <p:grpSp>
          <p:nvGrpSpPr>
            <p:cNvPr id="71" name="组合 70"/>
            <p:cNvGrpSpPr/>
            <p:nvPr/>
          </p:nvGrpSpPr>
          <p:grpSpPr>
            <a:xfrm>
              <a:off x="4397743" y="3631905"/>
              <a:ext cx="622300" cy="645160"/>
              <a:chOff x="3898900" y="4419600"/>
              <a:chExt cx="622300" cy="645160"/>
            </a:xfrm>
          </p:grpSpPr>
          <p:sp>
            <p:nvSpPr>
              <p:cNvPr id="72" name="椭圆 71"/>
              <p:cNvSpPr/>
              <p:nvPr/>
            </p:nvSpPr>
            <p:spPr>
              <a:xfrm>
                <a:off x="3949700" y="4482415"/>
                <a:ext cx="520700" cy="520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73" name="文本框 72"/>
              <p:cNvSpPr txBox="1"/>
              <p:nvPr/>
            </p:nvSpPr>
            <p:spPr>
              <a:xfrm>
                <a:off x="3898900" y="4419600"/>
                <a:ext cx="622300" cy="645160"/>
              </a:xfrm>
              <a:prstGeom prst="rect">
                <a:avLst/>
              </a:prstGeom>
              <a:noFill/>
            </p:spPr>
            <p:txBody>
              <a:bodyPr wrap="square" rtlCol="0">
                <a:spAutoFit/>
              </a:bodyPr>
              <a:lstStyle>
                <a:defPPr>
                  <a:defRPr lang="en-US"/>
                </a:defPPr>
                <a:lvl1pPr>
                  <a:defRPr sz="16800">
                    <a:solidFill>
                      <a:srgbClr val="3B3D41"/>
                    </a:solidFill>
                    <a:latin typeface="杨任东竹石体-Medium" panose="02000000000000000000" pitchFamily="2" charset="-122"/>
                    <a:ea typeface="杨任东竹石体-Medium" panose="02000000000000000000" pitchFamily="2" charset="-122"/>
                  </a:defRPr>
                </a:lvl1pPr>
              </a:lstStyle>
              <a:p>
                <a:r>
                  <a:rPr lang="zh-CN" altLang="en-US" sz="3600" dirty="0">
                    <a:solidFill>
                      <a:srgbClr val="C00000"/>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快</a:t>
                </a:r>
              </a:p>
            </p:txBody>
          </p:sp>
        </p:grpSp>
        <p:grpSp>
          <p:nvGrpSpPr>
            <p:cNvPr id="74" name="组合 73"/>
            <p:cNvGrpSpPr/>
            <p:nvPr/>
          </p:nvGrpSpPr>
          <p:grpSpPr>
            <a:xfrm>
              <a:off x="5083543" y="3631905"/>
              <a:ext cx="622300" cy="645160"/>
              <a:chOff x="3898900" y="4419600"/>
              <a:chExt cx="622300" cy="645160"/>
            </a:xfrm>
          </p:grpSpPr>
          <p:sp>
            <p:nvSpPr>
              <p:cNvPr id="75" name="椭圆 74"/>
              <p:cNvSpPr/>
              <p:nvPr/>
            </p:nvSpPr>
            <p:spPr>
              <a:xfrm>
                <a:off x="3949700" y="4482415"/>
                <a:ext cx="520700" cy="520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76" name="文本框 75"/>
              <p:cNvSpPr txBox="1"/>
              <p:nvPr/>
            </p:nvSpPr>
            <p:spPr>
              <a:xfrm>
                <a:off x="3898900" y="4419600"/>
                <a:ext cx="622300" cy="645160"/>
              </a:xfrm>
              <a:prstGeom prst="rect">
                <a:avLst/>
              </a:prstGeom>
              <a:noFill/>
            </p:spPr>
            <p:txBody>
              <a:bodyPr wrap="square" rtlCol="0">
                <a:spAutoFit/>
              </a:bodyPr>
              <a:lstStyle>
                <a:defPPr>
                  <a:defRPr lang="en-US"/>
                </a:defPPr>
                <a:lvl1pPr>
                  <a:defRPr sz="16800">
                    <a:solidFill>
                      <a:srgbClr val="3B3D41"/>
                    </a:solidFill>
                    <a:latin typeface="杨任东竹石体-Medium" panose="02000000000000000000" pitchFamily="2" charset="-122"/>
                    <a:ea typeface="杨任东竹石体-Medium" panose="02000000000000000000" pitchFamily="2" charset="-122"/>
                  </a:defRPr>
                </a:lvl1pPr>
              </a:lstStyle>
              <a:p>
                <a:r>
                  <a:rPr lang="zh-CN" altLang="en-US" sz="3600" dirty="0">
                    <a:solidFill>
                      <a:srgbClr val="C00000"/>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乐</a:t>
                </a:r>
              </a:p>
            </p:txBody>
          </p:sp>
        </p:grpSp>
      </p:gr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anim calcmode="lin" valueType="num">
                                      <p:cBhvr>
                                        <p:cTn id="20" dur="1000" fill="hold"/>
                                        <p:tgtEl>
                                          <p:spTgt spid="64"/>
                                        </p:tgtEl>
                                        <p:attrNameLst>
                                          <p:attrName>ppt_x</p:attrName>
                                        </p:attrNameLst>
                                      </p:cBhvr>
                                      <p:tavLst>
                                        <p:tav tm="0">
                                          <p:val>
                                            <p:strVal val="#ppt_x"/>
                                          </p:val>
                                        </p:tav>
                                        <p:tav tm="100000">
                                          <p:val>
                                            <p:strVal val="#ppt_x"/>
                                          </p:val>
                                        </p:tav>
                                      </p:tavLst>
                                    </p:anim>
                                    <p:anim calcmode="lin" valueType="num">
                                      <p:cBhvr>
                                        <p:cTn id="21" dur="1000" fill="hold"/>
                                        <p:tgtEl>
                                          <p:spTgt spid="6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788160" y="1748790"/>
            <a:ext cx="2350135" cy="2621280"/>
          </a:xfrm>
          <a:prstGeom prst="rect">
            <a:avLst/>
          </a:prstGeom>
        </p:spPr>
      </p:pic>
      <p:sp>
        <p:nvSpPr>
          <p:cNvPr id="19" name="文本框 18"/>
          <p:cNvSpPr txBox="1"/>
          <p:nvPr/>
        </p:nvSpPr>
        <p:spPr>
          <a:xfrm>
            <a:off x="5138420" y="2929890"/>
            <a:ext cx="675005" cy="1833245"/>
          </a:xfrm>
          <a:prstGeom prst="rect">
            <a:avLst/>
          </a:prstGeom>
          <a:noFill/>
        </p:spPr>
        <p:txBody>
          <a:bodyPr vert="eaVert" wrap="square">
            <a:spAutoFit/>
          </a:bodyPr>
          <a:lstStyle/>
          <a:p>
            <a:pPr fontAlgn="auto">
              <a:spcBef>
                <a:spcPts val="0"/>
              </a:spcBef>
              <a:spcAft>
                <a:spcPts val="0"/>
              </a:spcAft>
              <a:defRPr/>
            </a:pPr>
            <a:r>
              <a:rPr lang="zh-CN" altLang="en-US" sz="3200" spc="188" noProof="1">
                <a:latin typeface="阿里巴巴普惠体 L" panose="00020600040101010101" charset="-122"/>
                <a:ea typeface="阿里巴巴普惠体 L" panose="00020600040101010101" charset="-122"/>
                <a:sym typeface="阿里巴巴普惠体 L" panose="00020600040101010101" charset="-122"/>
              </a:rPr>
              <a:t>节日起源</a:t>
            </a:r>
          </a:p>
        </p:txBody>
      </p:sp>
      <p:sp>
        <p:nvSpPr>
          <p:cNvPr id="21" name="文本框 20"/>
          <p:cNvSpPr txBox="1"/>
          <p:nvPr/>
        </p:nvSpPr>
        <p:spPr>
          <a:xfrm>
            <a:off x="6527800" y="2896235"/>
            <a:ext cx="675005" cy="1833245"/>
          </a:xfrm>
          <a:prstGeom prst="rect">
            <a:avLst/>
          </a:prstGeom>
          <a:noFill/>
        </p:spPr>
        <p:txBody>
          <a:bodyPr vert="eaVert" wrap="square">
            <a:spAutoFit/>
          </a:bodyPr>
          <a:lstStyle/>
          <a:p>
            <a:pPr fontAlgn="auto">
              <a:spcBef>
                <a:spcPts val="0"/>
              </a:spcBef>
              <a:spcAft>
                <a:spcPts val="0"/>
              </a:spcAft>
              <a:defRPr/>
            </a:pPr>
            <a:r>
              <a:rPr lang="zh-CN" altLang="en-US" sz="3200" spc="188" noProof="1">
                <a:latin typeface="阿里巴巴普惠体 L" panose="00020600040101010101" charset="-122"/>
                <a:ea typeface="阿里巴巴普惠体 L" panose="00020600040101010101" charset="-122"/>
                <a:sym typeface="阿里巴巴普惠体 L" panose="00020600040101010101" charset="-122"/>
              </a:rPr>
              <a:t>民间习俗</a:t>
            </a:r>
          </a:p>
        </p:txBody>
      </p:sp>
      <p:sp>
        <p:nvSpPr>
          <p:cNvPr id="23" name="文本框 22"/>
          <p:cNvSpPr txBox="1"/>
          <p:nvPr/>
        </p:nvSpPr>
        <p:spPr>
          <a:xfrm>
            <a:off x="7935595" y="2924175"/>
            <a:ext cx="675005" cy="1833245"/>
          </a:xfrm>
          <a:prstGeom prst="rect">
            <a:avLst/>
          </a:prstGeom>
          <a:noFill/>
        </p:spPr>
        <p:txBody>
          <a:bodyPr vert="eaVert" wrap="square">
            <a:spAutoFit/>
          </a:bodyPr>
          <a:lstStyle/>
          <a:p>
            <a:pPr fontAlgn="auto">
              <a:spcBef>
                <a:spcPts val="0"/>
              </a:spcBef>
              <a:spcAft>
                <a:spcPts val="0"/>
              </a:spcAft>
              <a:defRPr/>
            </a:pPr>
            <a:r>
              <a:rPr lang="zh-CN" altLang="en-US" sz="3200" spc="188" noProof="1">
                <a:latin typeface="阿里巴巴普惠体 L" panose="00020600040101010101" charset="-122"/>
                <a:ea typeface="阿里巴巴普惠体 L" panose="00020600040101010101" charset="-122"/>
                <a:sym typeface="阿里巴巴普惠体 L" panose="00020600040101010101" charset="-122"/>
              </a:rPr>
              <a:t>神话传说</a:t>
            </a:r>
          </a:p>
        </p:txBody>
      </p:sp>
      <p:sp>
        <p:nvSpPr>
          <p:cNvPr id="25" name="文本框 24"/>
          <p:cNvSpPr txBox="1"/>
          <p:nvPr/>
        </p:nvSpPr>
        <p:spPr>
          <a:xfrm>
            <a:off x="9328150" y="2934970"/>
            <a:ext cx="675005" cy="1833245"/>
          </a:xfrm>
          <a:prstGeom prst="rect">
            <a:avLst/>
          </a:prstGeom>
          <a:noFill/>
        </p:spPr>
        <p:txBody>
          <a:bodyPr vert="eaVert" wrap="square">
            <a:spAutoFit/>
          </a:bodyPr>
          <a:lstStyle/>
          <a:p>
            <a:pPr fontAlgn="auto">
              <a:spcBef>
                <a:spcPts val="0"/>
              </a:spcBef>
              <a:spcAft>
                <a:spcPts val="0"/>
              </a:spcAft>
              <a:defRPr/>
            </a:pPr>
            <a:r>
              <a:rPr lang="zh-CN" altLang="en-US" sz="3200" spc="188" noProof="1">
                <a:latin typeface="阿里巴巴普惠体 L" panose="00020600040101010101" charset="-122"/>
                <a:ea typeface="阿里巴巴普惠体 L" panose="00020600040101010101" charset="-122"/>
                <a:sym typeface="阿里巴巴普惠体 L" panose="00020600040101010101" charset="-122"/>
              </a:rPr>
              <a:t>著名诗词</a:t>
            </a:r>
          </a:p>
        </p:txBody>
      </p:sp>
      <p:sp>
        <p:nvSpPr>
          <p:cNvPr id="35" name="文本框 34"/>
          <p:cNvSpPr txBox="1"/>
          <p:nvPr/>
        </p:nvSpPr>
        <p:spPr>
          <a:xfrm>
            <a:off x="5040928" y="1720045"/>
            <a:ext cx="877163" cy="923330"/>
          </a:xfrm>
          <a:prstGeom prst="rect">
            <a:avLst/>
          </a:prstGeom>
          <a:noFill/>
        </p:spPr>
        <p:txBody>
          <a:bodyPr wrap="square" rtlCol="0">
            <a:spAutoFit/>
          </a:bodyPr>
          <a:lstStyle/>
          <a:p>
            <a:r>
              <a:rPr lang="zh-CN" altLang="en-US" sz="5400" dirty="0">
                <a:latin typeface="阿里巴巴普惠体 L" panose="00020600040101010101" charset="-122"/>
                <a:ea typeface="阿里巴巴普惠体 L" panose="00020600040101010101" charset="-122"/>
                <a:sym typeface="阿里巴巴普惠体 L" panose="00020600040101010101" charset="-122"/>
              </a:rPr>
              <a:t>壹</a:t>
            </a:r>
          </a:p>
        </p:txBody>
      </p:sp>
      <p:sp>
        <p:nvSpPr>
          <p:cNvPr id="36" name="文本框 35"/>
          <p:cNvSpPr txBox="1"/>
          <p:nvPr/>
        </p:nvSpPr>
        <p:spPr>
          <a:xfrm>
            <a:off x="6381795" y="1702669"/>
            <a:ext cx="877163" cy="923330"/>
          </a:xfrm>
          <a:prstGeom prst="rect">
            <a:avLst/>
          </a:prstGeom>
          <a:noFill/>
        </p:spPr>
        <p:txBody>
          <a:bodyPr wrap="square" rtlCol="0">
            <a:spAutoFit/>
          </a:bodyPr>
          <a:lstStyle/>
          <a:p>
            <a:r>
              <a:rPr lang="zh-CN" altLang="en-US" sz="5400" dirty="0">
                <a:latin typeface="阿里巴巴普惠体 L" panose="00020600040101010101" charset="-122"/>
                <a:ea typeface="阿里巴巴普惠体 L" panose="00020600040101010101" charset="-122"/>
                <a:sym typeface="阿里巴巴普惠体 L" panose="00020600040101010101" charset="-122"/>
              </a:rPr>
              <a:t>贰</a:t>
            </a:r>
          </a:p>
        </p:txBody>
      </p:sp>
      <p:sp>
        <p:nvSpPr>
          <p:cNvPr id="37" name="文本框 36"/>
          <p:cNvSpPr txBox="1"/>
          <p:nvPr/>
        </p:nvSpPr>
        <p:spPr>
          <a:xfrm>
            <a:off x="7784832" y="1707649"/>
            <a:ext cx="877163" cy="923330"/>
          </a:xfrm>
          <a:prstGeom prst="rect">
            <a:avLst/>
          </a:prstGeom>
          <a:noFill/>
        </p:spPr>
        <p:txBody>
          <a:bodyPr wrap="square" rtlCol="0">
            <a:spAutoFit/>
          </a:bodyPr>
          <a:lstStyle/>
          <a:p>
            <a:r>
              <a:rPr lang="zh-CN" altLang="en-US" sz="5400" dirty="0">
                <a:latin typeface="阿里巴巴普惠体 L" panose="00020600040101010101" charset="-122"/>
                <a:ea typeface="阿里巴巴普惠体 L" panose="00020600040101010101" charset="-122"/>
                <a:sym typeface="阿里巴巴普惠体 L" panose="00020600040101010101" charset="-122"/>
              </a:rPr>
              <a:t>叁</a:t>
            </a:r>
          </a:p>
        </p:txBody>
      </p:sp>
      <p:sp>
        <p:nvSpPr>
          <p:cNvPr id="38" name="文本框 37"/>
          <p:cNvSpPr txBox="1"/>
          <p:nvPr/>
        </p:nvSpPr>
        <p:spPr>
          <a:xfrm>
            <a:off x="9149775" y="1715952"/>
            <a:ext cx="877163" cy="923330"/>
          </a:xfrm>
          <a:prstGeom prst="rect">
            <a:avLst/>
          </a:prstGeom>
          <a:noFill/>
        </p:spPr>
        <p:txBody>
          <a:bodyPr wrap="square" rtlCol="0">
            <a:spAutoFit/>
          </a:bodyPr>
          <a:lstStyle/>
          <a:p>
            <a:r>
              <a:rPr lang="zh-CN" altLang="en-US" sz="5400" dirty="0">
                <a:latin typeface="阿里巴巴普惠体 L" panose="00020600040101010101" charset="-122"/>
                <a:ea typeface="阿里巴巴普惠体 L" panose="00020600040101010101" charset="-122"/>
                <a:sym typeface="阿里巴巴普惠体 L" panose="00020600040101010101" charset="-122"/>
              </a:rPr>
              <a:t>肆</a:t>
            </a:r>
          </a:p>
        </p:txBody>
      </p:sp>
      <p:pic>
        <p:nvPicPr>
          <p:cNvPr id="44" name="图片 43"/>
          <p:cNvPicPr>
            <a:picLocks noChangeAspect="1"/>
          </p:cNvPicPr>
          <p:nvPr/>
        </p:nvPicPr>
        <p:blipFill>
          <a:blip r:embed="rId4"/>
          <a:stretch>
            <a:fillRect/>
          </a:stretch>
        </p:blipFill>
        <p:spPr>
          <a:xfrm>
            <a:off x="4895850" y="1497965"/>
            <a:ext cx="1097915" cy="1178560"/>
          </a:xfrm>
          <a:prstGeom prst="rect">
            <a:avLst/>
          </a:prstGeom>
        </p:spPr>
      </p:pic>
      <p:pic>
        <p:nvPicPr>
          <p:cNvPr id="45" name="图片 44"/>
          <p:cNvPicPr>
            <a:picLocks noChangeAspect="1"/>
          </p:cNvPicPr>
          <p:nvPr/>
        </p:nvPicPr>
        <p:blipFill>
          <a:blip r:embed="rId4"/>
          <a:stretch>
            <a:fillRect/>
          </a:stretch>
        </p:blipFill>
        <p:spPr>
          <a:xfrm>
            <a:off x="6238875" y="1440815"/>
            <a:ext cx="1097915" cy="1178560"/>
          </a:xfrm>
          <a:prstGeom prst="rect">
            <a:avLst/>
          </a:prstGeom>
        </p:spPr>
      </p:pic>
      <p:pic>
        <p:nvPicPr>
          <p:cNvPr id="46" name="图片 45"/>
          <p:cNvPicPr>
            <a:picLocks noChangeAspect="1"/>
          </p:cNvPicPr>
          <p:nvPr/>
        </p:nvPicPr>
        <p:blipFill>
          <a:blip r:embed="rId4"/>
          <a:stretch>
            <a:fillRect/>
          </a:stretch>
        </p:blipFill>
        <p:spPr>
          <a:xfrm>
            <a:off x="7610475" y="1469390"/>
            <a:ext cx="1097915" cy="1178560"/>
          </a:xfrm>
          <a:prstGeom prst="rect">
            <a:avLst/>
          </a:prstGeom>
        </p:spPr>
      </p:pic>
      <p:pic>
        <p:nvPicPr>
          <p:cNvPr id="47" name="图片 46"/>
          <p:cNvPicPr>
            <a:picLocks noChangeAspect="1"/>
          </p:cNvPicPr>
          <p:nvPr/>
        </p:nvPicPr>
        <p:blipFill>
          <a:blip r:embed="rId4"/>
          <a:stretch>
            <a:fillRect/>
          </a:stretch>
        </p:blipFill>
        <p:spPr>
          <a:xfrm>
            <a:off x="8991600" y="1450340"/>
            <a:ext cx="1097915" cy="1178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edge">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edge">
                                      <p:cBhvr>
                                        <p:cTn id="27" dur="2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edge">
                                      <p:cBhvr>
                                        <p:cTn id="42" dur="2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edge">
                                      <p:cBhvr>
                                        <p:cTn id="57" dur="20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628060" y="1582856"/>
            <a:ext cx="1257486" cy="1323439"/>
          </a:xfrm>
          <a:prstGeom prst="rect">
            <a:avLst/>
          </a:prstGeom>
          <a:noFill/>
        </p:spPr>
        <p:txBody>
          <a:bodyPr wrap="square" rtlCol="0">
            <a:spAutoFit/>
          </a:bodyPr>
          <a:lstStyle/>
          <a:p>
            <a:r>
              <a:rPr lang="zh-CN" altLang="en-US" sz="8000" dirty="0">
                <a:latin typeface="阿里巴巴普惠体 L" panose="00020600040101010101" charset="-122"/>
                <a:ea typeface="阿里巴巴普惠体 L" panose="00020600040101010101" charset="-122"/>
                <a:sym typeface="阿里巴巴普惠体 L" panose="00020600040101010101" charset="-122"/>
              </a:rPr>
              <a:t>壹</a:t>
            </a:r>
          </a:p>
        </p:txBody>
      </p:sp>
      <p:sp>
        <p:nvSpPr>
          <p:cNvPr id="24" name="文本框 19"/>
          <p:cNvSpPr txBox="1">
            <a:spLocks noChangeArrowheads="1"/>
          </p:cNvSpPr>
          <p:nvPr/>
        </p:nvSpPr>
        <p:spPr bwMode="auto">
          <a:xfrm>
            <a:off x="4896783" y="1630395"/>
            <a:ext cx="3877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阿里巴巴普惠体 L" panose="00020600040101010101" charset="-122"/>
                <a:ea typeface="阿里巴巴普惠体 L" panose="00020600040101010101" charset="-122"/>
                <a:sym typeface="阿里巴巴普惠体 L" panose="00020600040101010101" charset="-122"/>
              </a:rPr>
              <a:t>节日起源</a:t>
            </a:r>
          </a:p>
        </p:txBody>
      </p:sp>
      <p:sp>
        <p:nvSpPr>
          <p:cNvPr id="26" name="文本框 22"/>
          <p:cNvSpPr txBox="1">
            <a:spLocks noChangeArrowheads="1"/>
          </p:cNvSpPr>
          <p:nvPr/>
        </p:nvSpPr>
        <p:spPr bwMode="auto">
          <a:xfrm>
            <a:off x="1978025" y="3393440"/>
            <a:ext cx="71532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a:lnSpc>
                <a:spcPct val="140000"/>
              </a:lnSpc>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您的内容打在这里，或者通过复制您的文本后，在此框中选择粘贴，并选择只保留文字。您的内容打在这里，或者通过复制您的文本后，在此框中选择粘贴</a:t>
            </a:r>
          </a:p>
        </p:txBody>
      </p:sp>
      <p:pic>
        <p:nvPicPr>
          <p:cNvPr id="45" name="图片 44"/>
          <p:cNvPicPr>
            <a:picLocks noChangeAspect="1"/>
          </p:cNvPicPr>
          <p:nvPr/>
        </p:nvPicPr>
        <p:blipFill>
          <a:blip r:embed="rId3"/>
          <a:stretch>
            <a:fillRect/>
          </a:stretch>
        </p:blipFill>
        <p:spPr>
          <a:xfrm>
            <a:off x="2413000" y="1228725"/>
            <a:ext cx="1561465" cy="1677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50438" y="746760"/>
            <a:ext cx="6688582" cy="4893647"/>
          </a:xfrm>
          <a:prstGeom prst="rect">
            <a:avLst/>
          </a:prstGeom>
          <a:noFill/>
        </p:spPr>
        <p:txBody>
          <a:bodyPr wrap="square">
            <a:spAutoFit/>
          </a:bodyPr>
          <a:lstStyle/>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重阳的源头，可追溯到先秦之前。</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吕氏春秋</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之中</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季秋纪</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载：“（九月）命家宰，农事备收，举五种之要。藏帝籍之收于神仓，祗敬必饬。”“是日也，大飨帝，尝牺牲，告备于天子。”可见当时已有在秋九月农作物丰收之时祭飨天帝、祭祖，以谢天帝、祖先恩德的活动。</a:t>
            </a:r>
          </a:p>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汉代，</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西京杂记</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荆楚岁时记</a:t>
            </a:r>
            <a:r>
              <a:rPr lang="en-US" altLang="zh-CN"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a:t>
            </a:r>
            <a:r>
              <a:rPr lang="zh-CN" altLang="en-US" sz="2000" noProof="1">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云：“九月九日，四民并籍野饮宴。”隋杜公瞻注云：“九月九日宴会，未知起于何代，然自驻至宋未改。”求长寿及饮宴，构成了重阳节的基础。</a:t>
            </a:r>
          </a:p>
        </p:txBody>
      </p:sp>
      <p:sp>
        <p:nvSpPr>
          <p:cNvPr id="2" name="文本框 1"/>
          <p:cNvSpPr txBox="1"/>
          <p:nvPr/>
        </p:nvSpPr>
        <p:spPr>
          <a:xfrm>
            <a:off x="1312219" y="1644860"/>
            <a:ext cx="1661993" cy="2548390"/>
          </a:xfrm>
          <a:prstGeom prst="rect">
            <a:avLst/>
          </a:prstGeom>
          <a:noFill/>
        </p:spPr>
        <p:txBody>
          <a:bodyPr vert="eaVert" wrap="none" rtlCol="0">
            <a:spAutoFit/>
          </a:bodyPr>
          <a:lstStyle/>
          <a:p>
            <a:r>
              <a:rPr lang="zh-CN" altLang="en-US" sz="4400" spc="188" noProof="1">
                <a:latin typeface="阿里巴巴普惠体 L" panose="00020600040101010101" charset="-122"/>
                <a:ea typeface="阿里巴巴普惠体 L" panose="00020600040101010101" charset="-122"/>
                <a:sym typeface="阿里巴巴普惠体 L" panose="00020600040101010101" charset="-122"/>
              </a:rPr>
              <a:t>节日</a:t>
            </a:r>
            <a:r>
              <a:rPr lang="zh-CN" altLang="en-US" sz="4800" spc="188" noProof="1">
                <a:latin typeface="阿里巴巴普惠体 L" panose="00020600040101010101" charset="-122"/>
                <a:ea typeface="阿里巴巴普惠体 L" panose="00020600040101010101" charset="-122"/>
                <a:sym typeface="阿里巴巴普惠体 L" panose="00020600040101010101" charset="-122"/>
              </a:rPr>
              <a:t>起源</a:t>
            </a:r>
          </a:p>
          <a:p>
            <a:endParaRPr lang="zh-CN" altLang="en-US" sz="4800" dirty="0">
              <a:latin typeface="阿里巴巴普惠体 L" panose="00020600040101010101" charset="-122"/>
              <a:ea typeface="阿里巴巴普惠体 L" panose="00020600040101010101" charset="-122"/>
              <a:sym typeface="阿里巴巴普惠体 L"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
          <p:cNvSpPr txBox="1">
            <a:spLocks noChangeArrowheads="1"/>
          </p:cNvSpPr>
          <p:nvPr/>
        </p:nvSpPr>
        <p:spPr bwMode="auto">
          <a:xfrm>
            <a:off x="2313761" y="1230727"/>
            <a:ext cx="7109639"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重阳节的原型之一是古代的祭祀大火的仪式。</a:t>
            </a:r>
          </a:p>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作为古代季节星宿标志的“大火”星，在季秋九月隐退，</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夏小正</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16" name="文本框 15"/>
          <p:cNvSpPr txBox="1"/>
          <p:nvPr/>
        </p:nvSpPr>
        <p:spPr>
          <a:xfrm>
            <a:off x="593399" y="1571200"/>
            <a:ext cx="1661993" cy="2548390"/>
          </a:xfrm>
          <a:prstGeom prst="rect">
            <a:avLst/>
          </a:prstGeom>
          <a:noFill/>
        </p:spPr>
        <p:txBody>
          <a:bodyPr vert="eaVert" wrap="none" rtlCol="0">
            <a:spAutoFit/>
          </a:bodyPr>
          <a:lstStyle/>
          <a:p>
            <a:r>
              <a:rPr lang="zh-CN" altLang="en-US" sz="4400" spc="188" noProof="1">
                <a:latin typeface="阿里巴巴普惠体 L" panose="00020600040101010101" charset="-122"/>
                <a:ea typeface="阿里巴巴普惠体 L" panose="00020600040101010101" charset="-122"/>
                <a:sym typeface="阿里巴巴普惠体 L" panose="00020600040101010101" charset="-122"/>
              </a:rPr>
              <a:t>节日</a:t>
            </a:r>
            <a:r>
              <a:rPr lang="zh-CN" altLang="en-US" sz="4800" spc="188" noProof="1">
                <a:latin typeface="阿里巴巴普惠体 L" panose="00020600040101010101" charset="-122"/>
                <a:ea typeface="阿里巴巴普惠体 L" panose="00020600040101010101" charset="-122"/>
                <a:sym typeface="阿里巴巴普惠体 L" panose="00020600040101010101" charset="-122"/>
              </a:rPr>
              <a:t>起源</a:t>
            </a:r>
          </a:p>
          <a:p>
            <a:endParaRPr lang="zh-CN" altLang="en-US" sz="4800" dirty="0">
              <a:latin typeface="阿里巴巴普惠体 L" panose="00020600040101010101" charset="-122"/>
              <a:ea typeface="阿里巴巴普惠体 L" panose="00020600040101010101" charset="-122"/>
              <a:sym typeface="阿里巴巴普惠体 L"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540430" y="1621591"/>
            <a:ext cx="1257486" cy="1323439"/>
          </a:xfrm>
          <a:prstGeom prst="rect">
            <a:avLst/>
          </a:prstGeom>
          <a:noFill/>
        </p:spPr>
        <p:txBody>
          <a:bodyPr wrap="square" rtlCol="0">
            <a:spAutoFit/>
          </a:bodyPr>
          <a:lstStyle/>
          <a:p>
            <a:r>
              <a:rPr lang="zh-CN" altLang="en-US" sz="8000" dirty="0">
                <a:latin typeface="阿里巴巴普惠体 L" panose="00020600040101010101" charset="-122"/>
                <a:ea typeface="阿里巴巴普惠体 L" panose="00020600040101010101" charset="-122"/>
                <a:sym typeface="阿里巴巴普惠体 L" panose="00020600040101010101" charset="-122"/>
              </a:rPr>
              <a:t>贰</a:t>
            </a:r>
          </a:p>
        </p:txBody>
      </p:sp>
      <p:sp>
        <p:nvSpPr>
          <p:cNvPr id="24" name="文本框 19"/>
          <p:cNvSpPr txBox="1">
            <a:spLocks noChangeArrowheads="1"/>
          </p:cNvSpPr>
          <p:nvPr/>
        </p:nvSpPr>
        <p:spPr bwMode="auto">
          <a:xfrm>
            <a:off x="4809154" y="1669130"/>
            <a:ext cx="3877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阿里巴巴普惠体 L" panose="00020600040101010101" charset="-122"/>
                <a:ea typeface="阿里巴巴普惠体 L" panose="00020600040101010101" charset="-122"/>
                <a:sym typeface="阿里巴巴普惠体 L" panose="00020600040101010101" charset="-122"/>
              </a:rPr>
              <a:t>民间习俗</a:t>
            </a:r>
          </a:p>
        </p:txBody>
      </p:sp>
      <p:sp>
        <p:nvSpPr>
          <p:cNvPr id="26" name="文本框 22"/>
          <p:cNvSpPr txBox="1">
            <a:spLocks noChangeArrowheads="1"/>
          </p:cNvSpPr>
          <p:nvPr/>
        </p:nvSpPr>
        <p:spPr bwMode="auto">
          <a:xfrm>
            <a:off x="1537335" y="3242310"/>
            <a:ext cx="757809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a:lnSpc>
                <a:spcPct val="140000"/>
              </a:lnSpc>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您的内容打在这里，或者通过复制您的文本后，在此框中选择粘贴，并选择只保留文字。您的内容打在这里，或者通过复制您的文本后，在此框中选择粘贴</a:t>
            </a:r>
          </a:p>
        </p:txBody>
      </p:sp>
      <p:pic>
        <p:nvPicPr>
          <p:cNvPr id="45" name="图片 44"/>
          <p:cNvPicPr>
            <a:picLocks noChangeAspect="1"/>
          </p:cNvPicPr>
          <p:nvPr/>
        </p:nvPicPr>
        <p:blipFill>
          <a:blip r:embed="rId3"/>
          <a:stretch>
            <a:fillRect/>
          </a:stretch>
        </p:blipFill>
        <p:spPr>
          <a:xfrm>
            <a:off x="2291715" y="1202690"/>
            <a:ext cx="1612265" cy="1731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360418" y="1574800"/>
            <a:ext cx="6688582" cy="1428468"/>
          </a:xfrm>
          <a:prstGeom prst="rect">
            <a:avLst/>
          </a:prstGeom>
          <a:noFill/>
        </p:spPr>
        <p:txBody>
          <a:bodyPr wrap="square">
            <a:spAutoFit/>
          </a:bodyPr>
          <a:lstStyle/>
          <a:p>
            <a:pPr algn="ctr">
              <a:lnSpc>
                <a:spcPct val="150000"/>
              </a:lnSpc>
            </a:pPr>
            <a:r>
              <a:rPr lang="zh-CN" altLang="en-US" sz="2000" dirty="0">
                <a:solidFill>
                  <a:srgbClr val="262626"/>
                </a:solidFill>
                <a:latin typeface="阿里巴巴普惠体 L" panose="00020600040101010101" charset="-122"/>
                <a:ea typeface="阿里巴巴普惠体 L" panose="00020600040101010101" charset="-122"/>
                <a:sym typeface="阿里巴巴普惠体 L" panose="00020600040101010101" charset="-122"/>
              </a:rPr>
              <a:t>据史料记载，重阳糕又称花糕、菊糕、五色糕，九月九日天明时，以片糕搭儿女头额，祝愿子女百事俱高，乃古人九月作糕的本意。</a:t>
            </a:r>
            <a:endParaRPr lang="en-US" altLang="zh-CN" sz="2000" dirty="0">
              <a:solidFill>
                <a:srgbClr val="262626"/>
              </a:solidFill>
              <a:latin typeface="阿里巴巴普惠体 L" panose="00020600040101010101" charset="-122"/>
              <a:ea typeface="阿里巴巴普惠体 L" panose="00020600040101010101" charset="-122"/>
              <a:sym typeface="阿里巴巴普惠体 L" panose="00020600040101010101" charset="-122"/>
            </a:endParaRPr>
          </a:p>
        </p:txBody>
      </p:sp>
      <p:sp>
        <p:nvSpPr>
          <p:cNvPr id="2" name="文本框 1"/>
          <p:cNvSpPr txBox="1"/>
          <p:nvPr/>
        </p:nvSpPr>
        <p:spPr>
          <a:xfrm>
            <a:off x="2605872" y="2215120"/>
            <a:ext cx="923330" cy="2554545"/>
          </a:xfrm>
          <a:prstGeom prst="rect">
            <a:avLst/>
          </a:prstGeom>
          <a:noFill/>
        </p:spPr>
        <p:txBody>
          <a:bodyPr vert="eaVert" wrap="none" rtlCol="0">
            <a:spAutoFit/>
          </a:bodyPr>
          <a:lstStyle/>
          <a:p>
            <a:r>
              <a:rPr lang="zh-CN" altLang="en-US" sz="4800" dirty="0">
                <a:latin typeface="阿里巴巴普惠体 L" panose="00020600040101010101" charset="-122"/>
                <a:ea typeface="阿里巴巴普惠体 L" panose="00020600040101010101" charset="-122"/>
                <a:sym typeface="阿里巴巴普惠体 L" panose="00020600040101010101" charset="-122"/>
              </a:rPr>
              <a:t>吃重阳糕</a:t>
            </a:r>
          </a:p>
        </p:txBody>
      </p:sp>
      <p:pic>
        <p:nvPicPr>
          <p:cNvPr id="5" name="图片 4" descr="f24696f4cc74d73a16f32adfa5d66e30"/>
          <p:cNvPicPr>
            <a:picLocks noChangeAspect="1"/>
          </p:cNvPicPr>
          <p:nvPr/>
        </p:nvPicPr>
        <p:blipFill>
          <a:blip r:embed="rId3"/>
          <a:stretch>
            <a:fillRect/>
          </a:stretch>
        </p:blipFill>
        <p:spPr>
          <a:xfrm>
            <a:off x="5909310" y="2595245"/>
            <a:ext cx="3978275" cy="3978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9"/>
          <p:cNvSpPr txBox="1">
            <a:spLocks noChangeArrowheads="1"/>
          </p:cNvSpPr>
          <p:nvPr/>
        </p:nvSpPr>
        <p:spPr bwMode="auto">
          <a:xfrm>
            <a:off x="5668309" y="1436720"/>
            <a:ext cx="3262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4800" dirty="0">
                <a:latin typeface="阿里巴巴普惠体 L" panose="00020600040101010101" charset="-122"/>
                <a:ea typeface="阿里巴巴普惠体 L" panose="00020600040101010101" charset="-122"/>
                <a:sym typeface="阿里巴巴普惠体 L" panose="00020600040101010101" charset="-122"/>
              </a:rPr>
              <a:t>重阳节登高</a:t>
            </a:r>
          </a:p>
        </p:txBody>
      </p:sp>
      <p:sp>
        <p:nvSpPr>
          <p:cNvPr id="26" name="文本框 22"/>
          <p:cNvSpPr txBox="1">
            <a:spLocks noChangeArrowheads="1"/>
          </p:cNvSpPr>
          <p:nvPr/>
        </p:nvSpPr>
        <p:spPr bwMode="auto">
          <a:xfrm>
            <a:off x="4895041" y="2540318"/>
            <a:ext cx="5155422" cy="280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重阳节首先有登高的习俗。金秋九月，天高气爽，这个季节登高远望可达到心旷神怡、健身祛病的目的。</a:t>
            </a:r>
          </a:p>
          <a:p>
            <a:pPr eaLnBrk="0" hangingPunct="0">
              <a:lnSpc>
                <a:spcPct val="150000"/>
              </a:lnSpc>
            </a:pPr>
            <a:r>
              <a:rPr lang="zh-CN" altLang="en-US" sz="2000" dirty="0">
                <a:latin typeface="阿里巴巴普惠体 L" panose="00020600040101010101" charset="-122"/>
                <a:ea typeface="阿里巴巴普惠体 L" panose="00020600040101010101" charset="-122"/>
                <a:sym typeface="阿里巴巴普惠体 L" panose="00020600040101010101" charset="-122"/>
              </a:rPr>
              <a:t>早在西汉，</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长安志</a:t>
            </a:r>
            <a:r>
              <a:rPr lang="en-US" altLang="zh-CN" sz="2000" dirty="0">
                <a:latin typeface="阿里巴巴普惠体 L" panose="00020600040101010101" charset="-122"/>
                <a:ea typeface="阿里巴巴普惠体 L" panose="00020600040101010101" charset="-122"/>
                <a:sym typeface="阿里巴巴普惠体 L" panose="00020600040101010101" charset="-122"/>
              </a:rPr>
              <a:t>》</a:t>
            </a:r>
            <a:r>
              <a:rPr lang="zh-CN" altLang="en-US" sz="2000" dirty="0">
                <a:latin typeface="阿里巴巴普惠体 L" panose="00020600040101010101" charset="-122"/>
                <a:ea typeface="阿里巴巴普惠体 L" panose="00020600040101010101" charset="-122"/>
                <a:sym typeface="阿里巴巴普惠体 L" panose="00020600040101010101" charset="-122"/>
              </a:rPr>
              <a:t>中就有汉代京城九月九日时人们游玩观景之记载。在东晋时，有著名的“龙山落帽”故事。</a:t>
            </a:r>
          </a:p>
        </p:txBody>
      </p:sp>
      <p:pic>
        <p:nvPicPr>
          <p:cNvPr id="2" name="图片 1" descr="73dcc554c328b04e6d6b6753c53386ff"/>
          <p:cNvPicPr>
            <a:picLocks noChangeAspect="1"/>
          </p:cNvPicPr>
          <p:nvPr/>
        </p:nvPicPr>
        <p:blipFill>
          <a:blip r:embed="rId3"/>
          <a:stretch>
            <a:fillRect/>
          </a:stretch>
        </p:blipFill>
        <p:spPr>
          <a:xfrm>
            <a:off x="1022985" y="1117600"/>
            <a:ext cx="3134595" cy="439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ac183928a6a541507888134ee2515a4"/>
          <p:cNvPicPr>
            <a:picLocks noChangeAspect="1"/>
          </p:cNvPicPr>
          <p:nvPr/>
        </p:nvPicPr>
        <p:blipFill>
          <a:blip r:embed="rId3"/>
          <a:stretch>
            <a:fillRect/>
          </a:stretch>
        </p:blipFill>
        <p:spPr>
          <a:xfrm>
            <a:off x="6499860" y="2914015"/>
            <a:ext cx="3926205" cy="3926205"/>
          </a:xfrm>
          <a:prstGeom prst="rect">
            <a:avLst/>
          </a:prstGeom>
        </p:spPr>
      </p:pic>
      <p:sp>
        <p:nvSpPr>
          <p:cNvPr id="2" name="文本框 1"/>
          <p:cNvSpPr txBox="1"/>
          <p:nvPr/>
        </p:nvSpPr>
        <p:spPr>
          <a:xfrm>
            <a:off x="2311232" y="1803640"/>
            <a:ext cx="923330" cy="1323439"/>
          </a:xfrm>
          <a:prstGeom prst="rect">
            <a:avLst/>
          </a:prstGeom>
          <a:noFill/>
        </p:spPr>
        <p:txBody>
          <a:bodyPr vert="eaVert" wrap="none" rtlCol="0">
            <a:spAutoFit/>
          </a:bodyPr>
          <a:lstStyle/>
          <a:p>
            <a:r>
              <a:rPr lang="zh-CN" altLang="en-US" sz="4800" dirty="0">
                <a:latin typeface="阿里巴巴普惠体 L" panose="00020600040101010101" charset="-122"/>
                <a:ea typeface="阿里巴巴普惠体 L" panose="00020600040101010101" charset="-122"/>
                <a:sym typeface="阿里巴巴普惠体 L" panose="00020600040101010101" charset="-122"/>
              </a:rPr>
              <a:t>茱萸</a:t>
            </a:r>
          </a:p>
        </p:txBody>
      </p:sp>
      <p:sp>
        <p:nvSpPr>
          <p:cNvPr id="15" name="文本框 14"/>
          <p:cNvSpPr txBox="1"/>
          <p:nvPr/>
        </p:nvSpPr>
        <p:spPr>
          <a:xfrm>
            <a:off x="4028438" y="1067435"/>
            <a:ext cx="4819651" cy="3046988"/>
          </a:xfrm>
          <a:prstGeom prst="rect">
            <a:avLst/>
          </a:prstGeom>
          <a:noFill/>
        </p:spPr>
        <p:txBody>
          <a:bodyPr wrap="square">
            <a:spAutoFit/>
          </a:bodyPr>
          <a:lstStyle/>
          <a:p>
            <a:pPr fontAlgn="auto">
              <a:lnSpc>
                <a:spcPct val="120000"/>
              </a:lnSpc>
              <a:spcBef>
                <a:spcPts val="0"/>
              </a:spcBef>
              <a:spcAft>
                <a:spcPts val="0"/>
              </a:spcAft>
              <a:defRPr/>
            </a:pPr>
            <a:r>
              <a:rPr lang="zh-CN" altLang="en-US" sz="2000" noProof="1">
                <a:latin typeface="阿里巴巴普惠体 L" panose="00020600040101010101" charset="-122"/>
                <a:ea typeface="阿里巴巴普惠体 L" panose="00020600040101010101" charset="-122"/>
                <a:sym typeface="阿里巴巴普惠体 L" panose="00020600040101010101"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400" noProof="1">
              <a:latin typeface="阿里巴巴普惠体 L" panose="00020600040101010101" charset="-122"/>
              <a:ea typeface="阿里巴巴普惠体 L" panose="00020600040101010101" charset="-122"/>
              <a:sym typeface="阿里巴巴普惠体 L"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宽屏</PresentationFormat>
  <Paragraphs>67</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阿里巴巴普惠体 L</vt:lpstr>
      <vt:lpstr>阿里巴巴普惠体 R</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2022-03-07T06:12:15Z</dcterms:created>
  <dcterms:modified xsi:type="dcterms:W3CDTF">2023-01-10T05:52:24Z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EF2A586F6762420D87147092D5A7D205</vt:lpwstr>
  </property>
  <property fmtid="{A09F084E-AD41-489F-8076-AA5BE3082BCA}" pid="100">
    <vt:ui4>5</vt:ui4>
  </property>
  <property fmtid="{64440492-4C8B-11D1-8B70-080036B11A03}" pid="11">
    <vt:lpwstr>www.2ppt.com-爱PPT提供资源下载</vt:lpwstr>
  </property>
</Properties>
</file>