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30" r:id="rId2"/>
    <p:sldId id="431" r:id="rId3"/>
    <p:sldId id="432" r:id="rId4"/>
    <p:sldId id="433" r:id="rId5"/>
    <p:sldId id="434" r:id="rId6"/>
    <p:sldId id="435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45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0000"/>
    <a:srgbClr val="990000"/>
    <a:srgbClr val="D60093"/>
    <a:srgbClr val="9966FF"/>
    <a:srgbClr val="9933FF"/>
    <a:srgbClr val="00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0" autoAdjust="0"/>
    <p:restoredTop sz="94660"/>
  </p:normalViewPr>
  <p:slideViewPr>
    <p:cSldViewPr>
      <p:cViewPr>
        <p:scale>
          <a:sx n="100" d="100"/>
          <a:sy n="100" d="100"/>
        </p:scale>
        <p:origin x="-198" y="-264"/>
      </p:cViewPr>
      <p:guideLst>
        <p:guide orient="horz" pos="2160"/>
        <p:guide pos="29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59-1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9790"/>
  <ax:ocxPr ax:name="_cy" ax:value="1614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F05B0-1EBF-42F5-849D-DB87FF32C99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B00D1-6838-41FD-AAB8-20A41FCB42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B00D1-6838-41FD-AAB8-20A41FCB427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64313"/>
            <a:ext cx="2133600" cy="15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0025"/>
            <a:ext cx="2895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5738"/>
            <a:ext cx="2133600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4C8BAD86-478C-4E7C-8EB5-C76580EC86CC}" type="slidenum">
              <a:rPr lang="zh-CN" altLang="en-US"/>
              <a:t>‹#›</a:t>
            </a:fld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62000" y="4114800"/>
            <a:ext cx="7772400" cy="1085850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34000"/>
            <a:ext cx="6400800" cy="8382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•"/>
        <a:defRPr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>
          <a:solidFill>
            <a:schemeClr val="tx1"/>
          </a:solidFill>
          <a:latin typeface="Arial" panose="020B0604020202020204" pitchFamily="34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>
          <a:solidFill>
            <a:schemeClr val="tx1"/>
          </a:solidFill>
          <a:latin typeface="Arial" panose="020B0604020202020204" pitchFamily="34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>
          <a:solidFill>
            <a:schemeClr val="tx1"/>
          </a:solidFill>
          <a:latin typeface="Arial" panose="020B0604020202020204" pitchFamily="34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>
          <a:solidFill>
            <a:schemeClr val="tx1"/>
          </a:solidFill>
          <a:latin typeface="Arial" panose="020B060402020202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879724" y="4495185"/>
            <a:ext cx="33845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b="1" dirty="0">
                <a:solidFill>
                  <a:srgbClr val="800000"/>
                </a:solidFill>
              </a:rPr>
              <a:t>S</a:t>
            </a:r>
            <a:r>
              <a:rPr lang="zh-CN" altLang="en-US" sz="4000" b="1" dirty="0">
                <a:solidFill>
                  <a:srgbClr val="800000"/>
                </a:solidFill>
              </a:rPr>
              <a:t>ection</a:t>
            </a:r>
            <a:r>
              <a:rPr lang="zh-CN" altLang="en-US" sz="4000" b="1" dirty="0"/>
              <a:t> </a:t>
            </a:r>
            <a:r>
              <a:rPr lang="zh-CN" altLang="en-US" sz="3600" b="1" dirty="0"/>
              <a:t> </a:t>
            </a:r>
            <a:r>
              <a:rPr lang="zh-CN" altLang="en-US" sz="6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" name="矩形 1"/>
          <p:cNvSpPr/>
          <p:nvPr/>
        </p:nvSpPr>
        <p:spPr>
          <a:xfrm>
            <a:off x="-1" y="378729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kern="10" dirty="0" smtClean="0">
                <a:ln w="12700">
                  <a:noFill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We're preparing for a food festival.</a:t>
            </a:r>
            <a:endParaRPr lang="zh-CN" altLang="en-US" sz="4000" b="1" kern="10" dirty="0">
              <a:ln w="12700">
                <a:noFill/>
                <a:rou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39752" y="3140968"/>
            <a:ext cx="6804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Unit 7 </a:t>
            </a:r>
            <a:r>
              <a:rPr lang="en-US" altLang="zh-CN" sz="3600" b="1" kern="10" dirty="0">
                <a:ln w="19050">
                  <a:noFill/>
                  <a:round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ea"/>
              </a:rPr>
              <a:t>Topic 1</a:t>
            </a:r>
            <a:endParaRPr lang="zh-CN" altLang="en-US" sz="3600" b="1" dirty="0">
              <a:ln w="19050">
                <a:noFill/>
                <a:round/>
              </a:ln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4754" y="587727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979988" y="188913"/>
            <a:ext cx="4129087" cy="1798637"/>
            <a:chOff x="0" y="0"/>
            <a:chExt cx="6502" cy="2834"/>
          </a:xfrm>
        </p:grpSpPr>
        <p:pic>
          <p:nvPicPr>
            <p:cNvPr id="33802" name="Picture 3" descr="TIP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502" cy="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3" name="Text Box 4"/>
            <p:cNvSpPr txBox="1">
              <a:spLocks noChangeArrowheads="1"/>
            </p:cNvSpPr>
            <p:nvPr/>
          </p:nvSpPr>
          <p:spPr bwMode="auto">
            <a:xfrm>
              <a:off x="270" y="1134"/>
              <a:ext cx="5552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An invitation should be brief,in a proper form and include who, when, what and where in it.</a:t>
              </a:r>
            </a:p>
          </p:txBody>
        </p:sp>
      </p:grpSp>
      <p:sp>
        <p:nvSpPr>
          <p:cNvPr id="33795" name="Rectangle 5"/>
          <p:cNvSpPr>
            <a:spLocks noGrp="1" noChangeArrowheads="1"/>
          </p:cNvSpPr>
          <p:nvPr/>
        </p:nvSpPr>
        <p:spPr bwMode="auto">
          <a:xfrm>
            <a:off x="900113" y="0"/>
            <a:ext cx="541337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865505" eaLnBrk="0" hangingPunct="0">
              <a:buFontTx/>
              <a:buNone/>
            </a:pPr>
            <a:r>
              <a:rPr lang="zh-CN" altLang="en-US" sz="2400" b="1" dirty="0">
                <a:ea typeface="微软雅黑" panose="020B0503020204020204" pitchFamily="34" charset="-122"/>
              </a:rPr>
              <a:t>Complete the invitation to one of Kangkang's friends.Then share it with the whole class.</a:t>
            </a:r>
          </a:p>
        </p:txBody>
      </p:sp>
      <p:sp>
        <p:nvSpPr>
          <p:cNvPr id="33796" name="Rectangle 6"/>
          <p:cNvSpPr>
            <a:spLocks noGrp="1" noChangeArrowheads="1"/>
          </p:cNvSpPr>
          <p:nvPr/>
        </p:nvSpPr>
        <p:spPr bwMode="auto">
          <a:xfrm>
            <a:off x="0" y="1484313"/>
            <a:ext cx="8856663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23850" indent="-323850" algn="just" defTabSz="865505" eaLnBrk="0" hangingPunct="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Dear </a:t>
            </a:r>
            <a:r>
              <a:rPr lang="zh-CN" altLang="en-US" sz="2800" u="sng" dirty="0">
                <a:latin typeface="Times New Roman" panose="02020603050405020304" pitchFamily="18" charset="0"/>
                <a:ea typeface="微软雅黑" panose="020B0503020204020204" pitchFamily="34" charset="-122"/>
              </a:rPr>
              <a:t>David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</a:p>
          <a:p>
            <a:pPr marL="323850" indent="-323850" algn="just" defTabSz="865505" eaLnBrk="0" hangingPunct="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I would like to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______you</a:t>
            </a:r>
            <a:r>
              <a:rPr lang="en-US" altLang="zh-CN" sz="2800" u="sng" dirty="0">
                <a:latin typeface="Times New Roman" panose="02020603050405020304" pitchFamily="18" charset="0"/>
                <a:ea typeface="微软雅黑" panose="020B0503020204020204" pitchFamily="34" charset="-122"/>
              </a:rPr>
              <a:t> to the international  food festival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at Beijing International School </a:t>
            </a:r>
            <a:r>
              <a:rPr lang="en-US" altLang="zh-CN" sz="2800" u="sng" dirty="0">
                <a:latin typeface="Times New Roman" panose="02020603050405020304" pitchFamily="18" charset="0"/>
                <a:ea typeface="微软雅黑" panose="020B0503020204020204" pitchFamily="34" charset="-122"/>
              </a:rPr>
              <a:t>at 11:00 a.m. on Sunday, May 16th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.We students will ______many delicious international _____ and sell them in order to ______ money for a village school in Kenya.</a:t>
            </a:r>
          </a:p>
          <a:p>
            <a:pPr marL="323850" indent="-323850" algn="just" defTabSz="865505" eaLnBrk="0" hangingPunct="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Hope to see you then!</a:t>
            </a:r>
          </a:p>
          <a:p>
            <a:pPr marL="323850" indent="-323850" algn="r" defTabSz="865505" eaLnBrk="0" hangingPunct="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Sincerely,</a:t>
            </a:r>
          </a:p>
          <a:p>
            <a:pPr marL="323850" indent="-323850" algn="r" defTabSz="865505" eaLnBrk="0" hangingPunct="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Kangkang</a:t>
            </a:r>
          </a:p>
        </p:txBody>
      </p:sp>
      <p:sp>
        <p:nvSpPr>
          <p:cNvPr id="33797" name="Oval 7"/>
          <p:cNvSpPr>
            <a:spLocks noChangeArrowheads="1"/>
          </p:cNvSpPr>
          <p:nvPr/>
        </p:nvSpPr>
        <p:spPr bwMode="auto">
          <a:xfrm>
            <a:off x="34925" y="44450"/>
            <a:ext cx="896938" cy="574675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/>
              <a:t>3</a:t>
            </a:r>
          </a:p>
        </p:txBody>
      </p:sp>
      <p:grpSp>
        <p:nvGrpSpPr>
          <p:cNvPr id="3" name="Group 8"/>
          <p:cNvGrpSpPr/>
          <p:nvPr/>
        </p:nvGrpSpPr>
        <p:grpSpPr bwMode="auto">
          <a:xfrm>
            <a:off x="6878638" y="3213100"/>
            <a:ext cx="1870075" cy="1798638"/>
            <a:chOff x="0" y="0"/>
            <a:chExt cx="2948" cy="2834"/>
          </a:xfrm>
        </p:grpSpPr>
        <p:sp>
          <p:nvSpPr>
            <p:cNvPr id="33800" name="Rectangle 9"/>
            <p:cNvSpPr>
              <a:spLocks noChangeArrowheads="1"/>
            </p:cNvSpPr>
            <p:nvPr/>
          </p:nvSpPr>
          <p:spPr bwMode="auto">
            <a:xfrm>
              <a:off x="340" y="0"/>
              <a:ext cx="2608" cy="68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3801" name="箭头 294"/>
            <p:cNvSpPr>
              <a:spLocks noChangeShapeType="1"/>
            </p:cNvSpPr>
            <p:nvPr/>
          </p:nvSpPr>
          <p:spPr bwMode="auto">
            <a:xfrm flipH="1">
              <a:off x="0" y="680"/>
              <a:ext cx="1474" cy="215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755650" y="4941888"/>
            <a:ext cx="6337300" cy="13811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为了，以便于</a:t>
            </a:r>
          </a:p>
          <a:p>
            <a:pPr eaLnBrk="1" hangingPunct="1"/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E.g:他努力学习是为了找到一份好的工作。</a:t>
            </a:r>
          </a:p>
          <a:p>
            <a:pPr eaLnBrk="1" hangingPunct="1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He studies hard in order to find a good job.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3276600" y="1916113"/>
            <a:ext cx="1511300" cy="519112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</a:rPr>
              <a:t>invite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6948488" y="2708275"/>
            <a:ext cx="1223962" cy="51911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</a:rPr>
              <a:t>cook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3851275" y="3068638"/>
            <a:ext cx="1296988" cy="519112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</a:rPr>
              <a:t>foods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611188" y="3429000"/>
            <a:ext cx="1223962" cy="51911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</a:rPr>
              <a:t>raise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48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4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4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4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 build="allAtOnce" bldLvl="0" animBg="1" autoUpdateAnimBg="0"/>
      <p:bldP spid="33809" grpId="0"/>
      <p:bldP spid="33810" grpId="0"/>
      <p:bldP spid="33812" grpId="0"/>
      <p:bldP spid="338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258888" y="1557338"/>
            <a:ext cx="7175500" cy="35401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ea typeface="宋体" panose="02010600030101010101" pitchFamily="2" charset="-122"/>
              </a:rPr>
              <a:t>Dear friend,</a:t>
            </a:r>
          </a:p>
          <a:p>
            <a:pPr>
              <a:defRPr/>
            </a:pPr>
            <a:r>
              <a:rPr lang="en-US" sz="3200" dirty="0">
                <a:ea typeface="宋体" panose="02010600030101010101" pitchFamily="2" charset="-122"/>
              </a:rPr>
              <a:t>     I’d like to invite you...</a:t>
            </a:r>
          </a:p>
          <a:p>
            <a:pPr>
              <a:defRPr/>
            </a:pPr>
            <a:r>
              <a:rPr lang="en-US" sz="3200" dirty="0">
                <a:ea typeface="宋体" panose="02010600030101010101" pitchFamily="2" charset="-122"/>
              </a:rPr>
              <a:t>     ...</a:t>
            </a:r>
          </a:p>
          <a:p>
            <a:pPr>
              <a:defRPr/>
            </a:pPr>
            <a:r>
              <a:rPr lang="en-US" sz="3200" dirty="0">
                <a:ea typeface="宋体" panose="02010600030101010101" pitchFamily="2" charset="-122"/>
              </a:rPr>
              <a:t>     Hope to see you then!</a:t>
            </a:r>
          </a:p>
          <a:p>
            <a:pPr>
              <a:defRPr/>
            </a:pPr>
            <a:r>
              <a:rPr lang="en-US" sz="3200">
                <a:ea typeface="宋体" panose="02010600030101010101" pitchFamily="2" charset="-122"/>
              </a:rPr>
              <a:t>                                           Sincerely</a:t>
            </a:r>
            <a:r>
              <a:rPr lang="zh-CN" altLang="en-US" sz="3200" dirty="0">
                <a:ea typeface="宋体" panose="02010600030101010101" pitchFamily="2" charset="-122"/>
              </a:rPr>
              <a:t>，</a:t>
            </a:r>
          </a:p>
          <a:p>
            <a:pPr>
              <a:defRPr/>
            </a:pPr>
            <a:r>
              <a:rPr lang="en-US" sz="3200" dirty="0">
                <a:ea typeface="宋体" panose="02010600030101010101" pitchFamily="2" charset="-122"/>
              </a:rPr>
              <a:t>                                            (name)</a:t>
            </a:r>
          </a:p>
          <a:p>
            <a:pPr>
              <a:defRPr/>
            </a:pPr>
            <a:r>
              <a:rPr lang="en-US" sz="3200" dirty="0">
                <a:ea typeface="宋体" panose="02010600030101010101" pitchFamily="2" charset="-122"/>
              </a:rPr>
              <a:t>     </a:t>
            </a: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4213" y="1768475"/>
            <a:ext cx="5614987" cy="3749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 b="1" dirty="0"/>
              <a:t>Disscuss with your partner what you will do for Free the Children.</a:t>
            </a:r>
            <a:r>
              <a:rPr lang="en-US" altLang="zh-CN" sz="2400" b="1" dirty="0"/>
              <a:t> </a:t>
            </a:r>
            <a:r>
              <a:rPr lang="zh-CN" altLang="en-US" sz="2400" b="1" dirty="0"/>
              <a:t>You can use the following phrases:</a:t>
            </a:r>
            <a:r>
              <a:rPr lang="en-US" altLang="zh-CN" sz="2400" b="1" dirty="0"/>
              <a:t>   </a:t>
            </a:r>
          </a:p>
          <a:p>
            <a:endParaRPr lang="en-US" altLang="zh-CN" sz="2400" b="1" dirty="0">
              <a:latin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</a:rPr>
              <a:t>make a poster about Free the Children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</a:rPr>
              <a:t>ask others to join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</a:rPr>
              <a:t>tell my parents about it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</a:rPr>
              <a:t>write a letter to them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</a:rPr>
              <a:t>raise money</a:t>
            </a:r>
            <a:r>
              <a:rPr lang="zh-CN" altLang="en-US" sz="2400" b="1" dirty="0">
                <a:latin typeface="Times New Roman" panose="02020603050405020304" pitchFamily="18" charset="0"/>
              </a:rPr>
              <a:t>/clothes/toys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</a:rPr>
              <a:t>... </a:t>
            </a:r>
          </a:p>
        </p:txBody>
      </p:sp>
      <p:sp>
        <p:nvSpPr>
          <p:cNvPr id="35843" name="WordArt 3"/>
          <p:cNvSpPr>
            <a:spLocks noChangeArrowheads="1" noChangeShapeType="1"/>
          </p:cNvSpPr>
          <p:nvPr/>
        </p:nvSpPr>
        <p:spPr bwMode="auto">
          <a:xfrm>
            <a:off x="612775" y="404813"/>
            <a:ext cx="2838450" cy="14509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993300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Arail"/>
              </a:rPr>
              <a:t>Project</a:t>
            </a:r>
            <a:endParaRPr lang="zh-CN" altLang="en-US" sz="3600" b="1" kern="10" dirty="0">
              <a:ln w="9525">
                <a:solidFill>
                  <a:srgbClr val="993300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Arail"/>
            </a:endParaRP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8101013" y="2349500"/>
            <a:ext cx="719137" cy="574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/>
          </p:cNvSpPr>
          <p:nvPr/>
        </p:nvSpPr>
        <p:spPr bwMode="auto">
          <a:xfrm>
            <a:off x="2123728" y="751359"/>
            <a:ext cx="4362450" cy="5174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altLang="zh-CN" sz="4000" b="1" kern="10" dirty="0">
                <a:ln w="9525"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Exercises in class</a:t>
            </a:r>
            <a:endParaRPr lang="zh-CN" altLang="en-US" sz="4000" b="1" kern="10" dirty="0">
              <a:ln w="9525">
                <a:rou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25438" y="1484784"/>
            <a:ext cx="87122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根据汉语完成下列句子。</a:t>
            </a:r>
          </a:p>
          <a:p>
            <a:pPr eaLnBrk="1" hangingPunct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他在乡下度过他的童年。</a:t>
            </a:r>
          </a:p>
          <a:p>
            <a:pPr eaLnBrk="1" hangingPunct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spent his_________ in the countryside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他不专心听老师讲课，结果他考试不及格。</a:t>
            </a:r>
          </a:p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He didn't listen to the teacher carefully in class,___ ____ ____,</a:t>
            </a:r>
          </a:p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he failed the exam.</a:t>
            </a:r>
          </a:p>
          <a:p>
            <a:pPr eaLnBrk="1" hangingPunct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在你们小组里面有多少个成员？</a:t>
            </a:r>
          </a:p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How many ________ are there in your ________?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我们应该走路而不是坐公车上学。</a:t>
            </a:r>
          </a:p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We should walk ______ ______ taking a bus to school.</a:t>
            </a:r>
          </a:p>
          <a:p>
            <a:pPr eaLnBrk="1" hangingPunct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为了按时到达学校，他每天都不得不早点起床。</a:t>
            </a:r>
          </a:p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He gets up early every day______ ______ ______ get to </a:t>
            </a:r>
          </a:p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school on time.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140200" y="5513859"/>
            <a:ext cx="252003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in       </a:t>
            </a:r>
            <a:r>
              <a:rPr lang="zh-CN" alt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order      </a:t>
            </a:r>
            <a:r>
              <a:rPr lang="zh-CN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to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124075" y="2227734"/>
            <a:ext cx="1789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childhood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381750" y="2946872"/>
            <a:ext cx="265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as   a    result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989138" y="4027959"/>
            <a:ext cx="179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members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5591175" y="4002559"/>
            <a:ext cx="1789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group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2700338" y="4793134"/>
            <a:ext cx="1789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instead   of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ldLvl="0" autoUpdateAnimBg="0"/>
      <p:bldP spid="37892" grpId="0" bldLvl="0" autoUpdateAnimBg="0"/>
      <p:bldP spid="37893" grpId="0" bldLvl="0" autoUpdateAnimBg="0"/>
      <p:bldP spid="37894" grpId="0" bldLvl="0" autoUpdateAnimBg="0"/>
      <p:bldP spid="37895" grpId="0" bldLvl="0" autoUpdateAnimBg="0"/>
      <p:bldP spid="37896" grpId="0" bldLvl="0" autoUpdateAnimBg="0"/>
      <p:bldP spid="37897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/>
          </p:cNvSpPr>
          <p:nvPr/>
        </p:nvSpPr>
        <p:spPr bwMode="auto">
          <a:xfrm>
            <a:off x="2712418" y="836712"/>
            <a:ext cx="3313112" cy="1008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Summary</a:t>
            </a:r>
            <a:endParaRPr lang="zh-CN" altLang="en-US" sz="36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124075" y="2266950"/>
            <a:ext cx="65055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</a:rPr>
              <a:t>1. </a:t>
            </a:r>
            <a:r>
              <a:rPr lang="zh-CN" altLang="en-US" sz="2800" b="1" dirty="0">
                <a:solidFill>
                  <a:srgbClr val="0000FF"/>
                </a:solidFill>
              </a:rPr>
              <a:t>S</a:t>
            </a:r>
            <a:r>
              <a:rPr lang="en-US" altLang="zh-CN" sz="2800" b="1" dirty="0" err="1">
                <a:solidFill>
                  <a:srgbClr val="0000FF"/>
                </a:solidFill>
              </a:rPr>
              <a:t>ome</a:t>
            </a:r>
            <a:r>
              <a:rPr lang="en-US" altLang="zh-CN" sz="2800" b="1" dirty="0">
                <a:solidFill>
                  <a:srgbClr val="0000FF"/>
                </a:solidFill>
              </a:rPr>
              <a:t> new words</a:t>
            </a:r>
            <a:r>
              <a:rPr lang="zh-CN" altLang="en-US" sz="2800" b="1" dirty="0">
                <a:solidFill>
                  <a:srgbClr val="0000FF"/>
                </a:solidFill>
              </a:rPr>
              <a:t>:</a:t>
            </a:r>
          </a:p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regret,gather,group,member,roof</a:t>
            </a:r>
          </a:p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</a:t>
            </a:r>
            <a:r>
              <a:rPr lang="en-US" altLang="zh-CN" sz="2800" b="1" dirty="0">
                <a:solidFill>
                  <a:srgbClr val="0000FF"/>
                </a:solidFill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</a:rPr>
              <a:t>Some</a:t>
            </a:r>
            <a:r>
              <a:rPr lang="en-US" altLang="zh-CN" sz="2800" b="1" dirty="0">
                <a:solidFill>
                  <a:srgbClr val="0000FF"/>
                </a:solidFill>
              </a:rPr>
              <a:t> phrases</a:t>
            </a:r>
          </a:p>
          <a:p>
            <a:r>
              <a:rPr lang="zh-CN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instead of,as a result,in order to,fight against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124075" y="4572000"/>
            <a:ext cx="66817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1.Predict,use our known knowledge and find key words and ideas while we read.</a:t>
            </a:r>
          </a:p>
          <a:p>
            <a:pPr eaLnBrk="1" hangingPunct="1"/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2.Interview somebody about something.</a:t>
            </a:r>
          </a:p>
        </p:txBody>
      </p:sp>
      <p:sp>
        <p:nvSpPr>
          <p:cNvPr id="38917" name="WordArt 5"/>
          <p:cNvSpPr>
            <a:spLocks noChangeArrowheads="1" noChangeShapeType="1"/>
          </p:cNvSpPr>
          <p:nvPr/>
        </p:nvSpPr>
        <p:spPr bwMode="auto">
          <a:xfrm>
            <a:off x="538163" y="2268538"/>
            <a:ext cx="1512887" cy="525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ail"/>
              </a:rPr>
              <a:t>We learn: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ail"/>
            </a:endParaRPr>
          </a:p>
        </p:txBody>
      </p:sp>
      <p:sp>
        <p:nvSpPr>
          <p:cNvPr id="38918" name="WordArt 6"/>
          <p:cNvSpPr>
            <a:spLocks noChangeArrowheads="1" noChangeShapeType="1"/>
          </p:cNvSpPr>
          <p:nvPr/>
        </p:nvSpPr>
        <p:spPr bwMode="auto">
          <a:xfrm>
            <a:off x="539750" y="4572000"/>
            <a:ext cx="1539875" cy="527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ail"/>
              </a:rPr>
              <a:t>We can: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ail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8014" y="1182688"/>
            <a:ext cx="8417689" cy="225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Read 1a aloud and try to repeat.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Finish Section C in your workbook.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Preview Section D.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971550" y="0"/>
            <a:ext cx="63373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72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Homework</a:t>
            </a:r>
          </a:p>
        </p:txBody>
      </p:sp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53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133600"/>
            <a:ext cx="2519362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23850" y="1917700"/>
            <a:ext cx="3311525" cy="4127500"/>
          </a:xfrm>
          <a:prstGeom prst="rect">
            <a:avLst/>
          </a:prstGeom>
          <a:noFill/>
          <a:ln w="12700">
            <a:solidFill>
              <a:srgbClr val="FF339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</a:rPr>
              <a:t>Craig Kielburger</a:t>
            </a:r>
          </a:p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</a:rPr>
              <a:t>Free the Children</a:t>
            </a:r>
          </a:p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</a:rPr>
              <a:t>700 school rooms</a:t>
            </a:r>
          </a:p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</a:rPr>
              <a:t>build a school in Kenya</a:t>
            </a:r>
          </a:p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</a:rPr>
              <a:t>raise money</a:t>
            </a:r>
          </a:p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</a:rPr>
              <a:t>food festival</a:t>
            </a:r>
          </a:p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</a:rPr>
              <a:t>on the playground</a:t>
            </a:r>
          </a:p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</a:rPr>
              <a:t>on Sunday</a:t>
            </a:r>
          </a:p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</a:rPr>
              <a:t>prepare delicious food</a:t>
            </a:r>
          </a:p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</a:rPr>
              <a:t>such as </a:t>
            </a:r>
          </a:p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</a:rPr>
              <a:t>...</a:t>
            </a:r>
          </a:p>
        </p:txBody>
      </p:sp>
      <p:pic>
        <p:nvPicPr>
          <p:cNvPr id="25604" name="Picture 4" descr="P56-1c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2062163"/>
            <a:ext cx="251936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pizz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" t="8241" r="9250" b="4488"/>
          <a:stretch>
            <a:fillRect/>
          </a:stretch>
        </p:blipFill>
        <p:spPr bwMode="auto">
          <a:xfrm>
            <a:off x="7740650" y="3859213"/>
            <a:ext cx="1295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bee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859213"/>
            <a:ext cx="12239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黑面包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3860800"/>
            <a:ext cx="11191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indian curry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860800"/>
            <a:ext cx="115252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4604908_191308147977_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41" b="3751"/>
          <a:stretch>
            <a:fillRect/>
          </a:stretch>
        </p:blipFill>
        <p:spPr bwMode="auto">
          <a:xfrm>
            <a:off x="7380288" y="5156200"/>
            <a:ext cx="168751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sush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b="5432"/>
          <a:stretch>
            <a:fillRect/>
          </a:stretch>
        </p:blipFill>
        <p:spPr bwMode="auto">
          <a:xfrm>
            <a:off x="3994150" y="5156200"/>
            <a:ext cx="14414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 descr="fred rice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3"/>
          <a:stretch>
            <a:fillRect/>
          </a:stretch>
        </p:blipFill>
        <p:spPr bwMode="auto">
          <a:xfrm>
            <a:off x="5508625" y="5156200"/>
            <a:ext cx="17272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233412" y="836712"/>
            <a:ext cx="8929688" cy="974725"/>
          </a:xfrm>
          <a:prstGeom prst="rect">
            <a:avLst/>
          </a:prstGeom>
          <a:noFill/>
          <a:ln w="28575" cap="rnd">
            <a:solidFill>
              <a:srgbClr val="66CCFF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0000CC"/>
                </a:solidFill>
              </a:rPr>
              <a:t>      Say something that you know from Section A and B.The following i</a:t>
            </a:r>
            <a:r>
              <a:rPr lang="en-US" altLang="zh-CN" sz="2800" dirty="0">
                <a:solidFill>
                  <a:srgbClr val="0000CC"/>
                </a:solidFill>
              </a:rPr>
              <a:t>n</a:t>
            </a:r>
            <a:r>
              <a:rPr lang="zh-CN" altLang="en-US" sz="2800" dirty="0">
                <a:solidFill>
                  <a:srgbClr val="0000CC"/>
                </a:solidFill>
              </a:rPr>
              <a:t>formation and pictures may help you.</a:t>
            </a: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560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560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560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560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56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56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560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图片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063750"/>
            <a:ext cx="5040312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/>
          <p:nvPr/>
        </p:nvGrpSpPr>
        <p:grpSpPr bwMode="auto">
          <a:xfrm>
            <a:off x="38100" y="981075"/>
            <a:ext cx="3957638" cy="1079500"/>
            <a:chOff x="0" y="0"/>
            <a:chExt cx="6234" cy="1702"/>
          </a:xfrm>
        </p:grpSpPr>
        <p:sp>
          <p:nvSpPr>
            <p:cNvPr id="27668" name="Text Box 4"/>
            <p:cNvSpPr txBox="1">
              <a:spLocks noChangeArrowheads="1"/>
            </p:cNvSpPr>
            <p:nvPr/>
          </p:nvSpPr>
          <p:spPr bwMode="auto">
            <a:xfrm>
              <a:off x="224" y="291"/>
              <a:ext cx="601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solidFill>
                    <a:srgbClr val="0000CC"/>
                  </a:solidFill>
                  <a:latin typeface="Times New Roman" panose="02020603050405020304" pitchFamily="18" charset="0"/>
                </a:rPr>
                <a:t>No,he can't. And he 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regret</a:t>
              </a:r>
              <a:r>
                <a:rPr lang="zh-CN" altLang="en-US" sz="2400">
                  <a:solidFill>
                    <a:srgbClr val="0000CC"/>
                  </a:solidFill>
                  <a:latin typeface="Times New Roman" panose="02020603050405020304" pitchFamily="18" charset="0"/>
                </a:rPr>
                <a:t>s that he cannot come. </a:t>
              </a:r>
              <a:endParaRPr lang="zh-CN" altLang="en-US"/>
            </a:p>
          </p:txBody>
        </p:sp>
        <p:sp>
          <p:nvSpPr>
            <p:cNvPr id="27669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6235" cy="1702"/>
            </a:xfrm>
            <a:prstGeom prst="cloudCallout">
              <a:avLst>
                <a:gd name="adj1" fmla="val -153"/>
                <a:gd name="adj2" fmla="val 101056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630" name="WordArt 6"/>
          <p:cNvSpPr>
            <a:spLocks noChangeArrowheads="1" noChangeShapeType="1"/>
          </p:cNvSpPr>
          <p:nvPr/>
        </p:nvSpPr>
        <p:spPr bwMode="auto">
          <a:xfrm>
            <a:off x="611560" y="332656"/>
            <a:ext cx="8550374" cy="409575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800" b="1" kern="10" dirty="0">
                <a:ln w="12700">
                  <a:noFill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il"/>
              </a:rPr>
              <a:t>Jane is talking to Kangkang on the phone </a:t>
            </a:r>
            <a:r>
              <a:rPr lang="en-US" altLang="zh-CN" sz="2800" b="1" kern="10" dirty="0" err="1">
                <a:ln w="12700">
                  <a:noFill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il"/>
              </a:rPr>
              <a:t>now.What</a:t>
            </a:r>
            <a:r>
              <a:rPr lang="en-US" altLang="zh-CN" sz="2800" b="1" kern="10" dirty="0">
                <a:ln w="12700">
                  <a:noFill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il"/>
              </a:rPr>
              <a:t> are they talking?</a:t>
            </a:r>
            <a:endParaRPr lang="zh-CN" altLang="en-US" sz="2800" b="1" kern="10" dirty="0">
              <a:ln w="12700">
                <a:noFill/>
                <a:rou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il"/>
            </a:endParaRPr>
          </a:p>
        </p:txBody>
      </p:sp>
      <p:grpSp>
        <p:nvGrpSpPr>
          <p:cNvPr id="3" name="Group 7"/>
          <p:cNvGrpSpPr/>
          <p:nvPr/>
        </p:nvGrpSpPr>
        <p:grpSpPr bwMode="auto">
          <a:xfrm>
            <a:off x="34925" y="4797425"/>
            <a:ext cx="6553200" cy="1655763"/>
            <a:chOff x="0" y="0"/>
            <a:chExt cx="10318" cy="2608"/>
          </a:xfrm>
        </p:grpSpPr>
        <p:sp>
          <p:nvSpPr>
            <p:cNvPr id="27666" name="Text Box 8"/>
            <p:cNvSpPr txBox="1">
              <a:spLocks noChangeArrowheads="1"/>
            </p:cNvSpPr>
            <p:nvPr/>
          </p:nvSpPr>
          <p:spPr bwMode="auto">
            <a:xfrm>
              <a:off x="794" y="571"/>
              <a:ext cx="9183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latin typeface="Times New Roman" panose="02020603050405020304" pitchFamily="18" charset="0"/>
                </a:rPr>
                <a:t>What a pity.I'm a big fan of Craig.I want to become a </a:t>
              </a:r>
              <a:r>
                <a: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memeber</a:t>
              </a:r>
              <a:r>
                <a:rPr lang="zh-CN" altLang="en-US" sz="2000" b="1" dirty="0">
                  <a:latin typeface="Times New Roman" panose="02020603050405020304" pitchFamily="18" charset="0"/>
                </a:rPr>
                <a:t> of Free the Children.And I will </a:t>
              </a:r>
              <a:r>
                <a: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gather</a:t>
              </a:r>
              <a:r>
                <a:rPr lang="zh-CN" altLang="en-US" sz="2000" b="1" dirty="0">
                  <a:latin typeface="Times New Roman" panose="02020603050405020304" pitchFamily="18" charset="0"/>
                </a:rPr>
                <a:t> my friends to join the </a:t>
              </a:r>
              <a:r>
                <a: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group</a:t>
              </a:r>
              <a:r>
                <a:rPr lang="zh-CN" altLang="en-US" sz="2000" b="1" dirty="0">
                  <a:latin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7667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10319" cy="2608"/>
            </a:xfrm>
            <a:prstGeom prst="cloudCallout">
              <a:avLst>
                <a:gd name="adj1" fmla="val 18565"/>
                <a:gd name="adj2" fmla="val -96699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Group 10"/>
          <p:cNvGrpSpPr/>
          <p:nvPr/>
        </p:nvGrpSpPr>
        <p:grpSpPr bwMode="auto">
          <a:xfrm>
            <a:off x="3635375" y="1484313"/>
            <a:ext cx="5472113" cy="720725"/>
            <a:chOff x="0" y="0"/>
            <a:chExt cx="8617" cy="1134"/>
          </a:xfrm>
        </p:grpSpPr>
        <p:sp>
          <p:nvSpPr>
            <p:cNvPr id="27664" name="Text Box 11"/>
            <p:cNvSpPr txBox="1">
              <a:spLocks noChangeArrowheads="1"/>
            </p:cNvSpPr>
            <p:nvPr/>
          </p:nvSpPr>
          <p:spPr bwMode="auto">
            <a:xfrm>
              <a:off x="227" y="227"/>
              <a:ext cx="8391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FF00FF"/>
                  </a:solidFill>
                  <a:latin typeface="Times New Roman" panose="02020603050405020304" pitchFamily="18" charset="0"/>
                </a:rPr>
                <a:t>Kangkang,</a:t>
              </a:r>
              <a:r>
                <a:rPr lang="en-US" altLang="zh-CN" sz="2000" b="1">
                  <a:solidFill>
                    <a:srgbClr val="FF00FF"/>
                  </a:solidFill>
                  <a:latin typeface="Times New Roman" panose="02020603050405020304" pitchFamily="18" charset="0"/>
                </a:rPr>
                <a:t>can Craig come to our food festival?</a:t>
              </a:r>
            </a:p>
          </p:txBody>
        </p:sp>
        <p:sp>
          <p:nvSpPr>
            <p:cNvPr id="27665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8391" cy="1134"/>
            </a:xfrm>
            <a:prstGeom prst="cloudCallout">
              <a:avLst>
                <a:gd name="adj1" fmla="val -25546"/>
                <a:gd name="adj2" fmla="val 9806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5580063" y="1052513"/>
            <a:ext cx="18684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regret</a:t>
            </a:r>
          </a:p>
          <a:p>
            <a:pPr eaLnBrk="1" hangingPunct="1"/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member</a:t>
            </a:r>
          </a:p>
          <a:p>
            <a:pPr eaLnBrk="1" hangingPunct="1"/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gather</a:t>
            </a:r>
          </a:p>
          <a:p>
            <a:pPr eaLnBrk="1" hangingPunct="1"/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group</a:t>
            </a:r>
          </a:p>
        </p:txBody>
      </p:sp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9" t="12222" r="54778" b="81009"/>
          <a:stretch>
            <a:fillRect/>
          </a:stretch>
        </p:blipFill>
        <p:spPr bwMode="auto">
          <a:xfrm>
            <a:off x="6516688" y="1196975"/>
            <a:ext cx="10556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6804025" y="1492250"/>
            <a:ext cx="26558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v.感到遗憾，惋惜</a:t>
            </a:r>
          </a:p>
          <a:p>
            <a:pPr eaLnBrk="1" hangingPunct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n.痛惜，懊悔，遗憾</a:t>
            </a:r>
          </a:p>
        </p:txBody>
      </p:sp>
      <p:pic>
        <p:nvPicPr>
          <p:cNvPr id="2664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5" t="25807" r="48772" b="67757"/>
          <a:stretch>
            <a:fillRect/>
          </a:stretch>
        </p:blipFill>
        <p:spPr bwMode="auto">
          <a:xfrm>
            <a:off x="6877050" y="2420938"/>
            <a:ext cx="16065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6443825" y="2759075"/>
            <a:ext cx="2411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n.成员，会员</a:t>
            </a:r>
          </a:p>
        </p:txBody>
      </p:sp>
      <p:pic>
        <p:nvPicPr>
          <p:cNvPr id="2664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0" t="39511" r="51372" b="53276"/>
          <a:stretch>
            <a:fillRect/>
          </a:stretch>
        </p:blipFill>
        <p:spPr bwMode="auto">
          <a:xfrm>
            <a:off x="6588125" y="3213100"/>
            <a:ext cx="1511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6422281" y="3644900"/>
            <a:ext cx="2432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v.召集，聚集；收集</a:t>
            </a:r>
          </a:p>
        </p:txBody>
      </p:sp>
      <p:pic>
        <p:nvPicPr>
          <p:cNvPr id="2664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1" t="55121" r="56366" b="39053"/>
          <a:stretch>
            <a:fillRect/>
          </a:stretch>
        </p:blipFill>
        <p:spPr bwMode="auto">
          <a:xfrm>
            <a:off x="6516688" y="4149725"/>
            <a:ext cx="11271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6391002" y="4581525"/>
            <a:ext cx="25923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n.组，组群</a:t>
            </a:r>
          </a:p>
          <a:p>
            <a:pPr eaLnBrk="1" hangingPunct="1"/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v.（使）成群，成组</a:t>
            </a:r>
          </a:p>
        </p:txBody>
      </p:sp>
    </p:spTree>
  </p:cSld>
  <p:clrMapOvr>
    <a:masterClrMapping/>
  </p:clrMapOvr>
  <p:transition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7" grpId="0" bldLvl="0" autoUpdateAnimBg="0"/>
      <p:bldP spid="26639" grpId="0" bldLvl="0" autoUpdateAnimBg="0"/>
      <p:bldP spid="26641" grpId="0" bldLvl="0" autoUpdateAnimBg="0"/>
      <p:bldP spid="26643" grpId="0" bldLvl="0" autoUpdateAnimBg="0"/>
      <p:bldP spid="26645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23850" y="3717925"/>
            <a:ext cx="81692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</a:rPr>
              <a:t>1.The story of a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Pakistani</a:t>
            </a:r>
            <a:r>
              <a:rPr lang="zh-CN" altLang="en-US" sz="2400" dirty="0">
                <a:latin typeface="Times New Roman" panose="02020603050405020304" pitchFamily="18" charset="0"/>
              </a:rPr>
              <a:t> boy changed Craig's life.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</a:rPr>
              <a:t>2.Children went to work in factories because they didn't want to go to school.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</a:rPr>
              <a:t>3.Craig believes that as a child he can not make a change.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</a:rPr>
              <a:t>4.More children will study in Craig's schools in Kenya.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101013" y="3729038"/>
            <a:ext cx="852487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Times New Roman" panose="02020603050405020304" pitchFamily="18" charset="0"/>
              </a:rPr>
              <a:t>(      )</a:t>
            </a:r>
          </a:p>
          <a:p>
            <a:pPr eaLnBrk="1" hangingPunct="1"/>
            <a:endParaRPr lang="zh-CN" altLang="en-US" sz="2400"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2400">
                <a:latin typeface="Times New Roman" panose="02020603050405020304" pitchFamily="18" charset="0"/>
              </a:rPr>
              <a:t>(      )</a:t>
            </a:r>
          </a:p>
          <a:p>
            <a:pPr eaLnBrk="1" hangingPunct="1"/>
            <a:endParaRPr lang="zh-CN" altLang="en-US" sz="1400"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2400">
                <a:latin typeface="Times New Roman" panose="02020603050405020304" pitchFamily="18" charset="0"/>
              </a:rPr>
              <a:t>(      )</a:t>
            </a:r>
          </a:p>
          <a:p>
            <a:pPr eaLnBrk="1" hangingPunct="1"/>
            <a:endParaRPr lang="zh-CN" altLang="en-US" sz="800"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2400">
                <a:latin typeface="Times New Roman" panose="02020603050405020304" pitchFamily="18" charset="0"/>
              </a:rPr>
              <a:t>(      )</a:t>
            </a:r>
          </a:p>
        </p:txBody>
      </p:sp>
      <p:grpSp>
        <p:nvGrpSpPr>
          <p:cNvPr id="2" name="Group 4"/>
          <p:cNvGrpSpPr/>
          <p:nvPr/>
        </p:nvGrpSpPr>
        <p:grpSpPr bwMode="auto">
          <a:xfrm>
            <a:off x="1765300" y="4149725"/>
            <a:ext cx="4457700" cy="2330450"/>
            <a:chOff x="0" y="0"/>
            <a:chExt cx="7020" cy="3669"/>
          </a:xfrm>
        </p:grpSpPr>
        <p:pic>
          <p:nvPicPr>
            <p:cNvPr id="2868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75" t="19312" r="59013" b="73933"/>
            <a:stretch>
              <a:fillRect/>
            </a:stretch>
          </p:blipFill>
          <p:spPr bwMode="auto">
            <a:xfrm>
              <a:off x="226" y="2948"/>
              <a:ext cx="317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5" name="Text Box 6"/>
            <p:cNvSpPr txBox="1">
              <a:spLocks noChangeArrowheads="1"/>
            </p:cNvSpPr>
            <p:nvPr/>
          </p:nvSpPr>
          <p:spPr bwMode="auto">
            <a:xfrm>
              <a:off x="0" y="2949"/>
              <a:ext cx="7021" cy="72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adj.巴基斯坦的</a:t>
              </a:r>
            </a:p>
          </p:txBody>
        </p:sp>
        <p:sp>
          <p:nvSpPr>
            <p:cNvPr id="28686" name="箭头 289"/>
            <p:cNvSpPr>
              <a:spLocks noChangeShapeType="1"/>
            </p:cNvSpPr>
            <p:nvPr/>
          </p:nvSpPr>
          <p:spPr bwMode="auto">
            <a:xfrm>
              <a:off x="1812" y="0"/>
              <a:ext cx="340" cy="294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7656" name="Picture 8" descr="P59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092325"/>
            <a:ext cx="12255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P59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54238"/>
            <a:ext cx="1641475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P59-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203450"/>
            <a:ext cx="15303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 descr="P59-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2185988"/>
            <a:ext cx="1363662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2"/>
          <p:cNvGrpSpPr/>
          <p:nvPr/>
        </p:nvGrpSpPr>
        <p:grpSpPr bwMode="auto">
          <a:xfrm>
            <a:off x="2124075" y="263525"/>
            <a:ext cx="4537075" cy="1855258"/>
            <a:chOff x="0" y="0"/>
            <a:chExt cx="7144" cy="2923"/>
          </a:xfrm>
        </p:grpSpPr>
        <p:pic>
          <p:nvPicPr>
            <p:cNvPr id="28682" name="Picture 13" descr="TIP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144" cy="2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3" name="Text Box 14"/>
            <p:cNvSpPr txBox="1">
              <a:spLocks noChangeArrowheads="1"/>
            </p:cNvSpPr>
            <p:nvPr/>
          </p:nvSpPr>
          <p:spPr bwMode="auto">
            <a:xfrm>
              <a:off x="453" y="1172"/>
              <a:ext cx="5650" cy="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latin typeface="Times New Roman" panose="02020603050405020304" pitchFamily="18" charset="0"/>
                </a:rPr>
                <a:t>You will become a better reader if you can predict,use your known knowledge and find key words and ideas while you read</a:t>
              </a:r>
              <a:r>
                <a:rPr lang="zh-CN" altLang="en-US" sz="1600" dirty="0" smtClean="0">
                  <a:latin typeface="Times New Roman" panose="02020603050405020304" pitchFamily="18" charset="0"/>
                </a:rPr>
                <a:t>.</a:t>
              </a:r>
              <a:endParaRPr lang="zh-CN" altLang="en-US" sz="1600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765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765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765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59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916832"/>
            <a:ext cx="1944687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P59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800944"/>
            <a:ext cx="2600325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P59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943819"/>
            <a:ext cx="24257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P59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1916832"/>
            <a:ext cx="216058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11560" y="871810"/>
            <a:ext cx="849788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/>
              <a:t>Look at the pictures and decide whether the following statements are ture or false before reading.Then read and check.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23850" y="4150444"/>
            <a:ext cx="81692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</a:rPr>
              <a:t>1.The story of a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</a:rPr>
              <a:t>Pakistani boy changed Craig's life.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</a:rPr>
              <a:t>2.Children went to work in factories because they didn't want to go to school.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</a:rPr>
              <a:t>3.Craig believes that as a child he can not make a change.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</a:rPr>
              <a:t>4.More children will study in Craig's schools in Kenya.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8101013" y="4161557"/>
            <a:ext cx="852487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Times New Roman" panose="02020603050405020304" pitchFamily="18" charset="0"/>
              </a:rPr>
              <a:t>(      )</a:t>
            </a:r>
          </a:p>
          <a:p>
            <a:pPr eaLnBrk="1" hangingPunct="1"/>
            <a:endParaRPr lang="zh-CN" altLang="en-US" sz="2400"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2400">
                <a:latin typeface="Times New Roman" panose="02020603050405020304" pitchFamily="18" charset="0"/>
              </a:rPr>
              <a:t>(      )</a:t>
            </a:r>
          </a:p>
          <a:p>
            <a:pPr eaLnBrk="1" hangingPunct="1"/>
            <a:endParaRPr lang="zh-CN" altLang="en-US" sz="1400"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2400">
                <a:latin typeface="Times New Roman" panose="02020603050405020304" pitchFamily="18" charset="0"/>
              </a:rPr>
              <a:t>(      )</a:t>
            </a:r>
          </a:p>
          <a:p>
            <a:pPr eaLnBrk="1" hangingPunct="1"/>
            <a:endParaRPr lang="zh-CN" altLang="en-US" sz="800"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2400">
                <a:latin typeface="Times New Roman" panose="02020603050405020304" pitchFamily="18" charset="0"/>
              </a:rPr>
              <a:t>(      )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8355013" y="4207594"/>
            <a:ext cx="8969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8355013" y="6007819"/>
            <a:ext cx="8969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8355013" y="4928319"/>
            <a:ext cx="8969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8355013" y="5502994"/>
            <a:ext cx="8969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</a:rPr>
              <a:t>F</a:t>
            </a:r>
            <a:endParaRPr lang="zh-CN" altLang="en-US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86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867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867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867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bldLvl="0" autoUpdateAnimBg="0"/>
      <p:bldP spid="28679" grpId="0" bldLvl="0" autoUpdateAnimBg="0"/>
      <p:bldP spid="28680" grpId="0" bldLvl="0" autoUpdateAnimBg="0"/>
      <p:bldP spid="28681" grpId="0" bldLvl="0" autoUpdateAnimBg="0"/>
      <p:bldP spid="28682" grpId="0" bldLvl="0" autoUpdateAnimBg="0"/>
      <p:bldP spid="28683" grpId="0" bldLvl="0" autoUpdateAnimBg="0"/>
      <p:bldP spid="28684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395287" y="1628800"/>
            <a:ext cx="8726487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1.Where did Craig spend his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childhood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</a:rPr>
              <a:t>2.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Craig’s favorite food?</a:t>
            </a:r>
          </a:p>
          <a:p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3.Did Craig gather his friends and start a group?</a:t>
            </a:r>
          </a:p>
          <a:p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4.How many members does Free the Children have now?</a:t>
            </a:r>
          </a:p>
          <a:p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5.What's the motto of Free the Children?</a:t>
            </a:r>
          </a:p>
          <a:p>
            <a:endParaRPr lang="en-US" altLang="zh-CN" sz="3200" dirty="0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82625" y="3040856"/>
            <a:ext cx="4979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His favorite food is </a:t>
            </a:r>
            <a:r>
              <a:rPr lang="en-US" altLang="zh-CN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fried chicken</a:t>
            </a:r>
            <a:r>
              <a:rPr lang="zh-CN" alt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.</a:t>
            </a:r>
            <a:endParaRPr lang="en-US" altLang="zh-CN" sz="2800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" name="WordArt 4"/>
          <p:cNvSpPr>
            <a:spLocks noChangeArrowheads="1" noChangeShapeType="1"/>
          </p:cNvSpPr>
          <p:nvPr/>
        </p:nvSpPr>
        <p:spPr bwMode="auto">
          <a:xfrm>
            <a:off x="323850" y="261938"/>
            <a:ext cx="8008938" cy="525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ail"/>
              </a:rPr>
              <a:t>Listen and answer the following questions.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Arail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724446" y="2032000"/>
            <a:ext cx="72977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In Canada.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82625" y="4192587"/>
            <a:ext cx="72977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Yes,he did.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79450" y="4970463"/>
            <a:ext cx="72977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About 100 000 members.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724446" y="5805264"/>
            <a:ext cx="7297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Children helping Children.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5" name="WindowsMediaPlayer1" r:id="rId2" imgW="3524400" imgH="581040"/>
        </mc:Choice>
        <mc:Fallback>
          <p:control name="WindowsMediaPlayer1" r:id="rId2" imgW="3524400" imgH="58104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916238" y="763588"/>
                  <a:ext cx="3525837" cy="5778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>
                  <a:prstShdw prst="shdw11">
                    <a:schemeClr val="bg2">
                      <a:alpha val="50000"/>
                    </a:schemeClr>
                  </a:prstShdw>
                </a:effectLst>
              </p:spPr>
            </p:pic>
          </p:control>
        </mc:Fallback>
      </mc:AlternateContent>
    </p:controls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ldLvl="0" autoUpdateAnimBg="0"/>
      <p:bldP spid="29699" grpId="1" bldLvl="0" autoUpdateAnimBg="0"/>
      <p:bldP spid="29699" grpId="2" bldLvl="0" autoUpdateAnimBg="0"/>
      <p:bldP spid="29701" grpId="0" bldLvl="0" autoUpdateAnimBg="0"/>
      <p:bldP spid="29702" grpId="0" bldLvl="0" autoUpdateAnimBg="0"/>
      <p:bldP spid="29703" grpId="0" bldLvl="0" autoUpdateAnimBg="0"/>
      <p:bldP spid="29704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39552" y="683468"/>
            <a:ext cx="43926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Key points of 1a</a:t>
            </a:r>
            <a:endParaRPr lang="en-US" altLang="zh-CN" sz="40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23850" y="1401018"/>
            <a:ext cx="87122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inviting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to your food festival.</a:t>
            </a:r>
          </a:p>
          <a:p>
            <a:pPr eaLnBrk="1" hangingPunct="1">
              <a:lnSpc>
                <a:spcPct val="115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Thank you for doing sth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.“因...而感谢”</a:t>
            </a:r>
          </a:p>
          <a:p>
            <a:pPr eaLnBrk="1" hangingPunct="1">
              <a:lnSpc>
                <a:spcPct val="115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E.g:感谢你帮助我。Thank you for helping me.</a:t>
            </a:r>
          </a:p>
          <a:p>
            <a:pPr eaLnBrk="1" hangingPunct="1">
              <a:lnSpc>
                <a:spcPct val="115000"/>
              </a:lnSpc>
            </a:pP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2.He knew children should go to school </a:t>
            </a:r>
            <a:r>
              <a:rPr lang="zh-CN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 of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in factories all day.</a:t>
            </a:r>
          </a:p>
          <a:p>
            <a:pPr eaLnBrk="1" hangingPunct="1">
              <a:lnSpc>
                <a:spcPct val="115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instead of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“代替；而不是”</a:t>
            </a:r>
          </a:p>
          <a:p>
            <a:pPr eaLnBrk="1" hangingPunct="1">
              <a:lnSpc>
                <a:spcPct val="115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E.g:我是否可以要可乐来代替果汁？</a:t>
            </a:r>
          </a:p>
          <a:p>
            <a:pPr eaLnBrk="1" hangingPunct="1">
              <a:lnSpc>
                <a:spcPct val="115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Could I have cola instead of juice?</a:t>
            </a:r>
          </a:p>
          <a:p>
            <a:pPr eaLnBrk="1" hangingPunct="1">
              <a:lnSpc>
                <a:spcPct val="115000"/>
              </a:lnSpc>
            </a:pP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3.He decided to</a:t>
            </a:r>
            <a:r>
              <a:rPr lang="zh-CN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fight against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bosses.</a:t>
            </a:r>
          </a:p>
          <a:p>
            <a:pPr eaLnBrk="1" hangingPunct="1">
              <a:lnSpc>
                <a:spcPct val="115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fight against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“与......作斗争/抗争”</a:t>
            </a:r>
          </a:p>
          <a:p>
            <a:pPr eaLnBrk="1" hangingPunct="1">
              <a:lnSpc>
                <a:spcPct val="115000"/>
              </a:lnSpc>
            </a:pP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,a bad man killed him.</a:t>
            </a:r>
          </a:p>
          <a:p>
            <a:pPr eaLnBrk="1" hangingPunct="1">
              <a:lnSpc>
                <a:spcPct val="115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result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“结果”</a:t>
            </a:r>
          </a:p>
          <a:p>
            <a:pPr eaLnBrk="1" hangingPunct="1">
              <a:lnSpc>
                <a:spcPct val="115000"/>
              </a:lnSpc>
            </a:pP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008313" y="828675"/>
            <a:ext cx="6532562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zh-CN" altLang="en-US" sz="2400">
                <a:latin typeface="Times New Roman" panose="02020603050405020304" pitchFamily="18" charset="0"/>
              </a:rPr>
              <a:t>Birthday:__________________________</a:t>
            </a:r>
          </a:p>
          <a:p>
            <a:pPr eaLnBrk="1" hangingPunct="1">
              <a:lnSpc>
                <a:spcPct val="95000"/>
              </a:lnSpc>
            </a:pPr>
            <a:r>
              <a:rPr lang="zh-CN" altLang="en-US" sz="2400">
                <a:latin typeface="Times New Roman" panose="02020603050405020304" pitchFamily="18" charset="0"/>
              </a:rPr>
              <a:t>Birthplace:_________________________</a:t>
            </a:r>
          </a:p>
          <a:p>
            <a:pPr eaLnBrk="1" hangingPunct="1">
              <a:lnSpc>
                <a:spcPct val="95000"/>
              </a:lnSpc>
            </a:pPr>
            <a:r>
              <a:rPr lang="zh-CN" altLang="en-US" sz="2400">
                <a:latin typeface="Times New Roman" panose="02020603050405020304" pitchFamily="18" charset="0"/>
              </a:rPr>
              <a:t>Favorite food:_______________________</a:t>
            </a:r>
          </a:p>
          <a:p>
            <a:pPr eaLnBrk="1" hangingPunct="1">
              <a:lnSpc>
                <a:spcPct val="95000"/>
              </a:lnSpc>
            </a:pPr>
            <a:r>
              <a:rPr lang="zh-CN" altLang="en-US" sz="2400">
                <a:latin typeface="Times New Roman" panose="02020603050405020304" pitchFamily="18" charset="0"/>
              </a:rPr>
              <a:t>What kind of person:_________________</a:t>
            </a:r>
          </a:p>
          <a:p>
            <a:pPr eaLnBrk="1" hangingPunct="1">
              <a:lnSpc>
                <a:spcPct val="95000"/>
              </a:lnSpc>
            </a:pPr>
            <a:r>
              <a:rPr lang="zh-CN" altLang="en-US" sz="2400">
                <a:latin typeface="Times New Roman" panose="02020603050405020304" pitchFamily="18" charset="0"/>
              </a:rPr>
              <a:t>What changed his life:________________</a:t>
            </a:r>
          </a:p>
          <a:p>
            <a:pPr eaLnBrk="1" hangingPunct="1">
              <a:lnSpc>
                <a:spcPct val="95000"/>
              </a:lnSpc>
            </a:pPr>
            <a:r>
              <a:rPr lang="zh-CN" altLang="en-US" sz="2400">
                <a:latin typeface="Times New Roman" panose="02020603050405020304" pitchFamily="18" charset="0"/>
              </a:rPr>
              <a:t>                                    ________________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400">
                <a:latin typeface="Times New Roman" panose="02020603050405020304" pitchFamily="18" charset="0"/>
              </a:rPr>
              <a:t>What group he started:________________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059113" y="3438525"/>
            <a:ext cx="6121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Times New Roman" panose="02020603050405020304" pitchFamily="18" charset="0"/>
              </a:rPr>
              <a:t>Started working at the age of___________</a:t>
            </a:r>
          </a:p>
          <a:p>
            <a:pPr eaLnBrk="1" hangingPunct="1"/>
            <a:r>
              <a:rPr lang="zh-CN" altLang="en-US" sz="2400">
                <a:latin typeface="Times New Roman" panose="02020603050405020304" pitchFamily="18" charset="0"/>
              </a:rPr>
              <a:t>Decided to fight against_______________</a:t>
            </a:r>
          </a:p>
          <a:p>
            <a:pPr eaLnBrk="1" hangingPunct="1"/>
            <a:r>
              <a:rPr lang="zh-CN" altLang="en-US" sz="2400">
                <a:latin typeface="Times New Roman" panose="02020603050405020304" pitchFamily="18" charset="0"/>
              </a:rPr>
              <a:t>Was killed at the age of_______________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132138" y="4651375"/>
            <a:ext cx="6337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Times New Roman" panose="02020603050405020304" pitchFamily="18" charset="0"/>
              </a:rPr>
              <a:t>Fomer name:_______________________</a:t>
            </a:r>
          </a:p>
          <a:p>
            <a:pPr eaLnBrk="1" hangingPunct="1"/>
            <a:r>
              <a:rPr lang="zh-CN" altLang="en-US" sz="2400">
                <a:latin typeface="Times New Roman" panose="02020603050405020304" pitchFamily="18" charset="0"/>
              </a:rPr>
              <a:t>Purpose:___________________________</a:t>
            </a:r>
          </a:p>
          <a:p>
            <a:pPr eaLnBrk="1" hangingPunct="1"/>
            <a:r>
              <a:rPr lang="zh-CN" altLang="en-US" sz="2400">
                <a:latin typeface="Times New Roman" panose="02020603050405020304" pitchFamily="18" charset="0"/>
              </a:rPr>
              <a:t>Motto:_____________________________</a:t>
            </a:r>
          </a:p>
          <a:p>
            <a:pPr eaLnBrk="1" hangingPunct="1"/>
            <a:r>
              <a:rPr lang="zh-CN" altLang="en-US" sz="2400">
                <a:latin typeface="Times New Roman" panose="02020603050405020304" pitchFamily="18" charset="0"/>
              </a:rPr>
              <a:t>Members:__________________________</a:t>
            </a:r>
          </a:p>
          <a:p>
            <a:pPr eaLnBrk="1" hangingPunct="1"/>
            <a:r>
              <a:rPr lang="zh-CN" altLang="en-US" sz="2400">
                <a:latin typeface="Times New Roman" panose="02020603050405020304" pitchFamily="18" charset="0"/>
              </a:rPr>
              <a:t>Countries:__________________________</a:t>
            </a:r>
          </a:p>
        </p:txBody>
      </p:sp>
      <p:sp>
        <p:nvSpPr>
          <p:cNvPr id="31749" name="WordArt 5"/>
          <p:cNvSpPr>
            <a:spLocks noChangeArrowheads="1" noChangeShapeType="1"/>
          </p:cNvSpPr>
          <p:nvPr/>
        </p:nvSpPr>
        <p:spPr bwMode="auto">
          <a:xfrm>
            <a:off x="887413" y="238125"/>
            <a:ext cx="8077200" cy="525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ail"/>
              </a:rPr>
              <a:t>Read 1a again and complete the tables.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Arail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932363" y="811213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66CC"/>
                </a:solidFill>
                <a:latin typeface="Times New Roman" panose="02020603050405020304" pitchFamily="18" charset="0"/>
              </a:rPr>
              <a:t>December 17,1982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364163" y="1171575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66CC"/>
                </a:solidFill>
                <a:latin typeface="Times New Roman" panose="02020603050405020304" pitchFamily="18" charset="0"/>
              </a:rPr>
              <a:t>Canada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364163" y="1531938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66CC"/>
                </a:solidFill>
                <a:latin typeface="Times New Roman" panose="02020603050405020304" pitchFamily="18" charset="0"/>
              </a:rPr>
              <a:t>fried chicken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653088" y="1819275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66CC"/>
                </a:solidFill>
                <a:latin typeface="Times New Roman" panose="02020603050405020304" pitchFamily="18" charset="0"/>
              </a:rPr>
              <a:t>like to help people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797550" y="2179638"/>
            <a:ext cx="39227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66CC"/>
                </a:solidFill>
                <a:latin typeface="Times New Roman" panose="02020603050405020304" pitchFamily="18" charset="0"/>
              </a:rPr>
              <a:t>an article about </a:t>
            </a:r>
          </a:p>
          <a:p>
            <a:pPr eaLnBrk="1" hangingPunct="1"/>
            <a:r>
              <a:rPr lang="zh-CN" altLang="en-US" sz="2400">
                <a:solidFill>
                  <a:srgbClr val="FF66CC"/>
                </a:solidFill>
                <a:latin typeface="Times New Roman" panose="02020603050405020304" pitchFamily="18" charset="0"/>
              </a:rPr>
              <a:t>a twelve-year-old boy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2846388" y="814388"/>
            <a:ext cx="5973762" cy="2590800"/>
          </a:xfrm>
          <a:prstGeom prst="rect">
            <a:avLst/>
          </a:prstGeom>
          <a:noFill/>
          <a:ln w="19050">
            <a:solidFill>
              <a:srgbClr val="99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2844800" y="3476625"/>
            <a:ext cx="5975350" cy="11525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2844800" y="4700588"/>
            <a:ext cx="5975350" cy="187166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5364163" y="6140450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66CC"/>
                </a:solidFill>
                <a:latin typeface="Times New Roman" panose="02020603050405020304" pitchFamily="18" charset="0"/>
              </a:rPr>
              <a:t>35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5870575" y="2971800"/>
            <a:ext cx="2662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66CC"/>
                </a:solidFill>
                <a:latin typeface="Times New Roman" panose="02020603050405020304" pitchFamily="18" charset="0"/>
              </a:rPr>
              <a:t>Free the Children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6804025" y="345122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66CC"/>
                </a:solidFill>
                <a:latin typeface="Times New Roman" panose="02020603050405020304" pitchFamily="18" charset="0"/>
              </a:rPr>
              <a:t>four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6731000" y="3810000"/>
            <a:ext cx="177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66CC"/>
                </a:solidFill>
                <a:latin typeface="Times New Roman" panose="02020603050405020304" pitchFamily="18" charset="0"/>
              </a:rPr>
              <a:t>the  </a:t>
            </a:r>
            <a:r>
              <a:rPr lang="zh-CN" altLang="en-US" sz="2400">
                <a:solidFill>
                  <a:srgbClr val="FF66CC"/>
                </a:solidFill>
                <a:latin typeface="Times New Roman" panose="02020603050405020304" pitchFamily="18" charset="0"/>
              </a:rPr>
              <a:t>bosses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6731000" y="4195763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66CC"/>
                </a:solidFill>
                <a:latin typeface="Times New Roman" panose="02020603050405020304" pitchFamily="18" charset="0"/>
              </a:rPr>
              <a:t>twelve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4787900" y="4675188"/>
            <a:ext cx="424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66CC"/>
                </a:solidFill>
                <a:latin typeface="Times New Roman" panose="02020603050405020304" pitchFamily="18" charset="0"/>
              </a:rPr>
              <a:t>the Twelve Twelve-</a:t>
            </a:r>
            <a:r>
              <a:rPr lang="en-US" altLang="zh-CN" sz="2400">
                <a:solidFill>
                  <a:srgbClr val="FF66CC"/>
                </a:solidFill>
                <a:latin typeface="Times New Roman" panose="02020603050405020304" pitchFamily="18" charset="0"/>
              </a:rPr>
              <a:t>Year-Olds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4211638" y="5394325"/>
            <a:ext cx="5040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66CC"/>
                </a:solidFill>
                <a:latin typeface="Times New Roman" panose="02020603050405020304" pitchFamily="18" charset="0"/>
              </a:rPr>
              <a:t>Children </a:t>
            </a:r>
            <a:r>
              <a:rPr lang="en-US" altLang="zh-CN" sz="2400">
                <a:solidFill>
                  <a:srgbClr val="FF66CC"/>
                </a:solidFill>
                <a:latin typeface="Times New Roman" panose="02020603050405020304" pitchFamily="18" charset="0"/>
              </a:rPr>
              <a:t>Helping Children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4211638" y="5035550"/>
            <a:ext cx="792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66CC"/>
                </a:solidFill>
                <a:latin typeface="Times New Roman" panose="02020603050405020304" pitchFamily="18" charset="0"/>
              </a:rPr>
              <a:t>to help child workers go to school</a:t>
            </a: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5364163" y="5754688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66CC"/>
                </a:solidFill>
                <a:latin typeface="Times New Roman" panose="02020603050405020304" pitchFamily="18" charset="0"/>
              </a:rPr>
              <a:t>100 000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179388" y="1530350"/>
            <a:ext cx="1446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</a:rPr>
              <a:t>1.Craig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179388" y="3541713"/>
            <a:ext cx="25209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</a:rPr>
              <a:t>2.the Pakistani </a:t>
            </a:r>
          </a:p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</a:rPr>
              <a:t>   boy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179388" y="5197475"/>
            <a:ext cx="20161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</a:rPr>
              <a:t>3.Free the </a:t>
            </a:r>
          </a:p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</a:rPr>
              <a:t>  Children</a:t>
            </a:r>
          </a:p>
        </p:txBody>
      </p:sp>
      <p:sp>
        <p:nvSpPr>
          <p:cNvPr id="31770" name="AutoShape 26"/>
          <p:cNvSpPr>
            <a:spLocks noChangeArrowheads="1"/>
          </p:cNvSpPr>
          <p:nvPr/>
        </p:nvSpPr>
        <p:spPr bwMode="auto">
          <a:xfrm>
            <a:off x="1692275" y="5589588"/>
            <a:ext cx="1079500" cy="287337"/>
          </a:xfrm>
          <a:prstGeom prst="rightArrow">
            <a:avLst>
              <a:gd name="adj1" fmla="val 50000"/>
              <a:gd name="adj2" fmla="val 9392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1771" name="AutoShape 27"/>
          <p:cNvSpPr>
            <a:spLocks noChangeArrowheads="1"/>
          </p:cNvSpPr>
          <p:nvPr/>
        </p:nvSpPr>
        <p:spPr bwMode="auto">
          <a:xfrm>
            <a:off x="1692275" y="4005263"/>
            <a:ext cx="1079500" cy="288925"/>
          </a:xfrm>
          <a:prstGeom prst="rightArrow">
            <a:avLst>
              <a:gd name="adj1" fmla="val 50000"/>
              <a:gd name="adj2" fmla="val 9340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1772" name="AutoShape 28"/>
          <p:cNvSpPr>
            <a:spLocks noChangeArrowheads="1"/>
          </p:cNvSpPr>
          <p:nvPr/>
        </p:nvSpPr>
        <p:spPr bwMode="auto">
          <a:xfrm>
            <a:off x="1692275" y="1628775"/>
            <a:ext cx="1079500" cy="288925"/>
          </a:xfrm>
          <a:prstGeom prst="rightArrow">
            <a:avLst>
              <a:gd name="adj1" fmla="val 50000"/>
              <a:gd name="adj2" fmla="val 93407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1773" name="Oval 29"/>
          <p:cNvSpPr>
            <a:spLocks noChangeArrowheads="1"/>
          </p:cNvSpPr>
          <p:nvPr/>
        </p:nvSpPr>
        <p:spPr bwMode="auto">
          <a:xfrm>
            <a:off x="107950" y="188913"/>
            <a:ext cx="720725" cy="430212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3200" b="1"/>
              <a:t>1</a:t>
            </a:r>
            <a:r>
              <a:rPr lang="zh-CN" altLang="en-US" sz="3200" b="1"/>
              <a:t>b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ldLvl="0" autoUpdateAnimBg="0"/>
      <p:bldP spid="32775" grpId="0" bldLvl="0" autoUpdateAnimBg="0"/>
      <p:bldP spid="32776" grpId="0" bldLvl="0" autoUpdateAnimBg="0"/>
      <p:bldP spid="32777" grpId="0" bldLvl="0" autoUpdateAnimBg="0"/>
      <p:bldP spid="32778" grpId="0" bldLvl="0" autoUpdateAnimBg="0"/>
      <p:bldP spid="32782" grpId="0" bldLvl="0" autoUpdateAnimBg="0"/>
      <p:bldP spid="32783" grpId="0" bldLvl="0" autoUpdateAnimBg="0"/>
      <p:bldP spid="32784" grpId="0" bldLvl="0" autoUpdateAnimBg="0"/>
      <p:bldP spid="32785" grpId="0" bldLvl="0" autoUpdateAnimBg="0"/>
      <p:bldP spid="32786" grpId="0" bldLvl="0" autoUpdateAnimBg="0"/>
      <p:bldP spid="32787" grpId="0" bldLvl="0" autoUpdateAnimBg="0"/>
      <p:bldP spid="32788" grpId="0" bldLvl="0" autoUpdateAnimBg="0"/>
      <p:bldP spid="32789" grpId="0" bldLvl="0" autoUpdateAnimBg="0"/>
      <p:bldP spid="32790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09538" y="3357563"/>
            <a:ext cx="8928100" cy="2233612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00CC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latin typeface="Times New Roman" panose="02020603050405020304" pitchFamily="18" charset="0"/>
              </a:rPr>
              <a:t>You may begin like this:</a:t>
            </a:r>
          </a:p>
          <a:p>
            <a:pPr eaLnBrk="1" hangingPunct="1"/>
            <a:endParaRPr lang="zh-CN" altLang="en-US" sz="1000"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2800">
                <a:latin typeface="Times New Roman" panose="02020603050405020304" pitchFamily="18" charset="0"/>
              </a:rPr>
              <a:t>A:Hello,Kangkang! Would you please tell us something about Craig?</a:t>
            </a:r>
          </a:p>
          <a:p>
            <a:pPr eaLnBrk="1" hangingPunct="1"/>
            <a:endParaRPr lang="zh-CN" altLang="en-US" sz="800"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2800">
                <a:latin typeface="Times New Roman" panose="02020603050405020304" pitchFamily="18" charset="0"/>
              </a:rPr>
              <a:t>B:Sure,Mr./Ms. ...</a:t>
            </a:r>
          </a:p>
        </p:txBody>
      </p:sp>
      <p:sp>
        <p:nvSpPr>
          <p:cNvPr id="32771" name="Text Box 3" descr="花束"/>
          <p:cNvSpPr txBox="1">
            <a:spLocks noChangeArrowheads="1"/>
          </p:cNvSpPr>
          <p:nvPr/>
        </p:nvSpPr>
        <p:spPr bwMode="auto">
          <a:xfrm>
            <a:off x="107950" y="1341438"/>
            <a:ext cx="8820150" cy="1409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FF3399"/>
            </a:solidFill>
            <a:prstDash val="sysDot"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CC"/>
                </a:solidFill>
              </a:rPr>
              <a:t>      Suppose you are a reporter and interview Kangkang about Craig and Free the Children. Make a conversation with the help of 1b.</a:t>
            </a: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179388" y="1412875"/>
            <a:ext cx="649287" cy="431800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3200" b="1"/>
              <a:t>1c</a:t>
            </a:r>
          </a:p>
        </p:txBody>
      </p:sp>
    </p:spTree>
  </p:cSld>
  <p:clrMapOvr>
    <a:masterClrMapping/>
  </p:clrMapOvr>
  <p:transition>
    <p:zoom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ldLvl="0" animBg="1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食品学毕业设计精美PPT模板_2 2">
      <a:dk1>
        <a:srgbClr val="000000"/>
      </a:dk1>
      <a:lt1>
        <a:srgbClr val="FFFFFF"/>
      </a:lt1>
      <a:dk2>
        <a:srgbClr val="193583"/>
      </a:dk2>
      <a:lt2>
        <a:srgbClr val="C0C0C0"/>
      </a:lt2>
      <a:accent1>
        <a:srgbClr val="B24242"/>
      </a:accent1>
      <a:accent2>
        <a:srgbClr val="91597E"/>
      </a:accent2>
      <a:accent3>
        <a:srgbClr val="FFFFFF"/>
      </a:accent3>
      <a:accent4>
        <a:srgbClr val="000000"/>
      </a:accent4>
      <a:accent5>
        <a:srgbClr val="D5B0B0"/>
      </a:accent5>
      <a:accent6>
        <a:srgbClr val="835072"/>
      </a:accent6>
      <a:hlink>
        <a:srgbClr val="77A43A"/>
      </a:hlink>
      <a:folHlink>
        <a:srgbClr val="F3900D"/>
      </a:folHlink>
    </a:clrScheme>
    <a:fontScheme name="食品学毕业设计精美PPT模板_2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食品学毕业设计精美PPT模板_2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06917"/>
        </a:accent1>
        <a:accent2>
          <a:srgbClr val="FCBD31"/>
        </a:accent2>
        <a:accent3>
          <a:srgbClr val="FFFFFF"/>
        </a:accent3>
        <a:accent4>
          <a:srgbClr val="000000"/>
        </a:accent4>
        <a:accent5>
          <a:srgbClr val="EDB9AB"/>
        </a:accent5>
        <a:accent6>
          <a:srgbClr val="E4AB2B"/>
        </a:accent6>
        <a:hlink>
          <a:srgbClr val="9CBD21"/>
        </a:hlink>
        <a:folHlink>
          <a:srgbClr val="8268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食品学毕业设计精美PPT模板_2 2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B24242"/>
        </a:accent1>
        <a:accent2>
          <a:srgbClr val="91597E"/>
        </a:accent2>
        <a:accent3>
          <a:srgbClr val="FFFFFF"/>
        </a:accent3>
        <a:accent4>
          <a:srgbClr val="000000"/>
        </a:accent4>
        <a:accent5>
          <a:srgbClr val="D5B0B0"/>
        </a:accent5>
        <a:accent6>
          <a:srgbClr val="835072"/>
        </a:accent6>
        <a:hlink>
          <a:srgbClr val="77A43A"/>
        </a:hlink>
        <a:folHlink>
          <a:srgbClr val="F3900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食品学毕业设计精美PPT模板_2 3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66B13D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8D5AF"/>
        </a:accent5>
        <a:accent6>
          <a:srgbClr val="008A8A"/>
        </a:accent6>
        <a:hlink>
          <a:srgbClr val="04884E"/>
        </a:hlink>
        <a:folHlink>
          <a:srgbClr val="FF9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1246</Words>
  <Application>Microsoft Office PowerPoint</Application>
  <PresentationFormat>全屏显示(4:3)</PresentationFormat>
  <Paragraphs>203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Arail</vt:lpstr>
      <vt:lpstr>宋体</vt:lpstr>
      <vt:lpstr>微软雅黑</vt:lpstr>
      <vt:lpstr>Arial</vt:lpstr>
      <vt:lpstr>Calibri</vt:lpstr>
      <vt:lpstr>Times New Roman</vt:lpstr>
      <vt:lpstr>Verdana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cp:lastPrinted>2411-12-30T00:00:00Z</cp:lastPrinted>
  <dcterms:created xsi:type="dcterms:W3CDTF">2009-08-14T03:11:00Z</dcterms:created>
  <dcterms:modified xsi:type="dcterms:W3CDTF">2023-01-16T18:30:28Z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14A784634F9845B395AFB333E125F02B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