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387" r:id="rId2"/>
    <p:sldId id="388" r:id="rId3"/>
    <p:sldId id="389" r:id="rId4"/>
    <p:sldId id="390" r:id="rId5"/>
    <p:sldId id="391" r:id="rId6"/>
    <p:sldId id="392" r:id="rId7"/>
    <p:sldId id="393" r:id="rId8"/>
    <p:sldId id="394" r:id="rId9"/>
    <p:sldId id="395" r:id="rId10"/>
    <p:sldId id="396" r:id="rId11"/>
    <p:sldId id="397" r:id="rId12"/>
    <p:sldId id="398" r:id="rId13"/>
    <p:sldId id="399" r:id="rId14"/>
    <p:sldId id="400" r:id="rId15"/>
    <p:sldId id="401" r:id="rId16"/>
    <p:sldId id="402" r:id="rId17"/>
    <p:sldId id="403" r:id="rId18"/>
    <p:sldId id="404" r:id="rId19"/>
    <p:sldId id="405" r:id="rId20"/>
  </p:sldIdLst>
  <p:sldSz cx="9144000" cy="5143500" type="screen16x9"/>
  <p:notesSz cx="6858000" cy="9144000"/>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502C"/>
    <a:srgbClr val="E5E5E5"/>
    <a:srgbClr val="0B39FC"/>
    <a:srgbClr val="FFCC80"/>
    <a:srgbClr val="5C5A1D"/>
    <a:srgbClr val="F9E5DA"/>
    <a:srgbClr val="FFC800"/>
    <a:srgbClr val="7B5074"/>
    <a:srgbClr val="F68920"/>
    <a:srgbClr val="5A8E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414" autoAdjust="0"/>
  </p:normalViewPr>
  <p:slideViewPr>
    <p:cSldViewPr snapToGrid="0" showGuides="1">
      <p:cViewPr varScale="1">
        <p:scale>
          <a:sx n="107" d="100"/>
          <a:sy n="107" d="100"/>
        </p:scale>
        <p:origin x="-84" y="-690"/>
      </p:cViewPr>
      <p:guideLst>
        <p:guide orient="horz" pos="230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68" d="100"/>
        <a:sy n="16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83068A-753F-47ED-95DE-D06E5578E574}"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DF164E-D685-493E-AF07-0CE742DE1FD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5DF164E-D685-493E-AF07-0CE742DE1FD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5DF164E-D685-493E-AF07-0CE742DE1FDD}" type="slidenum">
              <a:rPr lang="zh-CN" altLang="en-US" smtClean="0"/>
              <a:t>11</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5DF164E-D685-493E-AF07-0CE742DE1FDD}" type="slidenum">
              <a:rPr lang="zh-CN" altLang="en-US" smtClean="0"/>
              <a:t>12</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5DF164E-D685-493E-AF07-0CE742DE1FDD}" type="slidenum">
              <a:rPr lang="zh-CN" altLang="en-US" smtClean="0"/>
              <a:t>13</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5DF164E-D685-493E-AF07-0CE742DE1FDD}" type="slidenum">
              <a:rPr lang="zh-CN" altLang="en-US" smtClean="0"/>
              <a:t>14</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5DF164E-D685-493E-AF07-0CE742DE1FDD}" type="slidenum">
              <a:rPr lang="zh-CN" altLang="en-US" smtClean="0"/>
              <a:t>15</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5DF164E-D685-493E-AF07-0CE742DE1FDD}" type="slidenum">
              <a:rPr lang="zh-CN" altLang="en-US" smtClean="0"/>
              <a:t>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5DF164E-D685-493E-AF07-0CE742DE1FDD}" type="slidenum">
              <a:rPr lang="zh-CN" altLang="en-US" smtClean="0"/>
              <a:t>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5DF164E-D685-493E-AF07-0CE742DE1FDD}" type="slidenum">
              <a:rPr lang="zh-CN" altLang="en-US" smtClean="0"/>
              <a:t>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5DF164E-D685-493E-AF07-0CE742DE1FDD}" type="slidenum">
              <a:rPr lang="zh-CN" altLang="en-US" smtClean="0"/>
              <a:t>6</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5DF164E-D685-493E-AF07-0CE742DE1FDD}" type="slidenum">
              <a:rPr lang="zh-CN" altLang="en-US" smtClean="0"/>
              <a:t>7</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5DF164E-D685-493E-AF07-0CE742DE1FDD}" type="slidenum">
              <a:rPr lang="zh-CN" altLang="en-US" smtClean="0"/>
              <a:t>8</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5DF164E-D685-493E-AF07-0CE742DE1FDD}" type="slidenum">
              <a:rPr lang="zh-CN" altLang="en-US" smtClean="0"/>
              <a:t>9</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5DF164E-D685-493E-AF07-0CE742DE1FDD}" type="slidenum">
              <a:rPr lang="zh-CN" altLang="en-US" smtClean="0"/>
              <a:t>10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无图标有logo">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绿色的小鸟logo">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棕色的小人看书有logo">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标题幻灯片">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黄色背景开头和结尾">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a:xfrm>
            <a:off x="628650" y="4767263"/>
            <a:ext cx="2057400" cy="273844"/>
          </a:xfrm>
          <a:prstGeom prst="rect">
            <a:avLst/>
          </a:prstGeom>
        </p:spPr>
        <p:txBody>
          <a:bodyPr lIns="68580" tIns="34290" rIns="68580" bIns="34290"/>
          <a:lstStyle/>
          <a:p>
            <a:fld id="{3E26BC15-B161-4C75-9B3A-128C91250747}" type="datetimeFigureOut">
              <a:rPr lang="zh-CN" altLang="en-US" smtClean="0"/>
              <a:t>2023-01-17</a:t>
            </a:fld>
            <a:endParaRPr lang="zh-CN" altLang="en-US"/>
          </a:p>
        </p:txBody>
      </p:sp>
      <p:sp>
        <p:nvSpPr>
          <p:cNvPr id="5" name="页脚占位符 4"/>
          <p:cNvSpPr>
            <a:spLocks noGrp="1"/>
          </p:cNvSpPr>
          <p:nvPr>
            <p:ph type="ftr" sz="quarter" idx="11"/>
          </p:nvPr>
        </p:nvSpPr>
        <p:spPr>
          <a:xfrm>
            <a:off x="3028950" y="4767263"/>
            <a:ext cx="3086100" cy="273844"/>
          </a:xfrm>
          <a:prstGeom prst="rect">
            <a:avLst/>
          </a:prstGeom>
        </p:spPr>
        <p:txBody>
          <a:bodyPr lIns="68580" tIns="34290" rIns="68580" bIns="34290"/>
          <a:lstStyle/>
          <a:p>
            <a:endParaRPr lang="zh-CN" altLang="en-US"/>
          </a:p>
        </p:txBody>
      </p:sp>
      <p:sp>
        <p:nvSpPr>
          <p:cNvPr id="6" name="灯片编号占位符 5"/>
          <p:cNvSpPr>
            <a:spLocks noGrp="1"/>
          </p:cNvSpPr>
          <p:nvPr>
            <p:ph type="sldNum" sz="quarter" idx="12"/>
          </p:nvPr>
        </p:nvSpPr>
        <p:spPr>
          <a:xfrm>
            <a:off x="6457950" y="4767263"/>
            <a:ext cx="2057400" cy="273844"/>
          </a:xfrm>
          <a:prstGeom prst="rect">
            <a:avLst/>
          </a:prstGeom>
        </p:spPr>
        <p:txBody>
          <a:bodyPr lIns="68580" tIns="34290" rIns="68580" bIns="34290"/>
          <a:lstStyle/>
          <a:p>
            <a:fld id="{58B4E113-1DE2-475C-BE03-FB3C59433037}"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三本书有logo">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三本书有logo">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三本书有logo">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小喇叭有logo">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小黄鸟有logo">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绿色书笔有log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黄色书笔有logo">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蓝色的书笔logo">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cstate="email">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nvSpPr>
        <p:spPr>
          <a:xfrm>
            <a:off x="2742106" y="1413675"/>
            <a:ext cx="3600986" cy="900247"/>
          </a:xfrm>
          <a:prstGeom prst="rect">
            <a:avLst/>
          </a:prstGeom>
          <a:noFill/>
        </p:spPr>
        <p:txBody>
          <a:bodyPr wrap="none" lIns="68580" tIns="34290" rIns="68580" bIns="34290" rtlCol="0">
            <a:spAutoFit/>
          </a:bodyPr>
          <a:lstStyle/>
          <a:p>
            <a:pPr algn="ctr"/>
            <a:r>
              <a:rPr lang="zh-CN" altLang="en-US" sz="5400" b="1" dirty="0">
                <a:solidFill>
                  <a:schemeClr val="accent6">
                    <a:lumMod val="50000"/>
                  </a:schemeClr>
                </a:solidFill>
                <a:latin typeface="微软雅黑" panose="020B0503020204020204" charset="-122"/>
                <a:ea typeface="微软雅黑" panose="020B0503020204020204" charset="-122"/>
              </a:rPr>
              <a:t>看图找关系</a:t>
            </a:r>
            <a:endParaRPr lang="en-US" altLang="zh-CN" sz="5400" b="1" dirty="0">
              <a:solidFill>
                <a:schemeClr val="accent6">
                  <a:lumMod val="50000"/>
                </a:schemeClr>
              </a:solidFill>
              <a:latin typeface="微软雅黑" panose="020B0503020204020204" charset="-122"/>
              <a:ea typeface="微软雅黑" panose="020B0503020204020204" charset="-122"/>
            </a:endParaRPr>
          </a:p>
        </p:txBody>
      </p:sp>
      <p:sp>
        <p:nvSpPr>
          <p:cNvPr id="3" name="矩形 2"/>
          <p:cNvSpPr/>
          <p:nvPr/>
        </p:nvSpPr>
        <p:spPr>
          <a:xfrm>
            <a:off x="0" y="4127981"/>
            <a:ext cx="9144000" cy="423545"/>
          </a:xfrm>
          <a:prstGeom prst="rect">
            <a:avLst/>
          </a:prstGeom>
        </p:spPr>
        <p:txBody>
          <a:bodyPr wrap="square" lIns="68580" tIns="34290" rIns="68580" bIns="34290">
            <a:spAutoFit/>
          </a:bodyPr>
          <a:lstStyle/>
          <a:p>
            <a:pPr marL="342900" lvl="0" indent="-342900" algn="ctr" fontAlgn="base">
              <a:lnSpc>
                <a:spcPct val="110000"/>
              </a:lnSpc>
              <a:spcBef>
                <a:spcPct val="0"/>
              </a:spcBef>
              <a:spcAft>
                <a:spcPct val="0"/>
              </a:spcAft>
            </a:pPr>
            <a:r>
              <a:rPr lang="en-US" altLang="zh-CN" sz="2100" b="1" kern="0" smtClean="0">
                <a:solidFill>
                  <a:srgbClr val="000000"/>
                </a:solidFill>
                <a:latin typeface="微软雅黑" panose="020B0503020204020204" charset="-122"/>
                <a:ea typeface="微软雅黑" panose="020B0503020204020204" charset="-122"/>
                <a:sym typeface="+mn-ea"/>
              </a:rPr>
              <a:t>WWW.PPT818.COM</a:t>
            </a:r>
            <a:endParaRPr lang="en-US" altLang="zh-CN" sz="2100" b="1" kern="0" dirty="0">
              <a:solidFill>
                <a:srgbClr val="000000"/>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iterate type="lt">
                                    <p:tmPct val="10000"/>
                                  </p:iterate>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26686" y="216633"/>
            <a:ext cx="1369606" cy="438581"/>
          </a:xfrm>
          <a:prstGeom prst="rect">
            <a:avLst/>
          </a:prstGeom>
          <a:noFill/>
        </p:spPr>
        <p:txBody>
          <a:bodyPr wrap="none" lIns="68580" tIns="34290" rIns="68580" bIns="34290">
            <a:spAutoFit/>
          </a:bodyPr>
          <a:lstStyle/>
          <a:p>
            <a:pPr algn="ctr"/>
            <a:r>
              <a:rPr lang="zh-CN" altLang="en-US" sz="2400" b="1" dirty="0">
                <a:ln w="0"/>
                <a:solidFill>
                  <a:schemeClr val="accent6">
                    <a:lumMod val="50000"/>
                  </a:schemeClr>
                </a:solidFill>
                <a:latin typeface="微软雅黑" panose="020B0503020204020204" charset="-122"/>
                <a:ea typeface="微软雅黑" panose="020B0503020204020204" charset="-122"/>
              </a:rPr>
              <a:t>知识讲解</a:t>
            </a:r>
          </a:p>
        </p:txBody>
      </p:sp>
      <p:sp>
        <p:nvSpPr>
          <p:cNvPr id="3" name="圆角矩形标注 2"/>
          <p:cNvSpPr/>
          <p:nvPr/>
        </p:nvSpPr>
        <p:spPr>
          <a:xfrm>
            <a:off x="827584" y="565167"/>
            <a:ext cx="6260083" cy="672430"/>
          </a:xfrm>
          <a:prstGeom prst="wedgeRoundRectCallout">
            <a:avLst>
              <a:gd name="adj1" fmla="val -48135"/>
              <a:gd name="adj2" fmla="val 25334"/>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r>
              <a:rPr lang="zh-CN" altLang="en-US" sz="2400" dirty="0">
                <a:solidFill>
                  <a:srgbClr val="FF0000"/>
                </a:solidFill>
                <a:latin typeface="Times New Roman" panose="02020603050405020304" pitchFamily="18" charset="0"/>
                <a:ea typeface="微软雅黑" panose="020B0503020204020204" charset="-122"/>
                <a:sym typeface="Times New Roman" panose="02020603050405020304" pitchFamily="18" charset="0"/>
              </a:rPr>
              <a:t>描述一下汽车行驶速度变化的情况。</a:t>
            </a:r>
          </a:p>
        </p:txBody>
      </p:sp>
      <p:graphicFrame>
        <p:nvGraphicFramePr>
          <p:cNvPr id="6" name="表格 5"/>
          <p:cNvGraphicFramePr>
            <a:graphicFrameLocks noGrp="1"/>
          </p:cNvGraphicFramePr>
          <p:nvPr/>
        </p:nvGraphicFramePr>
        <p:xfrm>
          <a:off x="1373658" y="1785991"/>
          <a:ext cx="4123135" cy="2084784"/>
        </p:xfrm>
        <a:graphic>
          <a:graphicData uri="http://schemas.openxmlformats.org/drawingml/2006/table">
            <a:tbl>
              <a:tblPr firstRow="1" bandRow="1">
                <a:tableStyleId>{5C22544A-7EE6-4342-B048-85BDC9FD1C3A}</a:tableStyleId>
              </a:tblPr>
              <a:tblGrid>
                <a:gridCol w="377954">
                  <a:extLst>
                    <a:ext uri="{9D8B030D-6E8A-4147-A177-3AD203B41FA5}">
                      <a16:colId xmlns:a16="http://schemas.microsoft.com/office/drawing/2014/main" val="20000"/>
                    </a:ext>
                  </a:extLst>
                </a:gridCol>
                <a:gridCol w="377954">
                  <a:extLst>
                    <a:ext uri="{9D8B030D-6E8A-4147-A177-3AD203B41FA5}">
                      <a16:colId xmlns:a16="http://schemas.microsoft.com/office/drawing/2014/main" val="20001"/>
                    </a:ext>
                  </a:extLst>
                </a:gridCol>
                <a:gridCol w="377954">
                  <a:extLst>
                    <a:ext uri="{9D8B030D-6E8A-4147-A177-3AD203B41FA5}">
                      <a16:colId xmlns:a16="http://schemas.microsoft.com/office/drawing/2014/main" val="20002"/>
                    </a:ext>
                  </a:extLst>
                </a:gridCol>
                <a:gridCol w="377954">
                  <a:extLst>
                    <a:ext uri="{9D8B030D-6E8A-4147-A177-3AD203B41FA5}">
                      <a16:colId xmlns:a16="http://schemas.microsoft.com/office/drawing/2014/main" val="20003"/>
                    </a:ext>
                  </a:extLst>
                </a:gridCol>
                <a:gridCol w="377954">
                  <a:extLst>
                    <a:ext uri="{9D8B030D-6E8A-4147-A177-3AD203B41FA5}">
                      <a16:colId xmlns:a16="http://schemas.microsoft.com/office/drawing/2014/main" val="20004"/>
                    </a:ext>
                  </a:extLst>
                </a:gridCol>
                <a:gridCol w="377954">
                  <a:extLst>
                    <a:ext uri="{9D8B030D-6E8A-4147-A177-3AD203B41FA5}">
                      <a16:colId xmlns:a16="http://schemas.microsoft.com/office/drawing/2014/main" val="20005"/>
                    </a:ext>
                  </a:extLst>
                </a:gridCol>
                <a:gridCol w="377954">
                  <a:extLst>
                    <a:ext uri="{9D8B030D-6E8A-4147-A177-3AD203B41FA5}">
                      <a16:colId xmlns:a16="http://schemas.microsoft.com/office/drawing/2014/main" val="20006"/>
                    </a:ext>
                  </a:extLst>
                </a:gridCol>
                <a:gridCol w="377954">
                  <a:extLst>
                    <a:ext uri="{9D8B030D-6E8A-4147-A177-3AD203B41FA5}">
                      <a16:colId xmlns:a16="http://schemas.microsoft.com/office/drawing/2014/main" val="20007"/>
                    </a:ext>
                  </a:extLst>
                </a:gridCol>
                <a:gridCol w="377954">
                  <a:extLst>
                    <a:ext uri="{9D8B030D-6E8A-4147-A177-3AD203B41FA5}">
                      <a16:colId xmlns:a16="http://schemas.microsoft.com/office/drawing/2014/main" val="20008"/>
                    </a:ext>
                  </a:extLst>
                </a:gridCol>
                <a:gridCol w="377954">
                  <a:extLst>
                    <a:ext uri="{9D8B030D-6E8A-4147-A177-3AD203B41FA5}">
                      <a16:colId xmlns:a16="http://schemas.microsoft.com/office/drawing/2014/main" val="20009"/>
                    </a:ext>
                  </a:extLst>
                </a:gridCol>
                <a:gridCol w="343595">
                  <a:extLst>
                    <a:ext uri="{9D8B030D-6E8A-4147-A177-3AD203B41FA5}">
                      <a16:colId xmlns:a16="http://schemas.microsoft.com/office/drawing/2014/main" val="20010"/>
                    </a:ext>
                  </a:extLst>
                </a:gridCol>
              </a:tblGrid>
              <a:tr h="194354">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8086">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grpSp>
        <p:nvGrpSpPr>
          <p:cNvPr id="7" name="组合 6"/>
          <p:cNvGrpSpPr/>
          <p:nvPr/>
        </p:nvGrpSpPr>
        <p:grpSpPr>
          <a:xfrm>
            <a:off x="617610" y="1489525"/>
            <a:ext cx="5988610" cy="2947037"/>
            <a:chOff x="3154848" y="2105152"/>
            <a:chExt cx="7984813" cy="3929381"/>
          </a:xfrm>
        </p:grpSpPr>
        <p:sp>
          <p:nvSpPr>
            <p:cNvPr id="8" name="文本框 4"/>
            <p:cNvSpPr txBox="1">
              <a:spLocks noChangeArrowheads="1"/>
            </p:cNvSpPr>
            <p:nvPr/>
          </p:nvSpPr>
          <p:spPr bwMode="auto">
            <a:xfrm>
              <a:off x="3492987" y="5132514"/>
              <a:ext cx="65246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a:latin typeface="Times New Roman" panose="02020603050405020304" pitchFamily="18" charset="0"/>
                  <a:ea typeface="微软雅黑" panose="020B0503020204020204" charset="-122"/>
                  <a:sym typeface="Times New Roman" panose="02020603050405020304" pitchFamily="18" charset="0"/>
                </a:rPr>
                <a:t>0</a:t>
              </a:r>
              <a:endParaRPr lang="zh-CN" altLang="en-US" sz="1800">
                <a:latin typeface="Times New Roman" panose="02020603050405020304" pitchFamily="18" charset="0"/>
                <a:ea typeface="微软雅黑" panose="020B0503020204020204" charset="-122"/>
                <a:sym typeface="Times New Roman" panose="02020603050405020304" pitchFamily="18" charset="0"/>
              </a:endParaRPr>
            </a:p>
          </p:txBody>
        </p:sp>
        <p:sp>
          <p:nvSpPr>
            <p:cNvPr id="9" name="文本框 31"/>
            <p:cNvSpPr txBox="1">
              <a:spLocks noChangeArrowheads="1"/>
            </p:cNvSpPr>
            <p:nvPr/>
          </p:nvSpPr>
          <p:spPr bwMode="auto">
            <a:xfrm>
              <a:off x="3278672" y="4591177"/>
              <a:ext cx="87312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100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0" name="文本框 9"/>
            <p:cNvSpPr txBox="1">
              <a:spLocks noChangeArrowheads="1"/>
            </p:cNvSpPr>
            <p:nvPr/>
          </p:nvSpPr>
          <p:spPr bwMode="auto">
            <a:xfrm>
              <a:off x="3278672" y="4092702"/>
              <a:ext cx="86677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200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1" name="文本框 33"/>
            <p:cNvSpPr txBox="1">
              <a:spLocks noChangeArrowheads="1"/>
            </p:cNvSpPr>
            <p:nvPr/>
          </p:nvSpPr>
          <p:spPr bwMode="auto">
            <a:xfrm>
              <a:off x="3154848" y="3597404"/>
              <a:ext cx="996951"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300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2" name="文本框 34"/>
            <p:cNvSpPr txBox="1">
              <a:spLocks noChangeArrowheads="1"/>
            </p:cNvSpPr>
            <p:nvPr/>
          </p:nvSpPr>
          <p:spPr bwMode="auto">
            <a:xfrm>
              <a:off x="3298935" y="3032120"/>
              <a:ext cx="78861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400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3" name="文本框 35"/>
            <p:cNvSpPr txBox="1">
              <a:spLocks noChangeArrowheads="1"/>
            </p:cNvSpPr>
            <p:nvPr/>
          </p:nvSpPr>
          <p:spPr bwMode="auto">
            <a:xfrm>
              <a:off x="3165963" y="2598865"/>
              <a:ext cx="9906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500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4" name="文本框 13"/>
            <p:cNvSpPr txBox="1"/>
            <p:nvPr/>
          </p:nvSpPr>
          <p:spPr>
            <a:xfrm>
              <a:off x="3278672" y="2105152"/>
              <a:ext cx="2095036" cy="492443"/>
            </a:xfrm>
            <a:prstGeom prst="rect">
              <a:avLst/>
            </a:prstGeom>
            <a:noFill/>
          </p:spPr>
          <p:txBody>
            <a:bodyPr wrap="square">
              <a:spAutoFit/>
            </a:bodyPr>
            <a:lstStyle/>
            <a:p>
              <a:pPr algn="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速度</a:t>
              </a: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225"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米</a:t>
              </a: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分）</a:t>
              </a:r>
            </a:p>
          </p:txBody>
        </p:sp>
        <p:sp>
          <p:nvSpPr>
            <p:cNvPr id="15" name="文本框 14"/>
            <p:cNvSpPr txBox="1"/>
            <p:nvPr/>
          </p:nvSpPr>
          <p:spPr>
            <a:xfrm>
              <a:off x="9184172" y="5313490"/>
              <a:ext cx="1955489" cy="492443"/>
            </a:xfrm>
            <a:prstGeom prst="rect">
              <a:avLst/>
            </a:prstGeom>
            <a:noFill/>
          </p:spPr>
          <p:txBody>
            <a:bodyPr wrap="square">
              <a:spAutoFit/>
            </a:bodyPr>
            <a:lstStyle/>
            <a:p>
              <a:pPr algn="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时间</a:t>
              </a: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225"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分）</a:t>
              </a:r>
            </a:p>
          </p:txBody>
        </p:sp>
        <p:sp>
          <p:nvSpPr>
            <p:cNvPr id="16" name="文本框 15"/>
            <p:cNvSpPr txBox="1"/>
            <p:nvPr/>
          </p:nvSpPr>
          <p:spPr>
            <a:xfrm>
              <a:off x="4824899" y="5286502"/>
              <a:ext cx="684213" cy="492443"/>
            </a:xfrm>
            <a:prstGeom prst="rect">
              <a:avLst/>
            </a:prstGeom>
            <a:noFill/>
          </p:spPr>
          <p:txBody>
            <a:bodyPr>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1</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7" name="文本框 16"/>
            <p:cNvSpPr txBox="1"/>
            <p:nvPr/>
          </p:nvSpPr>
          <p:spPr>
            <a:xfrm>
              <a:off x="5829787" y="5284914"/>
              <a:ext cx="684212" cy="492443"/>
            </a:xfrm>
            <a:prstGeom prst="rect">
              <a:avLst/>
            </a:prstGeom>
            <a:noFill/>
          </p:spPr>
          <p:txBody>
            <a:bodyPr>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2</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8" name="文本框 17"/>
            <p:cNvSpPr txBox="1"/>
            <p:nvPr/>
          </p:nvSpPr>
          <p:spPr>
            <a:xfrm>
              <a:off x="6850548" y="5276977"/>
              <a:ext cx="684213" cy="492443"/>
            </a:xfrm>
            <a:prstGeom prst="rect">
              <a:avLst/>
            </a:prstGeom>
            <a:noFill/>
          </p:spPr>
          <p:txBody>
            <a:bodyPr>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3</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9" name="文本框 18"/>
            <p:cNvSpPr txBox="1"/>
            <p:nvPr/>
          </p:nvSpPr>
          <p:spPr>
            <a:xfrm>
              <a:off x="7858612" y="5278565"/>
              <a:ext cx="684212" cy="492443"/>
            </a:xfrm>
            <a:prstGeom prst="rect">
              <a:avLst/>
            </a:prstGeom>
            <a:noFill/>
          </p:spPr>
          <p:txBody>
            <a:bodyPr>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4</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20" name="文本框 19"/>
            <p:cNvSpPr txBox="1"/>
            <p:nvPr/>
          </p:nvSpPr>
          <p:spPr>
            <a:xfrm>
              <a:off x="3492987" y="5419852"/>
              <a:ext cx="1219200" cy="492443"/>
            </a:xfrm>
            <a:prstGeom prst="rect">
              <a:avLst/>
            </a:prstGeom>
            <a:noFill/>
          </p:spPr>
          <p:txBody>
            <a:bodyPr wrap="square">
              <a:spAutoFit/>
            </a:bodyPr>
            <a:lstStyle/>
            <a:p>
              <a:pPr algn="ct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解放路</a:t>
              </a:r>
            </a:p>
          </p:txBody>
        </p:sp>
        <p:sp>
          <p:nvSpPr>
            <p:cNvPr id="21" name="文本框 20"/>
            <p:cNvSpPr txBox="1"/>
            <p:nvPr/>
          </p:nvSpPr>
          <p:spPr>
            <a:xfrm>
              <a:off x="7691924" y="5542090"/>
              <a:ext cx="995363" cy="492443"/>
            </a:xfrm>
            <a:prstGeom prst="rect">
              <a:avLst/>
            </a:prstGeom>
            <a:noFill/>
          </p:spPr>
          <p:txBody>
            <a:bodyPr>
              <a:spAutoFit/>
            </a:bodyPr>
            <a:lstStyle/>
            <a:p>
              <a:pPr algn="ct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商场</a:t>
              </a:r>
            </a:p>
          </p:txBody>
        </p:sp>
        <p:cxnSp>
          <p:nvCxnSpPr>
            <p:cNvPr id="22" name="直接连接符 21"/>
            <p:cNvCxnSpPr/>
            <p:nvPr/>
          </p:nvCxnSpPr>
          <p:spPr>
            <a:xfrm>
              <a:off x="5167798" y="3264027"/>
              <a:ext cx="202565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7182336" y="3252915"/>
              <a:ext cx="1008062" cy="20256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椭圆 23"/>
            <p:cNvSpPr/>
            <p:nvPr/>
          </p:nvSpPr>
          <p:spPr>
            <a:xfrm>
              <a:off x="4624873" y="4233990"/>
              <a:ext cx="73025" cy="7143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latin typeface="Times New Roman" panose="02020603050405020304" pitchFamily="18" charset="0"/>
                <a:ea typeface="微软雅黑" panose="020B0503020204020204" charset="-122"/>
                <a:sym typeface="Times New Roman" panose="02020603050405020304" pitchFamily="18" charset="0"/>
              </a:endParaRPr>
            </a:p>
          </p:txBody>
        </p:sp>
        <p:cxnSp>
          <p:nvCxnSpPr>
            <p:cNvPr id="25" name="直接连接符 24"/>
            <p:cNvCxnSpPr/>
            <p:nvPr/>
          </p:nvCxnSpPr>
          <p:spPr>
            <a:xfrm flipV="1">
              <a:off x="4153386" y="3264027"/>
              <a:ext cx="1003300" cy="20129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文本框 25"/>
            <p:cNvSpPr txBox="1"/>
            <p:nvPr/>
          </p:nvSpPr>
          <p:spPr>
            <a:xfrm>
              <a:off x="4087553" y="4004645"/>
              <a:ext cx="684212" cy="492442"/>
            </a:xfrm>
            <a:prstGeom prst="rect">
              <a:avLst/>
            </a:prstGeom>
            <a:noFill/>
          </p:spPr>
          <p:txBody>
            <a:bodyPr>
              <a:spAutoFit/>
            </a:bodyPr>
            <a:lstStyle/>
            <a:p>
              <a:pPr algn="ctr">
                <a:defRPr/>
              </a:pPr>
              <a:r>
                <a:rPr lang="en-US" altLang="zh-CN" sz="1800" i="1" spc="-113" dirty="0">
                  <a:latin typeface="Times New Roman" panose="02020603050405020304" pitchFamily="18" charset="0"/>
                  <a:ea typeface="微软雅黑" panose="020B0503020204020204" charset="-122"/>
                  <a:sym typeface="Times New Roman" panose="02020603050405020304" pitchFamily="18" charset="0"/>
                </a:rPr>
                <a:t>A</a:t>
              </a:r>
              <a:endParaRPr lang="zh-CN" altLang="en-US" sz="1800" i="1" spc="-113" dirty="0">
                <a:latin typeface="Times New Roman" panose="02020603050405020304" pitchFamily="18" charset="0"/>
                <a:ea typeface="微软雅黑" panose="020B0503020204020204" charset="-122"/>
                <a:sym typeface="Times New Roman" panose="02020603050405020304" pitchFamily="18" charset="0"/>
              </a:endParaRPr>
            </a:p>
          </p:txBody>
        </p:sp>
      </p:grpSp>
      <p:cxnSp>
        <p:nvCxnSpPr>
          <p:cNvPr id="28" name="直接连接符 27"/>
          <p:cNvCxnSpPr/>
          <p:nvPr/>
        </p:nvCxnSpPr>
        <p:spPr>
          <a:xfrm flipV="1">
            <a:off x="1368896" y="2350349"/>
            <a:ext cx="750093" cy="1518045"/>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2127323" y="2376599"/>
            <a:ext cx="0" cy="1498938"/>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1368896" y="2376599"/>
            <a:ext cx="758427" cy="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grpSp>
        <p:nvGrpSpPr>
          <p:cNvPr id="31" name="组合 30"/>
          <p:cNvGrpSpPr/>
          <p:nvPr/>
        </p:nvGrpSpPr>
        <p:grpSpPr>
          <a:xfrm flipH="1">
            <a:off x="5262004" y="1362333"/>
            <a:ext cx="3345304" cy="1589170"/>
            <a:chOff x="1165184" y="2808308"/>
            <a:chExt cx="2952327" cy="1224136"/>
          </a:xfrm>
        </p:grpSpPr>
        <p:sp>
          <p:nvSpPr>
            <p:cNvPr id="32" name="云形标注 7"/>
            <p:cNvSpPr/>
            <p:nvPr/>
          </p:nvSpPr>
          <p:spPr>
            <a:xfrm>
              <a:off x="1165184" y="2808308"/>
              <a:ext cx="2952327" cy="1224136"/>
            </a:xfrm>
            <a:prstGeom prst="cloudCallout">
              <a:avLst>
                <a:gd name="adj1" fmla="val -20821"/>
                <a:gd name="adj2" fmla="val 62837"/>
              </a:avLst>
            </a:prstGeom>
            <a:solidFill>
              <a:schemeClr val="accent2">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b="1">
                <a:ea typeface="微软雅黑" panose="020B0503020204020204" charset="-122"/>
              </a:endParaRPr>
            </a:p>
          </p:txBody>
        </p:sp>
        <p:sp>
          <p:nvSpPr>
            <p:cNvPr id="33" name="矩形 32"/>
            <p:cNvSpPr/>
            <p:nvPr/>
          </p:nvSpPr>
          <p:spPr>
            <a:xfrm>
              <a:off x="1244959" y="2924956"/>
              <a:ext cx="2522702" cy="924612"/>
            </a:xfrm>
            <a:prstGeom prst="rect">
              <a:avLst/>
            </a:prstGeom>
            <a:ln>
              <a:noFill/>
            </a:ln>
          </p:spPr>
          <p:txBody>
            <a:bodyPr wrap="square">
              <a:spAutoFit/>
            </a:bodyPr>
            <a:lstStyle/>
            <a:p>
              <a:r>
                <a:rPr lang="zh-CN" altLang="en-US" sz="2400" dirty="0">
                  <a:ea typeface="微软雅黑" panose="020B0503020204020204" charset="-122"/>
                </a:rPr>
                <a:t>汽车从</a:t>
              </a:r>
              <a:r>
                <a:rPr lang="en-US" altLang="zh-CN" sz="2400" dirty="0">
                  <a:solidFill>
                    <a:srgbClr val="FF0000"/>
                  </a:solidFill>
                  <a:ea typeface="微软雅黑" panose="020B0503020204020204" charset="-122"/>
                </a:rPr>
                <a:t>1</a:t>
              </a:r>
              <a:r>
                <a:rPr lang="zh-CN" altLang="en-US" sz="2400" dirty="0">
                  <a:solidFill>
                    <a:srgbClr val="FF0000"/>
                  </a:solidFill>
                  <a:ea typeface="微软雅黑" panose="020B0503020204020204" charset="-122"/>
                </a:rPr>
                <a:t>分到</a:t>
              </a:r>
              <a:r>
                <a:rPr lang="en-US" altLang="zh-CN" sz="2400" dirty="0">
                  <a:solidFill>
                    <a:srgbClr val="FF0000"/>
                  </a:solidFill>
                  <a:ea typeface="微软雅黑" panose="020B0503020204020204" charset="-122"/>
                </a:rPr>
                <a:t>3</a:t>
              </a:r>
              <a:r>
                <a:rPr lang="zh-CN" altLang="en-US" sz="2400" dirty="0">
                  <a:solidFill>
                    <a:srgbClr val="FF0000"/>
                  </a:solidFill>
                  <a:ea typeface="微软雅黑" panose="020B0503020204020204" charset="-122"/>
                </a:rPr>
                <a:t>分</a:t>
              </a:r>
              <a:r>
                <a:rPr lang="zh-CN" altLang="en-US" sz="2400" dirty="0">
                  <a:ea typeface="微软雅黑" panose="020B0503020204020204" charset="-122"/>
                </a:rPr>
                <a:t>行驶</a:t>
              </a:r>
              <a:r>
                <a:rPr lang="zh-CN" altLang="en-US" sz="2400" dirty="0">
                  <a:solidFill>
                    <a:srgbClr val="FF0000"/>
                  </a:solidFill>
                  <a:ea typeface="微软雅黑" panose="020B0503020204020204" charset="-122"/>
                </a:rPr>
                <a:t>路程</a:t>
              </a:r>
              <a:r>
                <a:rPr lang="zh-CN" altLang="en-US" sz="2400" dirty="0">
                  <a:ea typeface="微软雅黑" panose="020B0503020204020204" charset="-122"/>
                </a:rPr>
                <a:t>一直在</a:t>
              </a:r>
              <a:r>
                <a:rPr lang="zh-CN" altLang="en-US" sz="2400" dirty="0">
                  <a:solidFill>
                    <a:srgbClr val="FF0000"/>
                  </a:solidFill>
                  <a:ea typeface="微软雅黑" panose="020B0503020204020204" charset="-122"/>
                </a:rPr>
                <a:t>增加</a:t>
              </a:r>
              <a:r>
                <a:rPr lang="zh-CN" altLang="en-US" sz="2400" dirty="0">
                  <a:ea typeface="微软雅黑" panose="020B0503020204020204" charset="-122"/>
                </a:rPr>
                <a:t>，</a:t>
              </a:r>
              <a:r>
                <a:rPr lang="zh-CN" altLang="en-US" sz="2400" dirty="0">
                  <a:solidFill>
                    <a:srgbClr val="FF0000"/>
                  </a:solidFill>
                  <a:ea typeface="微软雅黑" panose="020B0503020204020204" charset="-122"/>
                </a:rPr>
                <a:t>速度没</a:t>
              </a:r>
              <a:r>
                <a:rPr lang="zh-CN" altLang="en-US" sz="2400" dirty="0">
                  <a:ea typeface="微软雅黑" panose="020B0503020204020204" charset="-122"/>
                </a:rPr>
                <a:t>有发生</a:t>
              </a:r>
              <a:r>
                <a:rPr lang="zh-CN" altLang="en-US" sz="2400" dirty="0">
                  <a:solidFill>
                    <a:srgbClr val="FF0000"/>
                  </a:solidFill>
                  <a:ea typeface="微软雅黑" panose="020B0503020204020204" charset="-122"/>
                </a:rPr>
                <a:t>变化</a:t>
              </a:r>
              <a:r>
                <a:rPr lang="zh-CN" altLang="en-US" sz="2400" dirty="0">
                  <a:ea typeface="微软雅黑" panose="020B0503020204020204" charset="-122"/>
                </a:rPr>
                <a:t>。</a:t>
              </a:r>
            </a:p>
          </p:txBody>
        </p:sp>
      </p:grpSp>
      <p:pic>
        <p:nvPicPr>
          <p:cNvPr id="34" name="图片 33"/>
          <p:cNvPicPr>
            <a:picLocks noChangeAspect="1"/>
          </p:cNvPicPr>
          <p:nvPr/>
        </p:nvPicPr>
        <p:blipFill rotWithShape="1">
          <a:blip r:embed="rId3" cstate="email">
            <a:clrChange>
              <a:clrFrom>
                <a:srgbClr val="FFFFFF"/>
              </a:clrFrom>
              <a:clrTo>
                <a:srgbClr val="FFFFFF">
                  <a:alpha val="0"/>
                </a:srgbClr>
              </a:clrTo>
            </a:clrChange>
          </a:blip>
          <a:srcRect/>
          <a:stretch>
            <a:fillRect/>
          </a:stretch>
        </p:blipFill>
        <p:spPr>
          <a:xfrm>
            <a:off x="7450500" y="2926006"/>
            <a:ext cx="1291831" cy="17881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26686" y="216633"/>
            <a:ext cx="1369606" cy="438581"/>
          </a:xfrm>
          <a:prstGeom prst="rect">
            <a:avLst/>
          </a:prstGeom>
          <a:noFill/>
        </p:spPr>
        <p:txBody>
          <a:bodyPr wrap="none" lIns="68580" tIns="34290" rIns="68580" bIns="34290">
            <a:spAutoFit/>
          </a:bodyPr>
          <a:lstStyle/>
          <a:p>
            <a:pPr algn="ctr"/>
            <a:r>
              <a:rPr lang="zh-CN" altLang="en-US" sz="2400" b="1" dirty="0">
                <a:ln w="0"/>
                <a:solidFill>
                  <a:schemeClr val="accent6">
                    <a:lumMod val="50000"/>
                  </a:schemeClr>
                </a:solidFill>
                <a:latin typeface="微软雅黑" panose="020B0503020204020204" charset="-122"/>
                <a:ea typeface="微软雅黑" panose="020B0503020204020204" charset="-122"/>
              </a:rPr>
              <a:t>知识讲解</a:t>
            </a:r>
          </a:p>
        </p:txBody>
      </p:sp>
      <p:graphicFrame>
        <p:nvGraphicFramePr>
          <p:cNvPr id="3" name="表格 2"/>
          <p:cNvGraphicFramePr>
            <a:graphicFrameLocks noGrp="1"/>
          </p:cNvGraphicFramePr>
          <p:nvPr/>
        </p:nvGraphicFramePr>
        <p:xfrm>
          <a:off x="1741046" y="1798540"/>
          <a:ext cx="5962250" cy="2137170"/>
        </p:xfrm>
        <a:graphic>
          <a:graphicData uri="http://schemas.openxmlformats.org/drawingml/2006/table">
            <a:tbl>
              <a:tblPr firstRow="1" bandRow="1">
                <a:tableStyleId>{5C22544A-7EE6-4342-B048-85BDC9FD1C3A}</a:tableStyleId>
              </a:tblPr>
              <a:tblGrid>
                <a:gridCol w="162550">
                  <a:extLst>
                    <a:ext uri="{9D8B030D-6E8A-4147-A177-3AD203B41FA5}">
                      <a16:colId xmlns:a16="http://schemas.microsoft.com/office/drawing/2014/main" val="20000"/>
                    </a:ext>
                  </a:extLst>
                </a:gridCol>
                <a:gridCol w="162550">
                  <a:extLst>
                    <a:ext uri="{9D8B030D-6E8A-4147-A177-3AD203B41FA5}">
                      <a16:colId xmlns:a16="http://schemas.microsoft.com/office/drawing/2014/main" val="20001"/>
                    </a:ext>
                  </a:extLst>
                </a:gridCol>
                <a:gridCol w="313175">
                  <a:extLst>
                    <a:ext uri="{9D8B030D-6E8A-4147-A177-3AD203B41FA5}">
                      <a16:colId xmlns:a16="http://schemas.microsoft.com/office/drawing/2014/main" val="20002"/>
                    </a:ext>
                  </a:extLst>
                </a:gridCol>
                <a:gridCol w="313175">
                  <a:extLst>
                    <a:ext uri="{9D8B030D-6E8A-4147-A177-3AD203B41FA5}">
                      <a16:colId xmlns:a16="http://schemas.microsoft.com/office/drawing/2014/main" val="20003"/>
                    </a:ext>
                  </a:extLst>
                </a:gridCol>
                <a:gridCol w="313175">
                  <a:extLst>
                    <a:ext uri="{9D8B030D-6E8A-4147-A177-3AD203B41FA5}">
                      <a16:colId xmlns:a16="http://schemas.microsoft.com/office/drawing/2014/main" val="20004"/>
                    </a:ext>
                  </a:extLst>
                </a:gridCol>
                <a:gridCol w="313175">
                  <a:extLst>
                    <a:ext uri="{9D8B030D-6E8A-4147-A177-3AD203B41FA5}">
                      <a16:colId xmlns:a16="http://schemas.microsoft.com/office/drawing/2014/main" val="20005"/>
                    </a:ext>
                  </a:extLst>
                </a:gridCol>
                <a:gridCol w="313175">
                  <a:extLst>
                    <a:ext uri="{9D8B030D-6E8A-4147-A177-3AD203B41FA5}">
                      <a16:colId xmlns:a16="http://schemas.microsoft.com/office/drawing/2014/main" val="20006"/>
                    </a:ext>
                  </a:extLst>
                </a:gridCol>
                <a:gridCol w="313175">
                  <a:extLst>
                    <a:ext uri="{9D8B030D-6E8A-4147-A177-3AD203B41FA5}">
                      <a16:colId xmlns:a16="http://schemas.microsoft.com/office/drawing/2014/main" val="20007"/>
                    </a:ext>
                  </a:extLst>
                </a:gridCol>
                <a:gridCol w="313175">
                  <a:extLst>
                    <a:ext uri="{9D8B030D-6E8A-4147-A177-3AD203B41FA5}">
                      <a16:colId xmlns:a16="http://schemas.microsoft.com/office/drawing/2014/main" val="20008"/>
                    </a:ext>
                  </a:extLst>
                </a:gridCol>
                <a:gridCol w="313175">
                  <a:extLst>
                    <a:ext uri="{9D8B030D-6E8A-4147-A177-3AD203B41FA5}">
                      <a16:colId xmlns:a16="http://schemas.microsoft.com/office/drawing/2014/main" val="20009"/>
                    </a:ext>
                  </a:extLst>
                </a:gridCol>
                <a:gridCol w="313175">
                  <a:extLst>
                    <a:ext uri="{9D8B030D-6E8A-4147-A177-3AD203B41FA5}">
                      <a16:colId xmlns:a16="http://schemas.microsoft.com/office/drawing/2014/main" val="20010"/>
                    </a:ext>
                  </a:extLst>
                </a:gridCol>
                <a:gridCol w="313175">
                  <a:extLst>
                    <a:ext uri="{9D8B030D-6E8A-4147-A177-3AD203B41FA5}">
                      <a16:colId xmlns:a16="http://schemas.microsoft.com/office/drawing/2014/main" val="20011"/>
                    </a:ext>
                  </a:extLst>
                </a:gridCol>
                <a:gridCol w="313175">
                  <a:extLst>
                    <a:ext uri="{9D8B030D-6E8A-4147-A177-3AD203B41FA5}">
                      <a16:colId xmlns:a16="http://schemas.microsoft.com/office/drawing/2014/main" val="20012"/>
                    </a:ext>
                  </a:extLst>
                </a:gridCol>
                <a:gridCol w="313175">
                  <a:extLst>
                    <a:ext uri="{9D8B030D-6E8A-4147-A177-3AD203B41FA5}">
                      <a16:colId xmlns:a16="http://schemas.microsoft.com/office/drawing/2014/main" val="20013"/>
                    </a:ext>
                  </a:extLst>
                </a:gridCol>
                <a:gridCol w="313175">
                  <a:extLst>
                    <a:ext uri="{9D8B030D-6E8A-4147-A177-3AD203B41FA5}">
                      <a16:colId xmlns:a16="http://schemas.microsoft.com/office/drawing/2014/main" val="20014"/>
                    </a:ext>
                  </a:extLst>
                </a:gridCol>
                <a:gridCol w="313175">
                  <a:extLst>
                    <a:ext uri="{9D8B030D-6E8A-4147-A177-3AD203B41FA5}">
                      <a16:colId xmlns:a16="http://schemas.microsoft.com/office/drawing/2014/main" val="20015"/>
                    </a:ext>
                  </a:extLst>
                </a:gridCol>
                <a:gridCol w="313175">
                  <a:extLst>
                    <a:ext uri="{9D8B030D-6E8A-4147-A177-3AD203B41FA5}">
                      <a16:colId xmlns:a16="http://schemas.microsoft.com/office/drawing/2014/main" val="20016"/>
                    </a:ext>
                  </a:extLst>
                </a:gridCol>
                <a:gridCol w="313175">
                  <a:extLst>
                    <a:ext uri="{9D8B030D-6E8A-4147-A177-3AD203B41FA5}">
                      <a16:colId xmlns:a16="http://schemas.microsoft.com/office/drawing/2014/main" val="20017"/>
                    </a:ext>
                  </a:extLst>
                </a:gridCol>
                <a:gridCol w="313175">
                  <a:extLst>
                    <a:ext uri="{9D8B030D-6E8A-4147-A177-3AD203B41FA5}">
                      <a16:colId xmlns:a16="http://schemas.microsoft.com/office/drawing/2014/main" val="20018"/>
                    </a:ext>
                  </a:extLst>
                </a:gridCol>
                <a:gridCol w="313175">
                  <a:extLst>
                    <a:ext uri="{9D8B030D-6E8A-4147-A177-3AD203B41FA5}">
                      <a16:colId xmlns:a16="http://schemas.microsoft.com/office/drawing/2014/main" val="20019"/>
                    </a:ext>
                  </a:extLst>
                </a:gridCol>
              </a:tblGrid>
              <a:tr h="297104">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59161">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59161">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59161">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300" baseline="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02507">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60076">
                <a:tc gridSpan="2">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hMerge="1">
                  <a:txBody>
                    <a:bodyPr/>
                    <a:lstStyle/>
                    <a:p>
                      <a:endParaRPr lang="zh-CN"/>
                    </a:p>
                  </a:txBody>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4" name="文本框 3"/>
          <p:cNvSpPr txBox="1">
            <a:spLocks noChangeArrowheads="1"/>
          </p:cNvSpPr>
          <p:nvPr/>
        </p:nvSpPr>
        <p:spPr bwMode="auto">
          <a:xfrm>
            <a:off x="1523163" y="1518029"/>
            <a:ext cx="595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800" dirty="0">
                <a:latin typeface="Times New Roman" panose="02020603050405020304" pitchFamily="18" charset="0"/>
                <a:ea typeface="微软雅黑" panose="020B0503020204020204" charset="-122"/>
                <a:sym typeface="Times New Roman" panose="02020603050405020304" pitchFamily="18" charset="0"/>
              </a:rPr>
              <a:t>音量</a:t>
            </a:r>
          </a:p>
        </p:txBody>
      </p:sp>
      <p:sp>
        <p:nvSpPr>
          <p:cNvPr id="5" name="文本框 18"/>
          <p:cNvSpPr txBox="1">
            <a:spLocks noChangeArrowheads="1"/>
          </p:cNvSpPr>
          <p:nvPr/>
        </p:nvSpPr>
        <p:spPr bwMode="auto">
          <a:xfrm>
            <a:off x="7569156" y="3959524"/>
            <a:ext cx="35123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800">
                <a:latin typeface="Times New Roman" panose="02020603050405020304" pitchFamily="18" charset="0"/>
                <a:ea typeface="微软雅黑" panose="020B0503020204020204" charset="-122"/>
                <a:sym typeface="Times New Roman" panose="02020603050405020304" pitchFamily="18" charset="0"/>
              </a:rPr>
              <a:t>时间</a:t>
            </a:r>
          </a:p>
        </p:txBody>
      </p:sp>
      <p:sp>
        <p:nvSpPr>
          <p:cNvPr id="6" name="文本框 19"/>
          <p:cNvSpPr txBox="1">
            <a:spLocks noChangeArrowheads="1"/>
          </p:cNvSpPr>
          <p:nvPr/>
        </p:nvSpPr>
        <p:spPr bwMode="auto">
          <a:xfrm>
            <a:off x="1117160" y="3377309"/>
            <a:ext cx="5917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800" dirty="0">
                <a:latin typeface="Times New Roman" panose="02020603050405020304" pitchFamily="18" charset="0"/>
                <a:ea typeface="微软雅黑" panose="020B0503020204020204" charset="-122"/>
                <a:sym typeface="Times New Roman" panose="02020603050405020304" pitchFamily="18" charset="0"/>
              </a:rPr>
              <a:t>安静</a:t>
            </a:r>
          </a:p>
        </p:txBody>
      </p:sp>
      <p:sp>
        <p:nvSpPr>
          <p:cNvPr id="7" name="文本框 20"/>
          <p:cNvSpPr txBox="1">
            <a:spLocks noChangeArrowheads="1"/>
          </p:cNvSpPr>
          <p:nvPr/>
        </p:nvSpPr>
        <p:spPr bwMode="auto">
          <a:xfrm>
            <a:off x="671044" y="2924396"/>
            <a:ext cx="1026867" cy="18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ts val="1425"/>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比较安静</a:t>
            </a:r>
          </a:p>
        </p:txBody>
      </p:sp>
      <p:sp>
        <p:nvSpPr>
          <p:cNvPr id="8" name="文本框 21"/>
          <p:cNvSpPr txBox="1">
            <a:spLocks noChangeArrowheads="1"/>
          </p:cNvSpPr>
          <p:nvPr/>
        </p:nvSpPr>
        <p:spPr bwMode="auto">
          <a:xfrm>
            <a:off x="795691" y="2397663"/>
            <a:ext cx="9120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1800" dirty="0">
                <a:latin typeface="Times New Roman" panose="02020603050405020304" pitchFamily="18" charset="0"/>
                <a:ea typeface="微软雅黑" panose="020B0503020204020204" charset="-122"/>
                <a:sym typeface="Times New Roman" panose="02020603050405020304" pitchFamily="18" charset="0"/>
              </a:rPr>
              <a:t>声音大</a:t>
            </a:r>
          </a:p>
        </p:txBody>
      </p:sp>
      <p:sp>
        <p:nvSpPr>
          <p:cNvPr id="9" name="文本框 22"/>
          <p:cNvSpPr txBox="1">
            <a:spLocks noChangeArrowheads="1"/>
          </p:cNvSpPr>
          <p:nvPr/>
        </p:nvSpPr>
        <p:spPr bwMode="auto">
          <a:xfrm>
            <a:off x="418148" y="1959769"/>
            <a:ext cx="1279684" cy="276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fontAlgn="auto">
              <a:lnSpc>
                <a:spcPct val="100000"/>
              </a:lnSpc>
            </a:pPr>
            <a:r>
              <a:rPr lang="zh-CN" altLang="en-US" sz="1800" kern="1400" dirty="0">
                <a:latin typeface="Times New Roman" panose="02020603050405020304" pitchFamily="18" charset="0"/>
                <a:ea typeface="微软雅黑" panose="020B0503020204020204" charset="-122"/>
                <a:sym typeface="Times New Roman" panose="02020603050405020304" pitchFamily="18" charset="0"/>
              </a:rPr>
              <a:t>声音非常大</a:t>
            </a:r>
          </a:p>
        </p:txBody>
      </p:sp>
      <p:sp>
        <p:nvSpPr>
          <p:cNvPr id="10" name="文本框 23"/>
          <p:cNvSpPr txBox="1">
            <a:spLocks noChangeArrowheads="1"/>
          </p:cNvSpPr>
          <p:nvPr/>
        </p:nvSpPr>
        <p:spPr bwMode="auto">
          <a:xfrm>
            <a:off x="1197310" y="3965295"/>
            <a:ext cx="1035845" cy="72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lnSpc>
                <a:spcPct val="100000"/>
              </a:lnSpc>
            </a:pPr>
            <a:r>
              <a:rPr lang="en-US" altLang="zh-CN" sz="1100" dirty="0">
                <a:latin typeface="Times New Roman" panose="02020603050405020304" pitchFamily="18" charset="0"/>
                <a:ea typeface="微软雅黑" panose="020B0503020204020204" charset="-122"/>
                <a:sym typeface="Times New Roman" panose="02020603050405020304" pitchFamily="18" charset="0"/>
              </a:rPr>
              <a:t>19:00</a:t>
            </a:r>
          </a:p>
          <a:p>
            <a:pPr algn="ctr" fontAlgn="auto">
              <a:lnSpc>
                <a:spcPct val="100000"/>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观众 </a:t>
            </a:r>
            <a:endParaRPr lang="en-US" altLang="zh-CN" sz="1800" dirty="0">
              <a:latin typeface="Times New Roman" panose="02020603050405020304" pitchFamily="18" charset="0"/>
              <a:ea typeface="微软雅黑" panose="020B0503020204020204" charset="-122"/>
              <a:sym typeface="Times New Roman" panose="02020603050405020304" pitchFamily="18" charset="0"/>
            </a:endParaRPr>
          </a:p>
          <a:p>
            <a:pPr algn="ctr" fontAlgn="auto">
              <a:lnSpc>
                <a:spcPct val="100000"/>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 开始进场</a:t>
            </a:r>
          </a:p>
        </p:txBody>
      </p:sp>
      <p:sp>
        <p:nvSpPr>
          <p:cNvPr id="11" name="文本框 24"/>
          <p:cNvSpPr txBox="1">
            <a:spLocks noChangeArrowheads="1"/>
          </p:cNvSpPr>
          <p:nvPr/>
        </p:nvSpPr>
        <p:spPr bwMode="auto">
          <a:xfrm>
            <a:off x="2323264" y="3985718"/>
            <a:ext cx="702469" cy="72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lnSpc>
                <a:spcPct val="100000"/>
              </a:lnSpc>
            </a:pPr>
            <a:r>
              <a:rPr lang="en-US" altLang="zh-CN" sz="1100" dirty="0">
                <a:latin typeface="Times New Roman" panose="02020603050405020304" pitchFamily="18" charset="0"/>
                <a:ea typeface="微软雅黑" panose="020B0503020204020204" charset="-122"/>
                <a:sym typeface="Times New Roman" panose="02020603050405020304" pitchFamily="18" charset="0"/>
              </a:rPr>
              <a:t>19:30</a:t>
            </a:r>
          </a:p>
          <a:p>
            <a:pPr algn="ctr" fontAlgn="auto">
              <a:lnSpc>
                <a:spcPct val="100000"/>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比赛</a:t>
            </a:r>
            <a:endParaRPr lang="en-US" altLang="zh-CN" sz="1800" dirty="0">
              <a:latin typeface="Times New Roman" panose="02020603050405020304" pitchFamily="18" charset="0"/>
              <a:ea typeface="微软雅黑" panose="020B0503020204020204" charset="-122"/>
              <a:sym typeface="Times New Roman" panose="02020603050405020304" pitchFamily="18" charset="0"/>
            </a:endParaRPr>
          </a:p>
          <a:p>
            <a:pPr algn="ctr" fontAlgn="auto">
              <a:lnSpc>
                <a:spcPct val="100000"/>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开始</a:t>
            </a:r>
          </a:p>
        </p:txBody>
      </p:sp>
      <p:sp>
        <p:nvSpPr>
          <p:cNvPr id="12" name="文本框 25"/>
          <p:cNvSpPr txBox="1">
            <a:spLocks noChangeArrowheads="1"/>
          </p:cNvSpPr>
          <p:nvPr/>
        </p:nvSpPr>
        <p:spPr bwMode="auto">
          <a:xfrm>
            <a:off x="3272191" y="3985718"/>
            <a:ext cx="702469" cy="18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ts val="1425"/>
              </a:lnSpc>
            </a:pPr>
            <a:r>
              <a:rPr lang="en-US" altLang="zh-CN" sz="1100">
                <a:latin typeface="Times New Roman" panose="02020603050405020304" pitchFamily="18" charset="0"/>
                <a:ea typeface="微软雅黑" panose="020B0503020204020204" charset="-122"/>
                <a:sym typeface="Times New Roman" panose="02020603050405020304" pitchFamily="18" charset="0"/>
              </a:rPr>
              <a:t>20:00</a:t>
            </a:r>
          </a:p>
        </p:txBody>
      </p:sp>
      <p:sp>
        <p:nvSpPr>
          <p:cNvPr id="13" name="文本框 12"/>
          <p:cNvSpPr txBox="1"/>
          <p:nvPr/>
        </p:nvSpPr>
        <p:spPr>
          <a:xfrm>
            <a:off x="4307610" y="3981194"/>
            <a:ext cx="702469" cy="736759"/>
          </a:xfrm>
          <a:prstGeom prst="rect">
            <a:avLst/>
          </a:prstGeom>
          <a:noFill/>
        </p:spPr>
        <p:txBody>
          <a:bodyPr lIns="0" tIns="0" rIns="0" bIns="0">
            <a:spAutoFit/>
          </a:bodyPr>
          <a:lstStyle/>
          <a:p>
            <a:pPr algn="ctr">
              <a:lnSpc>
                <a:spcPts val="1425"/>
              </a:lnSpc>
              <a:defRPr/>
            </a:pPr>
            <a:r>
              <a:rPr lang="en-US" altLang="zh-CN" sz="1100" dirty="0">
                <a:latin typeface="Times New Roman" panose="02020603050405020304" pitchFamily="18" charset="0"/>
                <a:ea typeface="微软雅黑" panose="020B0503020204020204" charset="-122"/>
                <a:sym typeface="Times New Roman" panose="02020603050405020304" pitchFamily="18" charset="0"/>
              </a:rPr>
              <a:t>20:30</a:t>
            </a:r>
          </a:p>
          <a:p>
            <a:pPr algn="ctr" fontAlgn="auto">
              <a:lnSpc>
                <a:spcPct val="100000"/>
              </a:lnSpc>
              <a:defRPr/>
            </a:pPr>
            <a:r>
              <a:rPr lang="zh-CN" altLang="en-US" sz="1800" spc="-75" dirty="0">
                <a:latin typeface="Times New Roman" panose="02020603050405020304" pitchFamily="18" charset="0"/>
                <a:ea typeface="微软雅黑" panose="020B0503020204020204" charset="-122"/>
                <a:sym typeface="Times New Roman" panose="02020603050405020304" pitchFamily="18" charset="0"/>
              </a:rPr>
              <a:t>下半场</a:t>
            </a:r>
            <a:endParaRPr lang="en-US" altLang="zh-CN" sz="1800" spc="-75" dirty="0">
              <a:latin typeface="Times New Roman" panose="02020603050405020304" pitchFamily="18" charset="0"/>
              <a:ea typeface="微软雅黑" panose="020B0503020204020204" charset="-122"/>
              <a:sym typeface="Times New Roman" panose="02020603050405020304" pitchFamily="18" charset="0"/>
            </a:endParaRPr>
          </a:p>
          <a:p>
            <a:pPr algn="ctr" fontAlgn="auto">
              <a:lnSpc>
                <a:spcPct val="100000"/>
              </a:lnSpc>
              <a:defRPr/>
            </a:pPr>
            <a:r>
              <a:rPr lang="zh-CN" altLang="en-US" sz="1800" dirty="0">
                <a:latin typeface="Times New Roman" panose="02020603050405020304" pitchFamily="18" charset="0"/>
                <a:ea typeface="微软雅黑" panose="020B0503020204020204" charset="-122"/>
                <a:sym typeface="Times New Roman" panose="02020603050405020304" pitchFamily="18" charset="0"/>
              </a:rPr>
              <a:t>开始</a:t>
            </a:r>
            <a:endParaRPr lang="en-US" altLang="zh-CN"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4" name="文本框 27"/>
          <p:cNvSpPr txBox="1">
            <a:spLocks noChangeArrowheads="1"/>
          </p:cNvSpPr>
          <p:nvPr/>
        </p:nvSpPr>
        <p:spPr bwMode="auto">
          <a:xfrm>
            <a:off x="5147426" y="3991671"/>
            <a:ext cx="701278" cy="18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ts val="1425"/>
              </a:lnSpc>
            </a:pPr>
            <a:r>
              <a:rPr lang="en-US" altLang="zh-CN" sz="1100">
                <a:latin typeface="Times New Roman" panose="02020603050405020304" pitchFamily="18" charset="0"/>
                <a:ea typeface="微软雅黑" panose="020B0503020204020204" charset="-122"/>
                <a:sym typeface="Times New Roman" panose="02020603050405020304" pitchFamily="18" charset="0"/>
              </a:rPr>
              <a:t>21:00</a:t>
            </a:r>
          </a:p>
        </p:txBody>
      </p:sp>
      <p:sp>
        <p:nvSpPr>
          <p:cNvPr id="15" name="文本框 28"/>
          <p:cNvSpPr txBox="1">
            <a:spLocks noChangeArrowheads="1"/>
          </p:cNvSpPr>
          <p:nvPr/>
        </p:nvSpPr>
        <p:spPr bwMode="auto">
          <a:xfrm>
            <a:off x="6079685" y="3991671"/>
            <a:ext cx="702469" cy="18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ts val="1425"/>
              </a:lnSpc>
            </a:pPr>
            <a:r>
              <a:rPr lang="en-US" altLang="zh-CN" sz="1100">
                <a:latin typeface="Times New Roman" panose="02020603050405020304" pitchFamily="18" charset="0"/>
                <a:ea typeface="微软雅黑" panose="020B0503020204020204" charset="-122"/>
                <a:sym typeface="Times New Roman" panose="02020603050405020304" pitchFamily="18" charset="0"/>
              </a:rPr>
              <a:t>21:30</a:t>
            </a:r>
          </a:p>
        </p:txBody>
      </p:sp>
      <p:sp>
        <p:nvSpPr>
          <p:cNvPr id="16" name="文本框 29"/>
          <p:cNvSpPr txBox="1">
            <a:spLocks noChangeArrowheads="1"/>
          </p:cNvSpPr>
          <p:nvPr/>
        </p:nvSpPr>
        <p:spPr bwMode="auto">
          <a:xfrm>
            <a:off x="7013135" y="3984528"/>
            <a:ext cx="701279" cy="18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ts val="1425"/>
              </a:lnSpc>
            </a:pPr>
            <a:r>
              <a:rPr lang="en-US" altLang="zh-CN" sz="1100">
                <a:latin typeface="Times New Roman" panose="02020603050405020304" pitchFamily="18" charset="0"/>
                <a:ea typeface="微软雅黑" panose="020B0503020204020204" charset="-122"/>
                <a:sym typeface="Times New Roman" panose="02020603050405020304" pitchFamily="18" charset="0"/>
              </a:rPr>
              <a:t>22:00</a:t>
            </a:r>
          </a:p>
        </p:txBody>
      </p:sp>
      <p:sp>
        <p:nvSpPr>
          <p:cNvPr id="17" name="文本框 16"/>
          <p:cNvSpPr txBox="1"/>
          <p:nvPr/>
        </p:nvSpPr>
        <p:spPr>
          <a:xfrm>
            <a:off x="3656315" y="3991671"/>
            <a:ext cx="702469" cy="736759"/>
          </a:xfrm>
          <a:prstGeom prst="rect">
            <a:avLst/>
          </a:prstGeom>
          <a:noFill/>
        </p:spPr>
        <p:txBody>
          <a:bodyPr lIns="0" tIns="0" rIns="0" bIns="0">
            <a:spAutoFit/>
          </a:bodyPr>
          <a:lstStyle/>
          <a:p>
            <a:pPr algn="ctr">
              <a:lnSpc>
                <a:spcPts val="1425"/>
              </a:lnSpc>
              <a:defRPr/>
            </a:pPr>
            <a:r>
              <a:rPr lang="en-US" altLang="zh-CN" sz="1100" dirty="0">
                <a:latin typeface="Times New Roman" panose="02020603050405020304" pitchFamily="18" charset="0"/>
                <a:ea typeface="微软雅黑" panose="020B0503020204020204" charset="-122"/>
                <a:sym typeface="Times New Roman" panose="02020603050405020304" pitchFamily="18" charset="0"/>
              </a:rPr>
              <a:t>20:15</a:t>
            </a:r>
          </a:p>
          <a:p>
            <a:pPr algn="ctr" fontAlgn="auto">
              <a:lnSpc>
                <a:spcPct val="100000"/>
              </a:lnSpc>
              <a:defRPr/>
            </a:pPr>
            <a:r>
              <a:rPr lang="zh-CN" altLang="en-US" sz="1800" spc="-75" dirty="0">
                <a:latin typeface="Times New Roman" panose="02020603050405020304" pitchFamily="18" charset="0"/>
                <a:ea typeface="微软雅黑" panose="020B0503020204020204" charset="-122"/>
                <a:sym typeface="Times New Roman" panose="02020603050405020304" pitchFamily="18" charset="0"/>
              </a:rPr>
              <a:t>上半场</a:t>
            </a:r>
            <a:endParaRPr lang="en-US" altLang="zh-CN" sz="1800" spc="-75" dirty="0">
              <a:latin typeface="Times New Roman" panose="02020603050405020304" pitchFamily="18" charset="0"/>
              <a:ea typeface="微软雅黑" panose="020B0503020204020204" charset="-122"/>
              <a:sym typeface="Times New Roman" panose="02020603050405020304" pitchFamily="18" charset="0"/>
            </a:endParaRPr>
          </a:p>
          <a:p>
            <a:pPr algn="ctr" fontAlgn="auto">
              <a:lnSpc>
                <a:spcPct val="100000"/>
              </a:lnSpc>
              <a:defRPr/>
            </a:pPr>
            <a:r>
              <a:rPr lang="zh-CN" altLang="en-US" sz="1800" dirty="0">
                <a:latin typeface="Times New Roman" panose="02020603050405020304" pitchFamily="18" charset="0"/>
                <a:ea typeface="微软雅黑" panose="020B0503020204020204" charset="-122"/>
                <a:sym typeface="Times New Roman" panose="02020603050405020304" pitchFamily="18" charset="0"/>
              </a:rPr>
              <a:t>结束</a:t>
            </a:r>
            <a:endParaRPr lang="en-US" altLang="zh-CN"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8" name="文本框 31"/>
          <p:cNvSpPr txBox="1">
            <a:spLocks noChangeArrowheads="1"/>
          </p:cNvSpPr>
          <p:nvPr/>
        </p:nvSpPr>
        <p:spPr bwMode="auto">
          <a:xfrm>
            <a:off x="5611770" y="3991673"/>
            <a:ext cx="701278" cy="736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ts val="1425"/>
              </a:lnSpc>
            </a:pPr>
            <a:r>
              <a:rPr lang="en-US" altLang="zh-CN" sz="1100">
                <a:latin typeface="Times New Roman" panose="02020603050405020304" pitchFamily="18" charset="0"/>
                <a:ea typeface="微软雅黑" panose="020B0503020204020204" charset="-122"/>
                <a:sym typeface="Times New Roman" panose="02020603050405020304" pitchFamily="18" charset="0"/>
              </a:rPr>
              <a:t>21:15</a:t>
            </a:r>
          </a:p>
          <a:p>
            <a:pPr algn="ctr" fontAlgn="auto">
              <a:lnSpc>
                <a:spcPct val="100000"/>
              </a:lnSpc>
            </a:pPr>
            <a:r>
              <a:rPr lang="zh-CN" altLang="en-US" sz="1800">
                <a:latin typeface="Times New Roman" panose="02020603050405020304" pitchFamily="18" charset="0"/>
                <a:ea typeface="微软雅黑" panose="020B0503020204020204" charset="-122"/>
                <a:sym typeface="Times New Roman" panose="02020603050405020304" pitchFamily="18" charset="0"/>
              </a:rPr>
              <a:t>比赛</a:t>
            </a:r>
            <a:endParaRPr lang="en-US" altLang="zh-CN" sz="1800">
              <a:latin typeface="Times New Roman" panose="02020603050405020304" pitchFamily="18" charset="0"/>
              <a:ea typeface="微软雅黑" panose="020B0503020204020204" charset="-122"/>
              <a:sym typeface="Times New Roman" panose="02020603050405020304" pitchFamily="18" charset="0"/>
            </a:endParaRPr>
          </a:p>
          <a:p>
            <a:pPr algn="ctr" fontAlgn="auto">
              <a:lnSpc>
                <a:spcPct val="100000"/>
              </a:lnSpc>
            </a:pPr>
            <a:r>
              <a:rPr lang="zh-CN" altLang="en-US" sz="1800">
                <a:latin typeface="Times New Roman" panose="02020603050405020304" pitchFamily="18" charset="0"/>
                <a:ea typeface="微软雅黑" panose="020B0503020204020204" charset="-122"/>
                <a:sym typeface="Times New Roman" panose="02020603050405020304" pitchFamily="18" charset="0"/>
              </a:rPr>
              <a:t>结束</a:t>
            </a:r>
            <a:endParaRPr lang="en-US" altLang="zh-CN" sz="1800">
              <a:latin typeface="Times New Roman" panose="02020603050405020304" pitchFamily="18" charset="0"/>
              <a:ea typeface="微软雅黑" panose="020B0503020204020204" charset="-122"/>
              <a:sym typeface="Times New Roman" panose="02020603050405020304" pitchFamily="18" charset="0"/>
            </a:endParaRPr>
          </a:p>
        </p:txBody>
      </p:sp>
      <p:sp>
        <p:nvSpPr>
          <p:cNvPr id="19" name="文本框 32"/>
          <p:cNvSpPr txBox="1">
            <a:spLocks noChangeArrowheads="1"/>
          </p:cNvSpPr>
          <p:nvPr/>
        </p:nvSpPr>
        <p:spPr bwMode="auto">
          <a:xfrm>
            <a:off x="6510611" y="3991671"/>
            <a:ext cx="925115" cy="736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ts val="1425"/>
              </a:lnSpc>
            </a:pPr>
            <a:r>
              <a:rPr lang="en-US" altLang="zh-CN" sz="1100" dirty="0">
                <a:latin typeface="Times New Roman" panose="02020603050405020304" pitchFamily="18" charset="0"/>
                <a:ea typeface="微软雅黑" panose="020B0503020204020204" charset="-122"/>
                <a:sym typeface="Times New Roman" panose="02020603050405020304" pitchFamily="18" charset="0"/>
              </a:rPr>
              <a:t>21:45</a:t>
            </a:r>
          </a:p>
          <a:p>
            <a:pPr algn="ctr" fontAlgn="auto">
              <a:lnSpc>
                <a:spcPct val="100000"/>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观众</a:t>
            </a:r>
            <a:endParaRPr lang="en-US" altLang="zh-CN" sz="1800" dirty="0">
              <a:latin typeface="Times New Roman" panose="02020603050405020304" pitchFamily="18" charset="0"/>
              <a:ea typeface="微软雅黑" panose="020B0503020204020204" charset="-122"/>
              <a:sym typeface="Times New Roman" panose="02020603050405020304" pitchFamily="18" charset="0"/>
            </a:endParaRPr>
          </a:p>
          <a:p>
            <a:pPr algn="ctr" fontAlgn="auto">
              <a:lnSpc>
                <a:spcPct val="100000"/>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全部退场</a:t>
            </a:r>
            <a:endParaRPr lang="en-US" altLang="zh-CN" sz="1800" dirty="0">
              <a:latin typeface="Times New Roman" panose="02020603050405020304" pitchFamily="18" charset="0"/>
              <a:ea typeface="微软雅黑" panose="020B0503020204020204" charset="-122"/>
              <a:sym typeface="Times New Roman" panose="02020603050405020304" pitchFamily="18" charset="0"/>
            </a:endParaRPr>
          </a:p>
        </p:txBody>
      </p:sp>
      <p:cxnSp>
        <p:nvCxnSpPr>
          <p:cNvPr id="20" name="直接连接符 19"/>
          <p:cNvCxnSpPr/>
          <p:nvPr/>
        </p:nvCxnSpPr>
        <p:spPr>
          <a:xfrm flipV="1">
            <a:off x="2684021" y="2564111"/>
            <a:ext cx="0" cy="1377554"/>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V="1">
            <a:off x="1741046" y="2562922"/>
            <a:ext cx="942975" cy="137636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2684022" y="2565303"/>
            <a:ext cx="63460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V="1">
            <a:off x="3307909" y="2104531"/>
            <a:ext cx="0" cy="46077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3294812" y="2104530"/>
            <a:ext cx="32385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V="1">
            <a:off x="4084196" y="3008215"/>
            <a:ext cx="0" cy="917972"/>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3616281" y="2104531"/>
            <a:ext cx="476250" cy="46077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V="1">
            <a:off x="4554494" y="2781996"/>
            <a:ext cx="0" cy="1160859"/>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V="1">
            <a:off x="4085387" y="2565304"/>
            <a:ext cx="0" cy="45958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16200000" flipV="1">
            <a:off x="4328870" y="2787355"/>
            <a:ext cx="0" cy="46077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rot="10800000" flipV="1">
            <a:off x="4553303" y="2781997"/>
            <a:ext cx="0" cy="2428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V="1">
            <a:off x="5499850" y="2779615"/>
            <a:ext cx="0" cy="116205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16200000" flipV="1">
            <a:off x="5025981" y="2315272"/>
            <a:ext cx="0" cy="945356"/>
          </a:xfrm>
          <a:prstGeom prst="line">
            <a:avLst/>
          </a:prstGeom>
          <a:ln w="28575" cap="rnd">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5498659" y="2114057"/>
            <a:ext cx="0" cy="67508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flipV="1">
            <a:off x="5967765" y="2547444"/>
            <a:ext cx="0" cy="1376363"/>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5498660" y="2117629"/>
            <a:ext cx="473869" cy="47863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5965384" y="2093816"/>
            <a:ext cx="0" cy="4857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rot="16200000" flipV="1">
            <a:off x="6204700" y="1855691"/>
            <a:ext cx="0" cy="4857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6438064" y="2093816"/>
            <a:ext cx="473869" cy="184189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文本框 38"/>
          <p:cNvSpPr txBox="1"/>
          <p:nvPr/>
        </p:nvSpPr>
        <p:spPr>
          <a:xfrm>
            <a:off x="2914297" y="251332"/>
            <a:ext cx="3529664" cy="644022"/>
          </a:xfrm>
          <a:prstGeom prst="rect">
            <a:avLst/>
          </a:prstGeom>
          <a:noFill/>
          <a:ln w="38100">
            <a:solidFill>
              <a:srgbClr val="EA6178"/>
            </a:solidFill>
          </a:ln>
        </p:spPr>
        <p:txBody>
          <a:bodyPr wrap="square" lIns="68580" tIns="34290" rIns="68580" bIns="34290" rtlCol="0">
            <a:spAutoFit/>
          </a:bodyPr>
          <a:lstStyle>
            <a:defPPr>
              <a:defRPr lang="zh-CN"/>
            </a:defPPr>
            <a:lvl1pPr>
              <a:defRPr sz="3735">
                <a:solidFill>
                  <a:srgbClr val="FF0000"/>
                </a:solidFill>
                <a:latin typeface="微软雅黑" panose="020B0503020204020204" charset="-122"/>
                <a:ea typeface="微软雅黑" panose="020B0503020204020204" charset="-122"/>
              </a:defRPr>
            </a:lvl1pPr>
          </a:lstStyle>
          <a:p>
            <a:r>
              <a:rPr lang="zh-CN" altLang="en-US" dirty="0"/>
              <a:t>足球场内的声音</a:t>
            </a:r>
          </a:p>
        </p:txBody>
      </p:sp>
      <p:sp>
        <p:nvSpPr>
          <p:cNvPr id="40" name="文本框 39"/>
          <p:cNvSpPr txBox="1"/>
          <p:nvPr/>
        </p:nvSpPr>
        <p:spPr>
          <a:xfrm>
            <a:off x="2072332" y="1324443"/>
            <a:ext cx="5254874" cy="346249"/>
          </a:xfrm>
          <a:prstGeom prst="rect">
            <a:avLst/>
          </a:prstGeom>
          <a:noFill/>
        </p:spPr>
        <p:txBody>
          <a:bodyPr wrap="square" lIns="68580" tIns="34290" rIns="68580" bIns="34290" rtlCol="0">
            <a:spAutoFit/>
          </a:bodyPr>
          <a:lstStyle/>
          <a:p>
            <a:r>
              <a:rPr lang="zh-CN" altLang="en-US" sz="1800" dirty="0">
                <a:ea typeface="微软雅黑" panose="020B0503020204020204" charset="-122"/>
              </a:rPr>
              <a:t>下图大致描述了某足球比赛场内声音的起伏情况。</a:t>
            </a:r>
          </a:p>
        </p:txBody>
      </p:sp>
      <p:sp>
        <p:nvSpPr>
          <p:cNvPr id="41" name="圆角矩形 40"/>
          <p:cNvSpPr/>
          <p:nvPr/>
        </p:nvSpPr>
        <p:spPr>
          <a:xfrm>
            <a:off x="1196817" y="4145756"/>
            <a:ext cx="1099661" cy="561023"/>
          </a:xfrm>
          <a:prstGeom prst="roundRect">
            <a:avLst/>
          </a:prstGeom>
          <a:solidFill>
            <a:srgbClr val="FF0000">
              <a:alpha val="55000"/>
            </a:srgb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endParaRPr lang="zh-CN" altLang="en-US" sz="1800">
              <a:latin typeface="Times New Roman" panose="02020603050405020304" pitchFamily="18" charset="0"/>
              <a:ea typeface="微软雅黑" panose="020B0503020204020204" charset="-122"/>
              <a:sym typeface="Times New Roman" panose="02020603050405020304" pitchFamily="18" charset="0"/>
            </a:endParaRPr>
          </a:p>
        </p:txBody>
      </p:sp>
      <p:sp>
        <p:nvSpPr>
          <p:cNvPr id="42" name="圆角矩形 41"/>
          <p:cNvSpPr/>
          <p:nvPr/>
        </p:nvSpPr>
        <p:spPr>
          <a:xfrm>
            <a:off x="6521768" y="4186237"/>
            <a:ext cx="913924" cy="541973"/>
          </a:xfrm>
          <a:prstGeom prst="roundRect">
            <a:avLst/>
          </a:prstGeom>
          <a:solidFill>
            <a:srgbClr val="FF0000">
              <a:alpha val="55000"/>
            </a:srgb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sz="1800">
              <a:latin typeface="Times New Roman" panose="02020603050405020304" pitchFamily="18" charset="0"/>
              <a:ea typeface="微软雅黑" panose="020B0503020204020204" charset="-122"/>
              <a:sym typeface="Times New Roman" panose="02020603050405020304" pitchFamily="18" charset="0"/>
            </a:endParaRPr>
          </a:p>
        </p:txBody>
      </p:sp>
      <p:sp>
        <p:nvSpPr>
          <p:cNvPr id="43" name="文本框 42"/>
          <p:cNvSpPr txBox="1"/>
          <p:nvPr/>
        </p:nvSpPr>
        <p:spPr>
          <a:xfrm>
            <a:off x="855168" y="906259"/>
            <a:ext cx="7955542" cy="438581"/>
          </a:xfrm>
          <a:prstGeom prst="rect">
            <a:avLst/>
          </a:prstGeom>
          <a:noFill/>
        </p:spPr>
        <p:txBody>
          <a:bodyPr wrap="square" lIns="68580" tIns="34290" rIns="68580" bIns="34290" rtlCol="0">
            <a:spAutoFit/>
          </a:bodyPr>
          <a:lstStyle/>
          <a:p>
            <a:r>
              <a:rPr lang="en-US" altLang="zh-CN" sz="2400" dirty="0">
                <a:solidFill>
                  <a:srgbClr val="FF0000"/>
                </a:solidFill>
                <a:ea typeface="微软雅黑" panose="020B0503020204020204" charset="-122"/>
              </a:rPr>
              <a:t>1.</a:t>
            </a:r>
            <a:r>
              <a:rPr lang="zh-CN" altLang="en-US" sz="2400" dirty="0">
                <a:solidFill>
                  <a:srgbClr val="FF0000"/>
                </a:solidFill>
                <a:ea typeface="微软雅黑" panose="020B0503020204020204" charset="-122"/>
              </a:rPr>
              <a:t>从观众开始进场到全部退场，一共经过了多长时间？</a:t>
            </a:r>
          </a:p>
        </p:txBody>
      </p:sp>
      <p:grpSp>
        <p:nvGrpSpPr>
          <p:cNvPr id="45" name="组合 44"/>
          <p:cNvGrpSpPr/>
          <p:nvPr/>
        </p:nvGrpSpPr>
        <p:grpSpPr>
          <a:xfrm flipH="1">
            <a:off x="6912231" y="1486273"/>
            <a:ext cx="2116931" cy="1223963"/>
            <a:chOff x="1165184" y="2808308"/>
            <a:chExt cx="1868252" cy="1223962"/>
          </a:xfrm>
        </p:grpSpPr>
        <p:sp>
          <p:nvSpPr>
            <p:cNvPr id="46" name="云形标注 7"/>
            <p:cNvSpPr/>
            <p:nvPr/>
          </p:nvSpPr>
          <p:spPr>
            <a:xfrm>
              <a:off x="1165184" y="2808308"/>
              <a:ext cx="1868252" cy="1223962"/>
            </a:xfrm>
            <a:prstGeom prst="cloudCallout">
              <a:avLst>
                <a:gd name="adj1" fmla="val -20821"/>
                <a:gd name="adj2" fmla="val 62837"/>
              </a:avLst>
            </a:prstGeom>
            <a:solidFill>
              <a:schemeClr val="accent2">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b="1">
                <a:solidFill>
                  <a:schemeClr val="tx1"/>
                </a:solidFill>
                <a:ea typeface="微软雅黑" panose="020B0503020204020204" charset="-122"/>
              </a:endParaRPr>
            </a:p>
          </p:txBody>
        </p:sp>
        <p:sp>
          <p:nvSpPr>
            <p:cNvPr id="47" name="矩形 46"/>
            <p:cNvSpPr/>
            <p:nvPr/>
          </p:nvSpPr>
          <p:spPr>
            <a:xfrm>
              <a:off x="1244195" y="3017385"/>
              <a:ext cx="1518559" cy="830996"/>
            </a:xfrm>
            <a:prstGeom prst="rect">
              <a:avLst/>
            </a:prstGeom>
            <a:ln>
              <a:noFill/>
            </a:ln>
          </p:spPr>
          <p:txBody>
            <a:bodyPr wrap="square">
              <a:spAutoFit/>
            </a:bodyPr>
            <a:lstStyle/>
            <a:p>
              <a:pPr algn="ctr"/>
              <a:r>
                <a:rPr lang="zh-CN" altLang="en-US" sz="2400" dirty="0">
                  <a:ea typeface="微软雅黑" panose="020B0503020204020204" charset="-122"/>
                </a:rPr>
                <a:t>一共经过了</a:t>
              </a:r>
              <a:r>
                <a:rPr lang="en-US" altLang="zh-CN" sz="2400" dirty="0">
                  <a:solidFill>
                    <a:srgbClr val="FF0000"/>
                  </a:solidFill>
                  <a:ea typeface="微软雅黑" panose="020B0503020204020204" charset="-122"/>
                </a:rPr>
                <a:t>2</a:t>
              </a:r>
              <a:r>
                <a:rPr lang="zh-CN" altLang="en-US" sz="2400" dirty="0">
                  <a:solidFill>
                    <a:srgbClr val="FF0000"/>
                  </a:solidFill>
                  <a:ea typeface="微软雅黑" panose="020B0503020204020204" charset="-122"/>
                </a:rPr>
                <a:t>时</a:t>
              </a:r>
              <a:r>
                <a:rPr lang="en-US" altLang="zh-CN" sz="2400" dirty="0">
                  <a:solidFill>
                    <a:srgbClr val="FF0000"/>
                  </a:solidFill>
                  <a:ea typeface="微软雅黑" panose="020B0503020204020204" charset="-122"/>
                </a:rPr>
                <a:t>45</a:t>
              </a:r>
              <a:r>
                <a:rPr lang="zh-CN" altLang="en-US" sz="2400" dirty="0">
                  <a:solidFill>
                    <a:srgbClr val="FF0000"/>
                  </a:solidFill>
                  <a:ea typeface="微软雅黑" panose="020B0503020204020204" charset="-122"/>
                </a:rPr>
                <a:t>分</a:t>
              </a:r>
              <a:r>
                <a:rPr lang="zh-CN" altLang="en-US" sz="2400" dirty="0">
                  <a:ea typeface="微软雅黑" panose="020B0503020204020204" charset="-122"/>
                </a:rPr>
                <a:t>。</a:t>
              </a:r>
            </a:p>
          </p:txBody>
        </p:sp>
      </p:grpSp>
      <p:pic>
        <p:nvPicPr>
          <p:cNvPr id="49" name="图片 48"/>
          <p:cNvPicPr>
            <a:picLocks noChangeAspect="1"/>
          </p:cNvPicPr>
          <p:nvPr/>
        </p:nvPicPr>
        <p:blipFill rotWithShape="1">
          <a:blip r:embed="rId3" cstate="email">
            <a:clrChange>
              <a:clrFrom>
                <a:srgbClr val="FFFFFF"/>
              </a:clrFrom>
              <a:clrTo>
                <a:srgbClr val="FFFFFF">
                  <a:alpha val="0"/>
                </a:srgbClr>
              </a:clrTo>
            </a:clrChange>
          </a:blip>
          <a:srcRect/>
          <a:stretch>
            <a:fillRect/>
          </a:stretch>
        </p:blipFill>
        <p:spPr>
          <a:xfrm>
            <a:off x="7666707" y="2914508"/>
            <a:ext cx="1291831" cy="17881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5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wipe(down)">
                                      <p:cBhvr>
                                        <p:cTn id="12" dur="500"/>
                                        <p:tgtEl>
                                          <p:spTgt spid="4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wipe(down)">
                                      <p:cBhvr>
                                        <p:cTn id="17" dur="500"/>
                                        <p:tgtEl>
                                          <p:spTgt spid="4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fade">
                                      <p:cBhvr>
                                        <p:cTn id="22" dur="500"/>
                                        <p:tgtEl>
                                          <p:spTgt spid="4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fade">
                                      <p:cBhvr>
                                        <p:cTn id="2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bldLvl="0" animBg="1"/>
      <p:bldP spid="42" grpId="0" bldLvl="0" animBg="1"/>
      <p:bldP spid="4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26686" y="216633"/>
            <a:ext cx="1369606" cy="438581"/>
          </a:xfrm>
          <a:prstGeom prst="rect">
            <a:avLst/>
          </a:prstGeom>
          <a:noFill/>
        </p:spPr>
        <p:txBody>
          <a:bodyPr wrap="none" lIns="68580" tIns="34290" rIns="68580" bIns="34290">
            <a:spAutoFit/>
          </a:bodyPr>
          <a:lstStyle/>
          <a:p>
            <a:pPr algn="ctr"/>
            <a:r>
              <a:rPr lang="zh-CN" altLang="en-US" sz="2400" b="1" dirty="0">
                <a:ln w="0"/>
                <a:solidFill>
                  <a:schemeClr val="accent6">
                    <a:lumMod val="50000"/>
                  </a:schemeClr>
                </a:solidFill>
                <a:latin typeface="微软雅黑" panose="020B0503020204020204" charset="-122"/>
                <a:ea typeface="微软雅黑" panose="020B0503020204020204" charset="-122"/>
              </a:rPr>
              <a:t>知识讲解</a:t>
            </a:r>
          </a:p>
        </p:txBody>
      </p:sp>
      <p:graphicFrame>
        <p:nvGraphicFramePr>
          <p:cNvPr id="3" name="表格 2"/>
          <p:cNvGraphicFramePr>
            <a:graphicFrameLocks noGrp="1"/>
          </p:cNvGraphicFramePr>
          <p:nvPr/>
        </p:nvGraphicFramePr>
        <p:xfrm>
          <a:off x="1799276" y="1815364"/>
          <a:ext cx="5961971" cy="2137170"/>
        </p:xfrm>
        <a:graphic>
          <a:graphicData uri="http://schemas.openxmlformats.org/drawingml/2006/table">
            <a:tbl>
              <a:tblPr firstRow="1" bandRow="1">
                <a:tableStyleId>{5C22544A-7EE6-4342-B048-85BDC9FD1C3A}</a:tableStyleId>
              </a:tblPr>
              <a:tblGrid>
                <a:gridCol w="162550">
                  <a:extLst>
                    <a:ext uri="{9D8B030D-6E8A-4147-A177-3AD203B41FA5}">
                      <a16:colId xmlns:a16="http://schemas.microsoft.com/office/drawing/2014/main" val="20000"/>
                    </a:ext>
                  </a:extLst>
                </a:gridCol>
                <a:gridCol w="162550">
                  <a:extLst>
                    <a:ext uri="{9D8B030D-6E8A-4147-A177-3AD203B41FA5}">
                      <a16:colId xmlns:a16="http://schemas.microsoft.com/office/drawing/2014/main" val="20001"/>
                    </a:ext>
                  </a:extLst>
                </a:gridCol>
                <a:gridCol w="313175">
                  <a:extLst>
                    <a:ext uri="{9D8B030D-6E8A-4147-A177-3AD203B41FA5}">
                      <a16:colId xmlns:a16="http://schemas.microsoft.com/office/drawing/2014/main" val="20002"/>
                    </a:ext>
                  </a:extLst>
                </a:gridCol>
                <a:gridCol w="313175">
                  <a:extLst>
                    <a:ext uri="{9D8B030D-6E8A-4147-A177-3AD203B41FA5}">
                      <a16:colId xmlns:a16="http://schemas.microsoft.com/office/drawing/2014/main" val="20003"/>
                    </a:ext>
                  </a:extLst>
                </a:gridCol>
                <a:gridCol w="313175">
                  <a:extLst>
                    <a:ext uri="{9D8B030D-6E8A-4147-A177-3AD203B41FA5}">
                      <a16:colId xmlns:a16="http://schemas.microsoft.com/office/drawing/2014/main" val="20004"/>
                    </a:ext>
                  </a:extLst>
                </a:gridCol>
                <a:gridCol w="313175">
                  <a:extLst>
                    <a:ext uri="{9D8B030D-6E8A-4147-A177-3AD203B41FA5}">
                      <a16:colId xmlns:a16="http://schemas.microsoft.com/office/drawing/2014/main" val="20005"/>
                    </a:ext>
                  </a:extLst>
                </a:gridCol>
                <a:gridCol w="313175">
                  <a:extLst>
                    <a:ext uri="{9D8B030D-6E8A-4147-A177-3AD203B41FA5}">
                      <a16:colId xmlns:a16="http://schemas.microsoft.com/office/drawing/2014/main" val="20006"/>
                    </a:ext>
                  </a:extLst>
                </a:gridCol>
                <a:gridCol w="313175">
                  <a:extLst>
                    <a:ext uri="{9D8B030D-6E8A-4147-A177-3AD203B41FA5}">
                      <a16:colId xmlns:a16="http://schemas.microsoft.com/office/drawing/2014/main" val="20007"/>
                    </a:ext>
                  </a:extLst>
                </a:gridCol>
                <a:gridCol w="313175">
                  <a:extLst>
                    <a:ext uri="{9D8B030D-6E8A-4147-A177-3AD203B41FA5}">
                      <a16:colId xmlns:a16="http://schemas.microsoft.com/office/drawing/2014/main" val="20008"/>
                    </a:ext>
                  </a:extLst>
                </a:gridCol>
                <a:gridCol w="313175">
                  <a:extLst>
                    <a:ext uri="{9D8B030D-6E8A-4147-A177-3AD203B41FA5}">
                      <a16:colId xmlns:a16="http://schemas.microsoft.com/office/drawing/2014/main" val="20009"/>
                    </a:ext>
                  </a:extLst>
                </a:gridCol>
                <a:gridCol w="313175">
                  <a:extLst>
                    <a:ext uri="{9D8B030D-6E8A-4147-A177-3AD203B41FA5}">
                      <a16:colId xmlns:a16="http://schemas.microsoft.com/office/drawing/2014/main" val="20010"/>
                    </a:ext>
                  </a:extLst>
                </a:gridCol>
                <a:gridCol w="313175">
                  <a:extLst>
                    <a:ext uri="{9D8B030D-6E8A-4147-A177-3AD203B41FA5}">
                      <a16:colId xmlns:a16="http://schemas.microsoft.com/office/drawing/2014/main" val="20011"/>
                    </a:ext>
                  </a:extLst>
                </a:gridCol>
                <a:gridCol w="313175">
                  <a:extLst>
                    <a:ext uri="{9D8B030D-6E8A-4147-A177-3AD203B41FA5}">
                      <a16:colId xmlns:a16="http://schemas.microsoft.com/office/drawing/2014/main" val="20012"/>
                    </a:ext>
                  </a:extLst>
                </a:gridCol>
                <a:gridCol w="313175">
                  <a:extLst>
                    <a:ext uri="{9D8B030D-6E8A-4147-A177-3AD203B41FA5}">
                      <a16:colId xmlns:a16="http://schemas.microsoft.com/office/drawing/2014/main" val="20013"/>
                    </a:ext>
                  </a:extLst>
                </a:gridCol>
                <a:gridCol w="313175">
                  <a:extLst>
                    <a:ext uri="{9D8B030D-6E8A-4147-A177-3AD203B41FA5}">
                      <a16:colId xmlns:a16="http://schemas.microsoft.com/office/drawing/2014/main" val="20014"/>
                    </a:ext>
                  </a:extLst>
                </a:gridCol>
                <a:gridCol w="313175">
                  <a:extLst>
                    <a:ext uri="{9D8B030D-6E8A-4147-A177-3AD203B41FA5}">
                      <a16:colId xmlns:a16="http://schemas.microsoft.com/office/drawing/2014/main" val="20015"/>
                    </a:ext>
                  </a:extLst>
                </a:gridCol>
                <a:gridCol w="313175">
                  <a:extLst>
                    <a:ext uri="{9D8B030D-6E8A-4147-A177-3AD203B41FA5}">
                      <a16:colId xmlns:a16="http://schemas.microsoft.com/office/drawing/2014/main" val="20016"/>
                    </a:ext>
                  </a:extLst>
                </a:gridCol>
                <a:gridCol w="313175">
                  <a:extLst>
                    <a:ext uri="{9D8B030D-6E8A-4147-A177-3AD203B41FA5}">
                      <a16:colId xmlns:a16="http://schemas.microsoft.com/office/drawing/2014/main" val="20017"/>
                    </a:ext>
                  </a:extLst>
                </a:gridCol>
                <a:gridCol w="313175">
                  <a:extLst>
                    <a:ext uri="{9D8B030D-6E8A-4147-A177-3AD203B41FA5}">
                      <a16:colId xmlns:a16="http://schemas.microsoft.com/office/drawing/2014/main" val="20018"/>
                    </a:ext>
                  </a:extLst>
                </a:gridCol>
                <a:gridCol w="312896">
                  <a:extLst>
                    <a:ext uri="{9D8B030D-6E8A-4147-A177-3AD203B41FA5}">
                      <a16:colId xmlns:a16="http://schemas.microsoft.com/office/drawing/2014/main" val="20019"/>
                    </a:ext>
                  </a:extLst>
                </a:gridCol>
              </a:tblGrid>
              <a:tr h="297104">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59161">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59161">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59161">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300" baseline="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02507">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60076">
                <a:tc gridSpan="2">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hMerge="1">
                  <a:txBody>
                    <a:bodyPr/>
                    <a:lstStyle/>
                    <a:p>
                      <a:endParaRPr lang="zh-CN"/>
                    </a:p>
                  </a:txBody>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4" name="文本框 3"/>
          <p:cNvSpPr txBox="1">
            <a:spLocks noChangeArrowheads="1"/>
          </p:cNvSpPr>
          <p:nvPr/>
        </p:nvSpPr>
        <p:spPr bwMode="auto">
          <a:xfrm>
            <a:off x="1591870" y="1545331"/>
            <a:ext cx="7477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800" dirty="0">
                <a:latin typeface="Times New Roman" panose="02020603050405020304" pitchFamily="18" charset="0"/>
                <a:ea typeface="微软雅黑" panose="020B0503020204020204" charset="-122"/>
                <a:sym typeface="Times New Roman" panose="02020603050405020304" pitchFamily="18" charset="0"/>
              </a:rPr>
              <a:t>音量</a:t>
            </a:r>
          </a:p>
        </p:txBody>
      </p:sp>
      <p:sp>
        <p:nvSpPr>
          <p:cNvPr id="5" name="文本框 18"/>
          <p:cNvSpPr txBox="1">
            <a:spLocks noChangeArrowheads="1"/>
          </p:cNvSpPr>
          <p:nvPr/>
        </p:nvSpPr>
        <p:spPr bwMode="auto">
          <a:xfrm>
            <a:off x="7627385" y="3976348"/>
            <a:ext cx="35123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800">
                <a:latin typeface="Times New Roman" panose="02020603050405020304" pitchFamily="18" charset="0"/>
                <a:ea typeface="微软雅黑" panose="020B0503020204020204" charset="-122"/>
                <a:sym typeface="Times New Roman" panose="02020603050405020304" pitchFamily="18" charset="0"/>
              </a:rPr>
              <a:t>时间</a:t>
            </a:r>
          </a:p>
        </p:txBody>
      </p:sp>
      <p:sp>
        <p:nvSpPr>
          <p:cNvPr id="6" name="文本框 19"/>
          <p:cNvSpPr txBox="1">
            <a:spLocks noChangeArrowheads="1"/>
          </p:cNvSpPr>
          <p:nvPr/>
        </p:nvSpPr>
        <p:spPr bwMode="auto">
          <a:xfrm>
            <a:off x="1149199" y="3394132"/>
            <a:ext cx="6179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800" dirty="0">
                <a:latin typeface="Times New Roman" panose="02020603050405020304" pitchFamily="18" charset="0"/>
                <a:ea typeface="微软雅黑" panose="020B0503020204020204" charset="-122"/>
                <a:sym typeface="Times New Roman" panose="02020603050405020304" pitchFamily="18" charset="0"/>
              </a:rPr>
              <a:t>安静</a:t>
            </a:r>
          </a:p>
        </p:txBody>
      </p:sp>
      <p:sp>
        <p:nvSpPr>
          <p:cNvPr id="7" name="文本框 20"/>
          <p:cNvSpPr txBox="1">
            <a:spLocks noChangeArrowheads="1"/>
          </p:cNvSpPr>
          <p:nvPr/>
        </p:nvSpPr>
        <p:spPr bwMode="auto">
          <a:xfrm>
            <a:off x="732480" y="2951246"/>
            <a:ext cx="1040605" cy="18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ts val="1425"/>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比较安静</a:t>
            </a:r>
          </a:p>
        </p:txBody>
      </p:sp>
      <p:sp>
        <p:nvSpPr>
          <p:cNvPr id="8" name="文本框 21"/>
          <p:cNvSpPr txBox="1">
            <a:spLocks noChangeArrowheads="1"/>
          </p:cNvSpPr>
          <p:nvPr/>
        </p:nvSpPr>
        <p:spPr bwMode="auto">
          <a:xfrm>
            <a:off x="879518" y="2477352"/>
            <a:ext cx="8864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1800" dirty="0">
                <a:latin typeface="Times New Roman" panose="02020603050405020304" pitchFamily="18" charset="0"/>
                <a:ea typeface="微软雅黑" panose="020B0503020204020204" charset="-122"/>
                <a:sym typeface="Times New Roman" panose="02020603050405020304" pitchFamily="18" charset="0"/>
              </a:rPr>
              <a:t>声音大</a:t>
            </a:r>
          </a:p>
        </p:txBody>
      </p:sp>
      <p:sp>
        <p:nvSpPr>
          <p:cNvPr id="12" name="文本框 25"/>
          <p:cNvSpPr txBox="1">
            <a:spLocks noChangeArrowheads="1"/>
          </p:cNvSpPr>
          <p:nvPr/>
        </p:nvSpPr>
        <p:spPr bwMode="auto">
          <a:xfrm>
            <a:off x="3330420" y="4002542"/>
            <a:ext cx="702469" cy="18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ts val="1425"/>
              </a:lnSpc>
            </a:pPr>
            <a:r>
              <a:rPr lang="en-US" altLang="zh-CN" sz="1100">
                <a:latin typeface="Times New Roman" panose="02020603050405020304" pitchFamily="18" charset="0"/>
                <a:ea typeface="微软雅黑" panose="020B0503020204020204" charset="-122"/>
                <a:sym typeface="Times New Roman" panose="02020603050405020304" pitchFamily="18" charset="0"/>
              </a:rPr>
              <a:t>20:00</a:t>
            </a:r>
          </a:p>
        </p:txBody>
      </p:sp>
      <p:sp>
        <p:nvSpPr>
          <p:cNvPr id="14" name="文本框 27"/>
          <p:cNvSpPr txBox="1">
            <a:spLocks noChangeArrowheads="1"/>
          </p:cNvSpPr>
          <p:nvPr/>
        </p:nvSpPr>
        <p:spPr bwMode="auto">
          <a:xfrm>
            <a:off x="5205655" y="4008495"/>
            <a:ext cx="701278" cy="18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ts val="1425"/>
              </a:lnSpc>
            </a:pPr>
            <a:r>
              <a:rPr lang="en-US" altLang="zh-CN" sz="1100">
                <a:latin typeface="Times New Roman" panose="02020603050405020304" pitchFamily="18" charset="0"/>
                <a:ea typeface="微软雅黑" panose="020B0503020204020204" charset="-122"/>
                <a:sym typeface="Times New Roman" panose="02020603050405020304" pitchFamily="18" charset="0"/>
              </a:rPr>
              <a:t>21:00</a:t>
            </a:r>
          </a:p>
        </p:txBody>
      </p:sp>
      <p:sp>
        <p:nvSpPr>
          <p:cNvPr id="15" name="文本框 28"/>
          <p:cNvSpPr txBox="1">
            <a:spLocks noChangeArrowheads="1"/>
          </p:cNvSpPr>
          <p:nvPr/>
        </p:nvSpPr>
        <p:spPr bwMode="auto">
          <a:xfrm>
            <a:off x="6137914" y="4008495"/>
            <a:ext cx="702469" cy="18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ts val="1425"/>
              </a:lnSpc>
            </a:pPr>
            <a:r>
              <a:rPr lang="en-US" altLang="zh-CN" sz="1100">
                <a:latin typeface="Times New Roman" panose="02020603050405020304" pitchFamily="18" charset="0"/>
                <a:ea typeface="微软雅黑" panose="020B0503020204020204" charset="-122"/>
                <a:sym typeface="Times New Roman" panose="02020603050405020304" pitchFamily="18" charset="0"/>
              </a:rPr>
              <a:t>21:30</a:t>
            </a:r>
          </a:p>
        </p:txBody>
      </p:sp>
      <p:sp>
        <p:nvSpPr>
          <p:cNvPr id="16" name="文本框 29"/>
          <p:cNvSpPr txBox="1">
            <a:spLocks noChangeArrowheads="1"/>
          </p:cNvSpPr>
          <p:nvPr/>
        </p:nvSpPr>
        <p:spPr bwMode="auto">
          <a:xfrm>
            <a:off x="7071364" y="4001352"/>
            <a:ext cx="701279" cy="18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ts val="1425"/>
              </a:lnSpc>
            </a:pPr>
            <a:r>
              <a:rPr lang="en-US" altLang="zh-CN" sz="1100">
                <a:latin typeface="Times New Roman" panose="02020603050405020304" pitchFamily="18" charset="0"/>
                <a:ea typeface="微软雅黑" panose="020B0503020204020204" charset="-122"/>
                <a:sym typeface="Times New Roman" panose="02020603050405020304" pitchFamily="18" charset="0"/>
              </a:rPr>
              <a:t>22:00</a:t>
            </a:r>
          </a:p>
        </p:txBody>
      </p:sp>
      <p:cxnSp>
        <p:nvCxnSpPr>
          <p:cNvPr id="20" name="直接连接符 19"/>
          <p:cNvCxnSpPr/>
          <p:nvPr/>
        </p:nvCxnSpPr>
        <p:spPr>
          <a:xfrm flipV="1">
            <a:off x="2742251" y="2580935"/>
            <a:ext cx="0" cy="1377554"/>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V="1">
            <a:off x="1799276" y="2579745"/>
            <a:ext cx="942975" cy="137636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2742251" y="2582127"/>
            <a:ext cx="63460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V="1">
            <a:off x="3366138" y="2121355"/>
            <a:ext cx="0" cy="46077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3353042" y="2121354"/>
            <a:ext cx="32385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V="1">
            <a:off x="4142426" y="3025039"/>
            <a:ext cx="0" cy="917972"/>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3674510" y="2121355"/>
            <a:ext cx="476250" cy="46077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V="1">
            <a:off x="4612724" y="2798820"/>
            <a:ext cx="0" cy="1160859"/>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V="1">
            <a:off x="4143617" y="2582128"/>
            <a:ext cx="0" cy="45958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16200000" flipV="1">
            <a:off x="4387100" y="2804179"/>
            <a:ext cx="0" cy="46077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rot="10800000" flipV="1">
            <a:off x="4611533" y="2798821"/>
            <a:ext cx="0" cy="2428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V="1">
            <a:off x="5558079" y="2796439"/>
            <a:ext cx="0" cy="116205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16200000" flipV="1">
            <a:off x="5084210" y="2332096"/>
            <a:ext cx="0" cy="945356"/>
          </a:xfrm>
          <a:prstGeom prst="line">
            <a:avLst/>
          </a:prstGeom>
          <a:ln w="28575" cap="rnd">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5556888" y="2130881"/>
            <a:ext cx="0" cy="67508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flipV="1">
            <a:off x="6025994" y="2564268"/>
            <a:ext cx="0" cy="1376363"/>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5556889" y="2134453"/>
            <a:ext cx="473869" cy="47863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6023613" y="2110640"/>
            <a:ext cx="0" cy="4857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rot="16200000" flipV="1">
            <a:off x="6262929" y="1872515"/>
            <a:ext cx="0" cy="4857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6496293" y="2110640"/>
            <a:ext cx="473869" cy="184189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圆角矩形 38"/>
          <p:cNvSpPr/>
          <p:nvPr/>
        </p:nvSpPr>
        <p:spPr>
          <a:xfrm>
            <a:off x="2724150" y="1953101"/>
            <a:ext cx="1506855" cy="2059305"/>
          </a:xfrm>
          <a:prstGeom prst="roundRect">
            <a:avLst/>
          </a:prstGeom>
          <a:solidFill>
            <a:srgbClr val="BF9000">
              <a:alpha val="55000"/>
            </a:srgbClr>
          </a:solidFill>
          <a:ln w="28575">
            <a:solidFill>
              <a:srgbClr val="BF9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endParaRPr lang="zh-CN" altLang="en-US" sz="1800">
              <a:latin typeface="Times New Roman" panose="02020603050405020304" pitchFamily="18" charset="0"/>
              <a:ea typeface="微软雅黑" panose="020B0503020204020204" charset="-122"/>
              <a:sym typeface="Times New Roman" panose="02020603050405020304" pitchFamily="18" charset="0"/>
            </a:endParaRPr>
          </a:p>
        </p:txBody>
      </p:sp>
      <p:sp>
        <p:nvSpPr>
          <p:cNvPr id="40" name="文本框 39"/>
          <p:cNvSpPr txBox="1"/>
          <p:nvPr/>
        </p:nvSpPr>
        <p:spPr>
          <a:xfrm>
            <a:off x="846361" y="710409"/>
            <a:ext cx="7542251" cy="438581"/>
          </a:xfrm>
          <a:prstGeom prst="rect">
            <a:avLst/>
          </a:prstGeom>
          <a:noFill/>
        </p:spPr>
        <p:txBody>
          <a:bodyPr wrap="square" lIns="68580" tIns="34290" rIns="68580" bIns="34290" rtlCol="0">
            <a:spAutoFit/>
          </a:bodyPr>
          <a:lstStyle/>
          <a:p>
            <a:r>
              <a:rPr lang="en-US" altLang="zh-CN" sz="2400" dirty="0">
                <a:solidFill>
                  <a:srgbClr val="FF0000"/>
                </a:solidFill>
                <a:ea typeface="微软雅黑" panose="020B0503020204020204" charset="-122"/>
              </a:rPr>
              <a:t>2</a:t>
            </a:r>
            <a:r>
              <a:rPr lang="zh-CN" altLang="en-US" sz="2400" dirty="0">
                <a:solidFill>
                  <a:srgbClr val="FF0000"/>
                </a:solidFill>
                <a:ea typeface="微软雅黑" panose="020B0503020204020204" charset="-122"/>
              </a:rPr>
              <a:t>、比赛开始前半场，足球场内的音量是如何变化的。</a:t>
            </a:r>
          </a:p>
        </p:txBody>
      </p:sp>
      <p:sp>
        <p:nvSpPr>
          <p:cNvPr id="42" name="文本框 41"/>
          <p:cNvSpPr txBox="1"/>
          <p:nvPr/>
        </p:nvSpPr>
        <p:spPr>
          <a:xfrm>
            <a:off x="2130562" y="1341267"/>
            <a:ext cx="5254874" cy="346249"/>
          </a:xfrm>
          <a:prstGeom prst="rect">
            <a:avLst/>
          </a:prstGeom>
          <a:noFill/>
        </p:spPr>
        <p:txBody>
          <a:bodyPr wrap="square" lIns="68580" tIns="34290" rIns="68580" bIns="34290" rtlCol="0">
            <a:spAutoFit/>
          </a:bodyPr>
          <a:lstStyle/>
          <a:p>
            <a:r>
              <a:rPr lang="zh-CN" altLang="en-US" sz="1800" dirty="0">
                <a:ea typeface="微软雅黑" panose="020B0503020204020204" charset="-122"/>
              </a:rPr>
              <a:t>下图大致描述了某足球比赛场内声音的起伏情况。</a:t>
            </a:r>
          </a:p>
        </p:txBody>
      </p:sp>
      <p:grpSp>
        <p:nvGrpSpPr>
          <p:cNvPr id="44" name="组合 43"/>
          <p:cNvGrpSpPr/>
          <p:nvPr/>
        </p:nvGrpSpPr>
        <p:grpSpPr>
          <a:xfrm flipH="1">
            <a:off x="6624317" y="1620811"/>
            <a:ext cx="2464118" cy="1290345"/>
            <a:chOff x="1165184" y="2808308"/>
            <a:chExt cx="2174654" cy="1290345"/>
          </a:xfrm>
        </p:grpSpPr>
        <p:sp>
          <p:nvSpPr>
            <p:cNvPr id="45" name="云形标注 7"/>
            <p:cNvSpPr/>
            <p:nvPr/>
          </p:nvSpPr>
          <p:spPr>
            <a:xfrm>
              <a:off x="1165184" y="2808308"/>
              <a:ext cx="2174654" cy="1223962"/>
            </a:xfrm>
            <a:prstGeom prst="cloudCallout">
              <a:avLst>
                <a:gd name="adj1" fmla="val -20821"/>
                <a:gd name="adj2" fmla="val 62837"/>
              </a:avLst>
            </a:prstGeom>
            <a:solidFill>
              <a:schemeClr val="accent2">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b="1">
                <a:solidFill>
                  <a:schemeClr val="tx1"/>
                </a:solidFill>
                <a:ea typeface="微软雅黑" panose="020B0503020204020204" charset="-122"/>
              </a:endParaRPr>
            </a:p>
          </p:txBody>
        </p:sp>
        <p:sp>
          <p:nvSpPr>
            <p:cNvPr id="46" name="矩形 45"/>
            <p:cNvSpPr/>
            <p:nvPr/>
          </p:nvSpPr>
          <p:spPr>
            <a:xfrm>
              <a:off x="1268579" y="2898324"/>
              <a:ext cx="1880441" cy="1200329"/>
            </a:xfrm>
            <a:prstGeom prst="rect">
              <a:avLst/>
            </a:prstGeom>
            <a:ln>
              <a:noFill/>
            </a:ln>
          </p:spPr>
          <p:txBody>
            <a:bodyPr wrap="square">
              <a:spAutoFit/>
            </a:bodyPr>
            <a:lstStyle/>
            <a:p>
              <a:pPr algn="ctr"/>
              <a:r>
                <a:rPr lang="zh-CN" altLang="en-US" sz="2400" dirty="0">
                  <a:ea typeface="微软雅黑" panose="020B0503020204020204" charset="-122"/>
                </a:rPr>
                <a:t>足球场内的音量是</a:t>
              </a:r>
              <a:r>
                <a:rPr lang="zh-CN" altLang="en-US" sz="2400" dirty="0">
                  <a:solidFill>
                    <a:srgbClr val="FF0000"/>
                  </a:solidFill>
                  <a:ea typeface="微软雅黑" panose="020B0503020204020204" charset="-122"/>
                </a:rPr>
                <a:t>从小到大再变小</a:t>
              </a:r>
              <a:r>
                <a:rPr lang="zh-CN" altLang="en-US" sz="2400" dirty="0">
                  <a:ea typeface="微软雅黑" panose="020B0503020204020204" charset="-122"/>
                </a:rPr>
                <a:t>。</a:t>
              </a:r>
            </a:p>
          </p:txBody>
        </p:sp>
      </p:grpSp>
      <p:pic>
        <p:nvPicPr>
          <p:cNvPr id="47" name="图片 46"/>
          <p:cNvPicPr>
            <a:picLocks noChangeAspect="1"/>
          </p:cNvPicPr>
          <p:nvPr/>
        </p:nvPicPr>
        <p:blipFill rotWithShape="1">
          <a:blip r:embed="rId3" cstate="email">
            <a:clrChange>
              <a:clrFrom>
                <a:srgbClr val="FFFFFF"/>
              </a:clrFrom>
              <a:clrTo>
                <a:srgbClr val="FFFFFF">
                  <a:alpha val="0"/>
                </a:srgbClr>
              </a:clrTo>
            </a:clrChange>
          </a:blip>
          <a:srcRect/>
          <a:stretch>
            <a:fillRect/>
          </a:stretch>
        </p:blipFill>
        <p:spPr>
          <a:xfrm>
            <a:off x="7773112" y="3025278"/>
            <a:ext cx="1291831" cy="1788164"/>
          </a:xfrm>
          <a:prstGeom prst="rect">
            <a:avLst/>
          </a:prstGeom>
        </p:spPr>
      </p:pic>
      <p:sp>
        <p:nvSpPr>
          <p:cNvPr id="41" name="文本框 22"/>
          <p:cNvSpPr txBox="1">
            <a:spLocks noChangeArrowheads="1"/>
          </p:cNvSpPr>
          <p:nvPr/>
        </p:nvSpPr>
        <p:spPr bwMode="auto">
          <a:xfrm>
            <a:off x="418148" y="1959769"/>
            <a:ext cx="1279684" cy="276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fontAlgn="auto">
              <a:lnSpc>
                <a:spcPct val="100000"/>
              </a:lnSpc>
            </a:pPr>
            <a:r>
              <a:rPr lang="zh-CN" altLang="en-US" sz="1800" kern="1400" dirty="0">
                <a:latin typeface="Times New Roman" panose="02020603050405020304" pitchFamily="18" charset="0"/>
                <a:ea typeface="微软雅黑" panose="020B0503020204020204" charset="-122"/>
                <a:sym typeface="Times New Roman" panose="02020603050405020304" pitchFamily="18" charset="0"/>
              </a:rPr>
              <a:t>声音非常大</a:t>
            </a:r>
          </a:p>
        </p:txBody>
      </p:sp>
      <p:sp>
        <p:nvSpPr>
          <p:cNvPr id="43" name="文本框 23"/>
          <p:cNvSpPr txBox="1">
            <a:spLocks noChangeArrowheads="1"/>
          </p:cNvSpPr>
          <p:nvPr/>
        </p:nvSpPr>
        <p:spPr bwMode="auto">
          <a:xfrm>
            <a:off x="1260175" y="3986250"/>
            <a:ext cx="1035845" cy="72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lnSpc>
                <a:spcPct val="100000"/>
              </a:lnSpc>
            </a:pPr>
            <a:r>
              <a:rPr lang="en-US" altLang="zh-CN" sz="1100" dirty="0">
                <a:latin typeface="Times New Roman" panose="02020603050405020304" pitchFamily="18" charset="0"/>
                <a:ea typeface="微软雅黑" panose="020B0503020204020204" charset="-122"/>
                <a:sym typeface="Times New Roman" panose="02020603050405020304" pitchFamily="18" charset="0"/>
              </a:rPr>
              <a:t>19:00</a:t>
            </a:r>
          </a:p>
          <a:p>
            <a:pPr algn="ctr" fontAlgn="auto">
              <a:lnSpc>
                <a:spcPct val="100000"/>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观众 </a:t>
            </a:r>
            <a:endParaRPr lang="en-US" altLang="zh-CN" sz="1800" dirty="0">
              <a:latin typeface="Times New Roman" panose="02020603050405020304" pitchFamily="18" charset="0"/>
              <a:ea typeface="微软雅黑" panose="020B0503020204020204" charset="-122"/>
              <a:sym typeface="Times New Roman" panose="02020603050405020304" pitchFamily="18" charset="0"/>
            </a:endParaRPr>
          </a:p>
          <a:p>
            <a:pPr algn="ctr" fontAlgn="auto">
              <a:lnSpc>
                <a:spcPct val="100000"/>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 开始进场</a:t>
            </a:r>
          </a:p>
        </p:txBody>
      </p:sp>
      <p:sp>
        <p:nvSpPr>
          <p:cNvPr id="48" name="文本框 24"/>
          <p:cNvSpPr txBox="1">
            <a:spLocks noChangeArrowheads="1"/>
          </p:cNvSpPr>
          <p:nvPr/>
        </p:nvSpPr>
        <p:spPr bwMode="auto">
          <a:xfrm>
            <a:off x="2354697" y="3985718"/>
            <a:ext cx="702469" cy="72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lnSpc>
                <a:spcPct val="100000"/>
              </a:lnSpc>
            </a:pPr>
            <a:r>
              <a:rPr lang="en-US" altLang="zh-CN" sz="1100" dirty="0">
                <a:latin typeface="Times New Roman" panose="02020603050405020304" pitchFamily="18" charset="0"/>
                <a:ea typeface="微软雅黑" panose="020B0503020204020204" charset="-122"/>
                <a:sym typeface="Times New Roman" panose="02020603050405020304" pitchFamily="18" charset="0"/>
              </a:rPr>
              <a:t>19:30</a:t>
            </a:r>
          </a:p>
          <a:p>
            <a:pPr algn="ctr" fontAlgn="auto">
              <a:lnSpc>
                <a:spcPct val="100000"/>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比赛</a:t>
            </a:r>
            <a:endParaRPr lang="en-US" altLang="zh-CN" sz="1800" dirty="0">
              <a:latin typeface="Times New Roman" panose="02020603050405020304" pitchFamily="18" charset="0"/>
              <a:ea typeface="微软雅黑" panose="020B0503020204020204" charset="-122"/>
              <a:sym typeface="Times New Roman" panose="02020603050405020304" pitchFamily="18" charset="0"/>
            </a:endParaRPr>
          </a:p>
          <a:p>
            <a:pPr algn="ctr" fontAlgn="auto">
              <a:lnSpc>
                <a:spcPct val="100000"/>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开始</a:t>
            </a:r>
          </a:p>
        </p:txBody>
      </p:sp>
      <p:sp>
        <p:nvSpPr>
          <p:cNvPr id="49" name="文本框 48"/>
          <p:cNvSpPr txBox="1"/>
          <p:nvPr/>
        </p:nvSpPr>
        <p:spPr>
          <a:xfrm>
            <a:off x="3740135" y="4002149"/>
            <a:ext cx="702469" cy="736759"/>
          </a:xfrm>
          <a:prstGeom prst="rect">
            <a:avLst/>
          </a:prstGeom>
          <a:noFill/>
        </p:spPr>
        <p:txBody>
          <a:bodyPr lIns="0" tIns="0" rIns="0" bIns="0">
            <a:spAutoFit/>
          </a:bodyPr>
          <a:lstStyle/>
          <a:p>
            <a:pPr algn="ctr">
              <a:lnSpc>
                <a:spcPts val="1425"/>
              </a:lnSpc>
              <a:defRPr/>
            </a:pPr>
            <a:r>
              <a:rPr lang="en-US" altLang="zh-CN" sz="1100" dirty="0">
                <a:latin typeface="Times New Roman" panose="02020603050405020304" pitchFamily="18" charset="0"/>
                <a:ea typeface="微软雅黑" panose="020B0503020204020204" charset="-122"/>
                <a:sym typeface="Times New Roman" panose="02020603050405020304" pitchFamily="18" charset="0"/>
              </a:rPr>
              <a:t>20:15</a:t>
            </a:r>
          </a:p>
          <a:p>
            <a:pPr algn="ctr" fontAlgn="auto">
              <a:lnSpc>
                <a:spcPct val="100000"/>
              </a:lnSpc>
              <a:defRPr/>
            </a:pPr>
            <a:r>
              <a:rPr lang="zh-CN" altLang="en-US" sz="1800" spc="-75" dirty="0">
                <a:latin typeface="Times New Roman" panose="02020603050405020304" pitchFamily="18" charset="0"/>
                <a:ea typeface="微软雅黑" panose="020B0503020204020204" charset="-122"/>
                <a:sym typeface="Times New Roman" panose="02020603050405020304" pitchFamily="18" charset="0"/>
              </a:rPr>
              <a:t>上半场</a:t>
            </a:r>
            <a:endParaRPr lang="en-US" altLang="zh-CN" sz="1800" spc="-75" dirty="0">
              <a:latin typeface="Times New Roman" panose="02020603050405020304" pitchFamily="18" charset="0"/>
              <a:ea typeface="微软雅黑" panose="020B0503020204020204" charset="-122"/>
              <a:sym typeface="Times New Roman" panose="02020603050405020304" pitchFamily="18" charset="0"/>
            </a:endParaRPr>
          </a:p>
          <a:p>
            <a:pPr algn="ctr" fontAlgn="auto">
              <a:lnSpc>
                <a:spcPct val="100000"/>
              </a:lnSpc>
              <a:defRPr/>
            </a:pPr>
            <a:r>
              <a:rPr lang="zh-CN" altLang="en-US" sz="1800" dirty="0">
                <a:latin typeface="Times New Roman" panose="02020603050405020304" pitchFamily="18" charset="0"/>
                <a:ea typeface="微软雅黑" panose="020B0503020204020204" charset="-122"/>
                <a:sym typeface="Times New Roman" panose="02020603050405020304" pitchFamily="18" charset="0"/>
              </a:rPr>
              <a:t>结束</a:t>
            </a:r>
            <a:endParaRPr lang="en-US" altLang="zh-CN"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50" name="文本框 49"/>
          <p:cNvSpPr txBox="1"/>
          <p:nvPr/>
        </p:nvSpPr>
        <p:spPr>
          <a:xfrm>
            <a:off x="4412385" y="4002149"/>
            <a:ext cx="702469" cy="736759"/>
          </a:xfrm>
          <a:prstGeom prst="rect">
            <a:avLst/>
          </a:prstGeom>
          <a:noFill/>
        </p:spPr>
        <p:txBody>
          <a:bodyPr lIns="0" tIns="0" rIns="0" bIns="0">
            <a:spAutoFit/>
          </a:bodyPr>
          <a:lstStyle/>
          <a:p>
            <a:pPr algn="ctr">
              <a:lnSpc>
                <a:spcPts val="1425"/>
              </a:lnSpc>
              <a:defRPr/>
            </a:pPr>
            <a:r>
              <a:rPr lang="en-US" altLang="zh-CN" sz="1100" dirty="0">
                <a:latin typeface="Times New Roman" panose="02020603050405020304" pitchFamily="18" charset="0"/>
                <a:ea typeface="微软雅黑" panose="020B0503020204020204" charset="-122"/>
                <a:sym typeface="Times New Roman" panose="02020603050405020304" pitchFamily="18" charset="0"/>
              </a:rPr>
              <a:t>20:30</a:t>
            </a:r>
          </a:p>
          <a:p>
            <a:pPr algn="ctr" fontAlgn="auto">
              <a:lnSpc>
                <a:spcPct val="100000"/>
              </a:lnSpc>
              <a:defRPr/>
            </a:pPr>
            <a:r>
              <a:rPr lang="zh-CN" altLang="en-US" sz="1800" spc="-75" dirty="0">
                <a:latin typeface="Times New Roman" panose="02020603050405020304" pitchFamily="18" charset="0"/>
                <a:ea typeface="微软雅黑" panose="020B0503020204020204" charset="-122"/>
                <a:sym typeface="Times New Roman" panose="02020603050405020304" pitchFamily="18" charset="0"/>
              </a:rPr>
              <a:t>下半场</a:t>
            </a:r>
            <a:endParaRPr lang="en-US" altLang="zh-CN" sz="1800" spc="-75" dirty="0">
              <a:latin typeface="Times New Roman" panose="02020603050405020304" pitchFamily="18" charset="0"/>
              <a:ea typeface="微软雅黑" panose="020B0503020204020204" charset="-122"/>
              <a:sym typeface="Times New Roman" panose="02020603050405020304" pitchFamily="18" charset="0"/>
            </a:endParaRPr>
          </a:p>
          <a:p>
            <a:pPr algn="ctr" fontAlgn="auto">
              <a:lnSpc>
                <a:spcPct val="100000"/>
              </a:lnSpc>
              <a:defRPr/>
            </a:pPr>
            <a:r>
              <a:rPr lang="zh-CN" altLang="en-US" sz="1800" dirty="0">
                <a:latin typeface="Times New Roman" panose="02020603050405020304" pitchFamily="18" charset="0"/>
                <a:ea typeface="微软雅黑" panose="020B0503020204020204" charset="-122"/>
                <a:sym typeface="Times New Roman" panose="02020603050405020304" pitchFamily="18" charset="0"/>
              </a:rPr>
              <a:t>开始</a:t>
            </a:r>
            <a:endParaRPr lang="en-US" altLang="zh-CN"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51" name="文本框 31"/>
          <p:cNvSpPr txBox="1">
            <a:spLocks noChangeArrowheads="1"/>
          </p:cNvSpPr>
          <p:nvPr/>
        </p:nvSpPr>
        <p:spPr bwMode="auto">
          <a:xfrm>
            <a:off x="5664157" y="4012628"/>
            <a:ext cx="701278" cy="736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ts val="1425"/>
              </a:lnSpc>
            </a:pPr>
            <a:r>
              <a:rPr lang="en-US" altLang="zh-CN" sz="1100">
                <a:latin typeface="Times New Roman" panose="02020603050405020304" pitchFamily="18" charset="0"/>
                <a:ea typeface="微软雅黑" panose="020B0503020204020204" charset="-122"/>
                <a:sym typeface="Times New Roman" panose="02020603050405020304" pitchFamily="18" charset="0"/>
              </a:rPr>
              <a:t>21:15</a:t>
            </a:r>
          </a:p>
          <a:p>
            <a:pPr algn="ctr" fontAlgn="auto">
              <a:lnSpc>
                <a:spcPct val="100000"/>
              </a:lnSpc>
            </a:pPr>
            <a:r>
              <a:rPr lang="zh-CN" altLang="en-US" sz="1800">
                <a:latin typeface="Times New Roman" panose="02020603050405020304" pitchFamily="18" charset="0"/>
                <a:ea typeface="微软雅黑" panose="020B0503020204020204" charset="-122"/>
                <a:sym typeface="Times New Roman" panose="02020603050405020304" pitchFamily="18" charset="0"/>
              </a:rPr>
              <a:t>比赛</a:t>
            </a:r>
            <a:endParaRPr lang="en-US" altLang="zh-CN" sz="1800">
              <a:latin typeface="Times New Roman" panose="02020603050405020304" pitchFamily="18" charset="0"/>
              <a:ea typeface="微软雅黑" panose="020B0503020204020204" charset="-122"/>
              <a:sym typeface="Times New Roman" panose="02020603050405020304" pitchFamily="18" charset="0"/>
            </a:endParaRPr>
          </a:p>
          <a:p>
            <a:pPr algn="ctr" fontAlgn="auto">
              <a:lnSpc>
                <a:spcPct val="100000"/>
              </a:lnSpc>
            </a:pPr>
            <a:r>
              <a:rPr lang="zh-CN" altLang="en-US" sz="1800">
                <a:latin typeface="Times New Roman" panose="02020603050405020304" pitchFamily="18" charset="0"/>
                <a:ea typeface="微软雅黑" panose="020B0503020204020204" charset="-122"/>
                <a:sym typeface="Times New Roman" panose="02020603050405020304" pitchFamily="18" charset="0"/>
              </a:rPr>
              <a:t>结束</a:t>
            </a:r>
            <a:endParaRPr lang="en-US" altLang="zh-CN" sz="1800">
              <a:latin typeface="Times New Roman" panose="02020603050405020304" pitchFamily="18" charset="0"/>
              <a:ea typeface="微软雅黑" panose="020B0503020204020204" charset="-122"/>
              <a:sym typeface="Times New Roman" panose="02020603050405020304" pitchFamily="18" charset="0"/>
            </a:endParaRPr>
          </a:p>
        </p:txBody>
      </p:sp>
      <p:sp>
        <p:nvSpPr>
          <p:cNvPr id="52" name="文本框 32"/>
          <p:cNvSpPr txBox="1">
            <a:spLocks noChangeArrowheads="1"/>
          </p:cNvSpPr>
          <p:nvPr/>
        </p:nvSpPr>
        <p:spPr bwMode="auto">
          <a:xfrm>
            <a:off x="6521089" y="4002149"/>
            <a:ext cx="925115" cy="736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ts val="1425"/>
              </a:lnSpc>
            </a:pPr>
            <a:r>
              <a:rPr lang="en-US" altLang="zh-CN" sz="1100" dirty="0">
                <a:latin typeface="Times New Roman" panose="02020603050405020304" pitchFamily="18" charset="0"/>
                <a:ea typeface="微软雅黑" panose="020B0503020204020204" charset="-122"/>
                <a:sym typeface="Times New Roman" panose="02020603050405020304" pitchFamily="18" charset="0"/>
              </a:rPr>
              <a:t>21:45</a:t>
            </a:r>
          </a:p>
          <a:p>
            <a:pPr algn="ctr" fontAlgn="auto">
              <a:lnSpc>
                <a:spcPct val="100000"/>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观众</a:t>
            </a:r>
            <a:endParaRPr lang="en-US" altLang="zh-CN" sz="1800" dirty="0">
              <a:latin typeface="Times New Roman" panose="02020603050405020304" pitchFamily="18" charset="0"/>
              <a:ea typeface="微软雅黑" panose="020B0503020204020204" charset="-122"/>
              <a:sym typeface="Times New Roman" panose="02020603050405020304" pitchFamily="18" charset="0"/>
            </a:endParaRPr>
          </a:p>
          <a:p>
            <a:pPr algn="ctr" fontAlgn="auto">
              <a:lnSpc>
                <a:spcPct val="100000"/>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全部退场</a:t>
            </a:r>
            <a:endParaRPr lang="en-US" altLang="zh-CN" sz="1800" dirty="0">
              <a:latin typeface="Times New Roman" panose="02020603050405020304" pitchFamily="18" charset="0"/>
              <a:ea typeface="微软雅黑" panose="020B0503020204020204" charset="-122"/>
              <a:sym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down)">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7" presetClass="emph" presetSubtype="2" fill="hold" nodeType="clickEffect">
                                  <p:stCondLst>
                                    <p:cond delay="0"/>
                                  </p:stCondLst>
                                  <p:childTnLst>
                                    <p:animClr clrSpc="rgb" dir="cw">
                                      <p:cBhvr>
                                        <p:cTn id="11" dur="500" fill="hold"/>
                                        <p:tgtEl>
                                          <p:spTgt spid="21"/>
                                        </p:tgtEl>
                                        <p:attrNameLst>
                                          <p:attrName>stroke.color</p:attrName>
                                        </p:attrNameLst>
                                      </p:cBhvr>
                                      <p:to>
                                        <a:schemeClr val="accent2"/>
                                      </p:to>
                                    </p:animClr>
                                    <p:set>
                                      <p:cBhvr>
                                        <p:cTn id="12" dur="500" fill="hold"/>
                                        <p:tgtEl>
                                          <p:spTgt spid="21"/>
                                        </p:tgtEl>
                                        <p:attrNameLst>
                                          <p:attrName>stroke.on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7"/>
                                        </p:tgtEl>
                                        <p:attrNameLst>
                                          <p:attrName>style.visibility</p:attrName>
                                        </p:attrNameLst>
                                      </p:cBhvr>
                                      <p:to>
                                        <p:strVal val="visible"/>
                                      </p:to>
                                    </p:set>
                                    <p:animEffect transition="in" filter="fade">
                                      <p:cBhvr>
                                        <p:cTn id="17" dur="500"/>
                                        <p:tgtEl>
                                          <p:spTgt spid="4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fade">
                                      <p:cBhvr>
                                        <p:cTn id="2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文本框 22"/>
          <p:cNvSpPr txBox="1">
            <a:spLocks noChangeArrowheads="1"/>
          </p:cNvSpPr>
          <p:nvPr/>
        </p:nvSpPr>
        <p:spPr bwMode="auto">
          <a:xfrm>
            <a:off x="456724" y="2031683"/>
            <a:ext cx="1279684" cy="276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fontAlgn="auto">
              <a:lnSpc>
                <a:spcPct val="100000"/>
              </a:lnSpc>
            </a:pPr>
            <a:r>
              <a:rPr lang="zh-CN" altLang="en-US" sz="1800" kern="1400" dirty="0">
                <a:latin typeface="Times New Roman" panose="02020603050405020304" pitchFamily="18" charset="0"/>
                <a:ea typeface="微软雅黑" panose="020B0503020204020204" charset="-122"/>
                <a:sym typeface="Times New Roman" panose="02020603050405020304" pitchFamily="18" charset="0"/>
              </a:rPr>
              <a:t>声音非常大</a:t>
            </a:r>
          </a:p>
        </p:txBody>
      </p:sp>
      <p:sp>
        <p:nvSpPr>
          <p:cNvPr id="2" name="矩形 1"/>
          <p:cNvSpPr/>
          <p:nvPr/>
        </p:nvSpPr>
        <p:spPr>
          <a:xfrm>
            <a:off x="926686" y="216633"/>
            <a:ext cx="1369606" cy="438581"/>
          </a:xfrm>
          <a:prstGeom prst="rect">
            <a:avLst/>
          </a:prstGeom>
          <a:noFill/>
        </p:spPr>
        <p:txBody>
          <a:bodyPr wrap="none" lIns="68580" tIns="34290" rIns="68580" bIns="34290">
            <a:spAutoFit/>
          </a:bodyPr>
          <a:lstStyle/>
          <a:p>
            <a:pPr algn="ctr"/>
            <a:r>
              <a:rPr lang="zh-CN" altLang="en-US" sz="2400" b="1" dirty="0">
                <a:ln w="0"/>
                <a:solidFill>
                  <a:schemeClr val="accent6">
                    <a:lumMod val="50000"/>
                  </a:schemeClr>
                </a:solidFill>
                <a:latin typeface="微软雅黑" panose="020B0503020204020204" charset="-122"/>
                <a:ea typeface="微软雅黑" panose="020B0503020204020204" charset="-122"/>
              </a:rPr>
              <a:t>知识讲解</a:t>
            </a:r>
          </a:p>
        </p:txBody>
      </p:sp>
      <p:graphicFrame>
        <p:nvGraphicFramePr>
          <p:cNvPr id="3" name="表格 2"/>
          <p:cNvGraphicFramePr>
            <a:graphicFrameLocks noGrp="1"/>
          </p:cNvGraphicFramePr>
          <p:nvPr/>
        </p:nvGraphicFramePr>
        <p:xfrm>
          <a:off x="1891358" y="1930062"/>
          <a:ext cx="5961973" cy="2137190"/>
        </p:xfrm>
        <a:graphic>
          <a:graphicData uri="http://schemas.openxmlformats.org/drawingml/2006/table">
            <a:tbl>
              <a:tblPr firstRow="1" bandRow="1">
                <a:tableStyleId>{5C22544A-7EE6-4342-B048-85BDC9FD1C3A}</a:tableStyleId>
              </a:tblPr>
              <a:tblGrid>
                <a:gridCol w="162550">
                  <a:extLst>
                    <a:ext uri="{9D8B030D-6E8A-4147-A177-3AD203B41FA5}">
                      <a16:colId xmlns:a16="http://schemas.microsoft.com/office/drawing/2014/main" val="20000"/>
                    </a:ext>
                  </a:extLst>
                </a:gridCol>
                <a:gridCol w="162878">
                  <a:extLst>
                    <a:ext uri="{9D8B030D-6E8A-4147-A177-3AD203B41FA5}">
                      <a16:colId xmlns:a16="http://schemas.microsoft.com/office/drawing/2014/main" val="20001"/>
                    </a:ext>
                  </a:extLst>
                </a:gridCol>
                <a:gridCol w="312848">
                  <a:extLst>
                    <a:ext uri="{9D8B030D-6E8A-4147-A177-3AD203B41FA5}">
                      <a16:colId xmlns:a16="http://schemas.microsoft.com/office/drawing/2014/main" val="20002"/>
                    </a:ext>
                  </a:extLst>
                </a:gridCol>
                <a:gridCol w="313373">
                  <a:extLst>
                    <a:ext uri="{9D8B030D-6E8A-4147-A177-3AD203B41FA5}">
                      <a16:colId xmlns:a16="http://schemas.microsoft.com/office/drawing/2014/main" val="20003"/>
                    </a:ext>
                  </a:extLst>
                </a:gridCol>
                <a:gridCol w="312978">
                  <a:extLst>
                    <a:ext uri="{9D8B030D-6E8A-4147-A177-3AD203B41FA5}">
                      <a16:colId xmlns:a16="http://schemas.microsoft.com/office/drawing/2014/main" val="20004"/>
                    </a:ext>
                  </a:extLst>
                </a:gridCol>
                <a:gridCol w="313175">
                  <a:extLst>
                    <a:ext uri="{9D8B030D-6E8A-4147-A177-3AD203B41FA5}">
                      <a16:colId xmlns:a16="http://schemas.microsoft.com/office/drawing/2014/main" val="20005"/>
                    </a:ext>
                  </a:extLst>
                </a:gridCol>
                <a:gridCol w="313175">
                  <a:extLst>
                    <a:ext uri="{9D8B030D-6E8A-4147-A177-3AD203B41FA5}">
                      <a16:colId xmlns:a16="http://schemas.microsoft.com/office/drawing/2014/main" val="20006"/>
                    </a:ext>
                  </a:extLst>
                </a:gridCol>
                <a:gridCol w="313175">
                  <a:extLst>
                    <a:ext uri="{9D8B030D-6E8A-4147-A177-3AD203B41FA5}">
                      <a16:colId xmlns:a16="http://schemas.microsoft.com/office/drawing/2014/main" val="20007"/>
                    </a:ext>
                  </a:extLst>
                </a:gridCol>
                <a:gridCol w="313175">
                  <a:extLst>
                    <a:ext uri="{9D8B030D-6E8A-4147-A177-3AD203B41FA5}">
                      <a16:colId xmlns:a16="http://schemas.microsoft.com/office/drawing/2014/main" val="20008"/>
                    </a:ext>
                  </a:extLst>
                </a:gridCol>
                <a:gridCol w="313175">
                  <a:extLst>
                    <a:ext uri="{9D8B030D-6E8A-4147-A177-3AD203B41FA5}">
                      <a16:colId xmlns:a16="http://schemas.microsoft.com/office/drawing/2014/main" val="20009"/>
                    </a:ext>
                  </a:extLst>
                </a:gridCol>
                <a:gridCol w="313175">
                  <a:extLst>
                    <a:ext uri="{9D8B030D-6E8A-4147-A177-3AD203B41FA5}">
                      <a16:colId xmlns:a16="http://schemas.microsoft.com/office/drawing/2014/main" val="20010"/>
                    </a:ext>
                  </a:extLst>
                </a:gridCol>
                <a:gridCol w="313175">
                  <a:extLst>
                    <a:ext uri="{9D8B030D-6E8A-4147-A177-3AD203B41FA5}">
                      <a16:colId xmlns:a16="http://schemas.microsoft.com/office/drawing/2014/main" val="20011"/>
                    </a:ext>
                  </a:extLst>
                </a:gridCol>
                <a:gridCol w="313175">
                  <a:extLst>
                    <a:ext uri="{9D8B030D-6E8A-4147-A177-3AD203B41FA5}">
                      <a16:colId xmlns:a16="http://schemas.microsoft.com/office/drawing/2014/main" val="20012"/>
                    </a:ext>
                  </a:extLst>
                </a:gridCol>
                <a:gridCol w="313175">
                  <a:extLst>
                    <a:ext uri="{9D8B030D-6E8A-4147-A177-3AD203B41FA5}">
                      <a16:colId xmlns:a16="http://schemas.microsoft.com/office/drawing/2014/main" val="20013"/>
                    </a:ext>
                  </a:extLst>
                </a:gridCol>
                <a:gridCol w="313175">
                  <a:extLst>
                    <a:ext uri="{9D8B030D-6E8A-4147-A177-3AD203B41FA5}">
                      <a16:colId xmlns:a16="http://schemas.microsoft.com/office/drawing/2014/main" val="20014"/>
                    </a:ext>
                  </a:extLst>
                </a:gridCol>
                <a:gridCol w="313175">
                  <a:extLst>
                    <a:ext uri="{9D8B030D-6E8A-4147-A177-3AD203B41FA5}">
                      <a16:colId xmlns:a16="http://schemas.microsoft.com/office/drawing/2014/main" val="20015"/>
                    </a:ext>
                  </a:extLst>
                </a:gridCol>
                <a:gridCol w="313175">
                  <a:extLst>
                    <a:ext uri="{9D8B030D-6E8A-4147-A177-3AD203B41FA5}">
                      <a16:colId xmlns:a16="http://schemas.microsoft.com/office/drawing/2014/main" val="20016"/>
                    </a:ext>
                  </a:extLst>
                </a:gridCol>
                <a:gridCol w="313175">
                  <a:extLst>
                    <a:ext uri="{9D8B030D-6E8A-4147-A177-3AD203B41FA5}">
                      <a16:colId xmlns:a16="http://schemas.microsoft.com/office/drawing/2014/main" val="20017"/>
                    </a:ext>
                  </a:extLst>
                </a:gridCol>
                <a:gridCol w="313175">
                  <a:extLst>
                    <a:ext uri="{9D8B030D-6E8A-4147-A177-3AD203B41FA5}">
                      <a16:colId xmlns:a16="http://schemas.microsoft.com/office/drawing/2014/main" val="20018"/>
                    </a:ext>
                  </a:extLst>
                </a:gridCol>
                <a:gridCol w="312896">
                  <a:extLst>
                    <a:ext uri="{9D8B030D-6E8A-4147-A177-3AD203B41FA5}">
                      <a16:colId xmlns:a16="http://schemas.microsoft.com/office/drawing/2014/main" val="20019"/>
                    </a:ext>
                  </a:extLst>
                </a:gridCol>
              </a:tblGrid>
              <a:tr h="297180">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59105">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59161">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59161">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300" baseline="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02507">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60076">
                <a:tc gridSpan="2">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hMerge="1">
                  <a:txBody>
                    <a:bodyPr/>
                    <a:lstStyle/>
                    <a:p>
                      <a:endParaRPr lang="zh-CN"/>
                    </a:p>
                  </a:txBody>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4" name="文本框 3"/>
          <p:cNvSpPr txBox="1">
            <a:spLocks noChangeArrowheads="1"/>
          </p:cNvSpPr>
          <p:nvPr/>
        </p:nvSpPr>
        <p:spPr bwMode="auto">
          <a:xfrm>
            <a:off x="1704907" y="1660029"/>
            <a:ext cx="49440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800">
                <a:latin typeface="Times New Roman" panose="02020603050405020304" pitchFamily="18" charset="0"/>
                <a:ea typeface="微软雅黑" panose="020B0503020204020204" charset="-122"/>
                <a:sym typeface="Times New Roman" panose="02020603050405020304" pitchFamily="18" charset="0"/>
              </a:rPr>
              <a:t>音量</a:t>
            </a:r>
          </a:p>
        </p:txBody>
      </p:sp>
      <p:sp>
        <p:nvSpPr>
          <p:cNvPr id="5" name="文本框 18"/>
          <p:cNvSpPr txBox="1">
            <a:spLocks noChangeArrowheads="1"/>
          </p:cNvSpPr>
          <p:nvPr/>
        </p:nvSpPr>
        <p:spPr bwMode="auto">
          <a:xfrm>
            <a:off x="7719468" y="4091046"/>
            <a:ext cx="35123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800">
                <a:latin typeface="Times New Roman" panose="02020603050405020304" pitchFamily="18" charset="0"/>
                <a:ea typeface="微软雅黑" panose="020B0503020204020204" charset="-122"/>
                <a:sym typeface="Times New Roman" panose="02020603050405020304" pitchFamily="18" charset="0"/>
              </a:rPr>
              <a:t>时间</a:t>
            </a:r>
          </a:p>
        </p:txBody>
      </p:sp>
      <p:sp>
        <p:nvSpPr>
          <p:cNvPr id="6" name="文本框 19"/>
          <p:cNvSpPr txBox="1">
            <a:spLocks noChangeArrowheads="1"/>
          </p:cNvSpPr>
          <p:nvPr/>
        </p:nvSpPr>
        <p:spPr bwMode="auto">
          <a:xfrm>
            <a:off x="1176397" y="3452387"/>
            <a:ext cx="7592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800" dirty="0">
                <a:latin typeface="Times New Roman" panose="02020603050405020304" pitchFamily="18" charset="0"/>
                <a:ea typeface="微软雅黑" panose="020B0503020204020204" charset="-122"/>
                <a:sym typeface="Times New Roman" panose="02020603050405020304" pitchFamily="18" charset="0"/>
              </a:rPr>
              <a:t>安静</a:t>
            </a:r>
          </a:p>
        </p:txBody>
      </p:sp>
      <p:sp>
        <p:nvSpPr>
          <p:cNvPr id="7" name="文本框 20"/>
          <p:cNvSpPr txBox="1">
            <a:spLocks noChangeArrowheads="1"/>
          </p:cNvSpPr>
          <p:nvPr/>
        </p:nvSpPr>
        <p:spPr bwMode="auto">
          <a:xfrm>
            <a:off x="790626" y="3068909"/>
            <a:ext cx="1051322" cy="18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ts val="1425"/>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比较安静</a:t>
            </a:r>
          </a:p>
        </p:txBody>
      </p:sp>
      <p:sp>
        <p:nvSpPr>
          <p:cNvPr id="8" name="文本框 21"/>
          <p:cNvSpPr txBox="1">
            <a:spLocks noChangeArrowheads="1"/>
          </p:cNvSpPr>
          <p:nvPr/>
        </p:nvSpPr>
        <p:spPr bwMode="auto">
          <a:xfrm>
            <a:off x="803129" y="2592050"/>
            <a:ext cx="10548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1800" dirty="0">
                <a:latin typeface="Times New Roman" panose="02020603050405020304" pitchFamily="18" charset="0"/>
                <a:ea typeface="微软雅黑" panose="020B0503020204020204" charset="-122"/>
                <a:sym typeface="Times New Roman" panose="02020603050405020304" pitchFamily="18" charset="0"/>
              </a:rPr>
              <a:t>声音大</a:t>
            </a:r>
          </a:p>
        </p:txBody>
      </p:sp>
      <p:sp>
        <p:nvSpPr>
          <p:cNvPr id="12" name="文本框 25"/>
          <p:cNvSpPr txBox="1">
            <a:spLocks noChangeArrowheads="1"/>
          </p:cNvSpPr>
          <p:nvPr/>
        </p:nvSpPr>
        <p:spPr bwMode="auto">
          <a:xfrm>
            <a:off x="3422503" y="4117240"/>
            <a:ext cx="702469" cy="18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ts val="1425"/>
              </a:lnSpc>
            </a:pPr>
            <a:r>
              <a:rPr lang="en-US" altLang="zh-CN" sz="1100">
                <a:latin typeface="Times New Roman" panose="02020603050405020304" pitchFamily="18" charset="0"/>
                <a:ea typeface="微软雅黑" panose="020B0503020204020204" charset="-122"/>
                <a:sym typeface="Times New Roman" panose="02020603050405020304" pitchFamily="18" charset="0"/>
              </a:rPr>
              <a:t>20:00</a:t>
            </a:r>
          </a:p>
        </p:txBody>
      </p:sp>
      <p:sp>
        <p:nvSpPr>
          <p:cNvPr id="14" name="文本框 27"/>
          <p:cNvSpPr txBox="1">
            <a:spLocks noChangeArrowheads="1"/>
          </p:cNvSpPr>
          <p:nvPr/>
        </p:nvSpPr>
        <p:spPr bwMode="auto">
          <a:xfrm>
            <a:off x="5297738" y="4123193"/>
            <a:ext cx="701278" cy="18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ts val="1425"/>
              </a:lnSpc>
            </a:pPr>
            <a:r>
              <a:rPr lang="en-US" altLang="zh-CN" sz="1100">
                <a:latin typeface="Times New Roman" panose="02020603050405020304" pitchFamily="18" charset="0"/>
                <a:ea typeface="微软雅黑" panose="020B0503020204020204" charset="-122"/>
                <a:sym typeface="Times New Roman" panose="02020603050405020304" pitchFamily="18" charset="0"/>
              </a:rPr>
              <a:t>21:00</a:t>
            </a:r>
          </a:p>
        </p:txBody>
      </p:sp>
      <p:sp>
        <p:nvSpPr>
          <p:cNvPr id="15" name="文本框 28"/>
          <p:cNvSpPr txBox="1">
            <a:spLocks noChangeArrowheads="1"/>
          </p:cNvSpPr>
          <p:nvPr/>
        </p:nvSpPr>
        <p:spPr bwMode="auto">
          <a:xfrm>
            <a:off x="6229997" y="4123193"/>
            <a:ext cx="702469" cy="18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ts val="1425"/>
              </a:lnSpc>
            </a:pPr>
            <a:r>
              <a:rPr lang="en-US" altLang="zh-CN" sz="1100">
                <a:latin typeface="Times New Roman" panose="02020603050405020304" pitchFamily="18" charset="0"/>
                <a:ea typeface="微软雅黑" panose="020B0503020204020204" charset="-122"/>
                <a:sym typeface="Times New Roman" panose="02020603050405020304" pitchFamily="18" charset="0"/>
              </a:rPr>
              <a:t>21:30</a:t>
            </a:r>
          </a:p>
        </p:txBody>
      </p:sp>
      <p:sp>
        <p:nvSpPr>
          <p:cNvPr id="16" name="文本框 29"/>
          <p:cNvSpPr txBox="1">
            <a:spLocks noChangeArrowheads="1"/>
          </p:cNvSpPr>
          <p:nvPr/>
        </p:nvSpPr>
        <p:spPr bwMode="auto">
          <a:xfrm>
            <a:off x="7163447" y="4116050"/>
            <a:ext cx="701279" cy="18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ts val="1425"/>
              </a:lnSpc>
            </a:pPr>
            <a:r>
              <a:rPr lang="en-US" altLang="zh-CN" sz="1100">
                <a:latin typeface="Times New Roman" panose="02020603050405020304" pitchFamily="18" charset="0"/>
                <a:ea typeface="微软雅黑" panose="020B0503020204020204" charset="-122"/>
                <a:sym typeface="Times New Roman" panose="02020603050405020304" pitchFamily="18" charset="0"/>
              </a:rPr>
              <a:t>22:00</a:t>
            </a:r>
          </a:p>
        </p:txBody>
      </p:sp>
      <p:cxnSp>
        <p:nvCxnSpPr>
          <p:cNvPr id="20" name="直接连接符 19"/>
          <p:cNvCxnSpPr/>
          <p:nvPr/>
        </p:nvCxnSpPr>
        <p:spPr>
          <a:xfrm flipV="1">
            <a:off x="2834333" y="2695633"/>
            <a:ext cx="0" cy="1377554"/>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V="1">
            <a:off x="1891358" y="2694444"/>
            <a:ext cx="942975" cy="137636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2834334" y="2696825"/>
            <a:ext cx="63460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V="1">
            <a:off x="3458221" y="2236054"/>
            <a:ext cx="0" cy="46077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3445124" y="2236052"/>
            <a:ext cx="32385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V="1">
            <a:off x="4234508" y="3139737"/>
            <a:ext cx="0" cy="917972"/>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3766593" y="2236054"/>
            <a:ext cx="476250" cy="46077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V="1">
            <a:off x="4704806" y="2913518"/>
            <a:ext cx="0" cy="1160859"/>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V="1">
            <a:off x="4235699" y="2696826"/>
            <a:ext cx="0" cy="45958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16200000" flipV="1">
            <a:off x="4479182" y="2918877"/>
            <a:ext cx="0" cy="46077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rot="10800000" flipV="1">
            <a:off x="4703615" y="2913519"/>
            <a:ext cx="0" cy="2428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V="1">
            <a:off x="5650162" y="2911137"/>
            <a:ext cx="0" cy="116205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16200000" flipV="1">
            <a:off x="5176293" y="2446794"/>
            <a:ext cx="0" cy="945356"/>
          </a:xfrm>
          <a:prstGeom prst="line">
            <a:avLst/>
          </a:prstGeom>
          <a:ln w="28575" cap="rnd">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5648971" y="2245579"/>
            <a:ext cx="0" cy="67508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flipV="1">
            <a:off x="6118077" y="2678966"/>
            <a:ext cx="0" cy="1376363"/>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5648972" y="2249151"/>
            <a:ext cx="473869" cy="47863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6115696" y="2225338"/>
            <a:ext cx="0" cy="4857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rot="16200000" flipV="1">
            <a:off x="6355012" y="1987213"/>
            <a:ext cx="0" cy="4857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6588376" y="2225338"/>
            <a:ext cx="473869" cy="184189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圆角矩形 38"/>
          <p:cNvSpPr/>
          <p:nvPr/>
        </p:nvSpPr>
        <p:spPr>
          <a:xfrm>
            <a:off x="3357563" y="2155032"/>
            <a:ext cx="487204" cy="1997869"/>
          </a:xfrm>
          <a:prstGeom prst="roundRect">
            <a:avLst/>
          </a:prstGeom>
          <a:solidFill>
            <a:srgbClr val="BF9000">
              <a:alpha val="55000"/>
            </a:srgbClr>
          </a:solidFill>
          <a:ln w="28575">
            <a:solidFill>
              <a:srgbClr val="BF9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endParaRPr lang="zh-CN" altLang="en-US" sz="1800">
              <a:latin typeface="Times New Roman" panose="02020603050405020304" pitchFamily="18" charset="0"/>
              <a:ea typeface="微软雅黑" panose="020B0503020204020204" charset="-122"/>
              <a:sym typeface="Times New Roman" panose="02020603050405020304" pitchFamily="18" charset="0"/>
            </a:endParaRPr>
          </a:p>
        </p:txBody>
      </p:sp>
      <p:sp>
        <p:nvSpPr>
          <p:cNvPr id="40" name="文本框 39"/>
          <p:cNvSpPr txBox="1"/>
          <p:nvPr/>
        </p:nvSpPr>
        <p:spPr>
          <a:xfrm>
            <a:off x="682731" y="635550"/>
            <a:ext cx="9230013" cy="807914"/>
          </a:xfrm>
          <a:prstGeom prst="rect">
            <a:avLst/>
          </a:prstGeom>
          <a:noFill/>
        </p:spPr>
        <p:txBody>
          <a:bodyPr wrap="square" lIns="68580" tIns="34290" rIns="68580" bIns="34290" rtlCol="0">
            <a:spAutoFit/>
          </a:bodyPr>
          <a:lstStyle/>
          <a:p>
            <a:r>
              <a:rPr lang="en-US" altLang="zh-CN" sz="2400" dirty="0">
                <a:solidFill>
                  <a:srgbClr val="FF0000"/>
                </a:solidFill>
                <a:ea typeface="微软雅黑" panose="020B0503020204020204" charset="-122"/>
              </a:rPr>
              <a:t>3.</a:t>
            </a:r>
            <a:r>
              <a:rPr lang="zh-CN" altLang="en-US" sz="2400" dirty="0">
                <a:solidFill>
                  <a:srgbClr val="FF0000"/>
                </a:solidFill>
                <a:ea typeface="微软雅黑" panose="020B0503020204020204" charset="-122"/>
              </a:rPr>
              <a:t>上半场什么时间足球场内的声音变得非常大？可能发生</a:t>
            </a:r>
            <a:endParaRPr lang="en-US" altLang="zh-CN" sz="2400" dirty="0">
              <a:solidFill>
                <a:srgbClr val="FF0000"/>
              </a:solidFill>
              <a:ea typeface="微软雅黑" panose="020B0503020204020204" charset="-122"/>
            </a:endParaRPr>
          </a:p>
          <a:p>
            <a:r>
              <a:rPr lang="zh-CN" altLang="en-US" sz="2400" dirty="0">
                <a:solidFill>
                  <a:srgbClr val="FF0000"/>
                </a:solidFill>
                <a:ea typeface="微软雅黑" panose="020B0503020204020204" charset="-122"/>
              </a:rPr>
              <a:t>   了什么事情？</a:t>
            </a:r>
          </a:p>
        </p:txBody>
      </p:sp>
      <p:sp>
        <p:nvSpPr>
          <p:cNvPr id="42" name="文本框 41"/>
          <p:cNvSpPr txBox="1"/>
          <p:nvPr/>
        </p:nvSpPr>
        <p:spPr>
          <a:xfrm>
            <a:off x="2222644" y="1455966"/>
            <a:ext cx="5254874" cy="346249"/>
          </a:xfrm>
          <a:prstGeom prst="rect">
            <a:avLst/>
          </a:prstGeom>
          <a:noFill/>
        </p:spPr>
        <p:txBody>
          <a:bodyPr wrap="square" lIns="68580" tIns="34290" rIns="68580" bIns="34290" rtlCol="0">
            <a:spAutoFit/>
          </a:bodyPr>
          <a:lstStyle/>
          <a:p>
            <a:r>
              <a:rPr lang="zh-CN" altLang="en-US" sz="1800" dirty="0">
                <a:ea typeface="微软雅黑" panose="020B0503020204020204" charset="-122"/>
              </a:rPr>
              <a:t>下图大致描述了某足球比赛场内声音的起伏情况。</a:t>
            </a:r>
          </a:p>
        </p:txBody>
      </p:sp>
      <p:grpSp>
        <p:nvGrpSpPr>
          <p:cNvPr id="44" name="组合 43"/>
          <p:cNvGrpSpPr/>
          <p:nvPr/>
        </p:nvGrpSpPr>
        <p:grpSpPr>
          <a:xfrm flipH="1">
            <a:off x="6529827" y="1770007"/>
            <a:ext cx="2441783" cy="1223963"/>
            <a:chOff x="1165184" y="2808308"/>
            <a:chExt cx="2154943" cy="1223963"/>
          </a:xfrm>
        </p:grpSpPr>
        <p:sp>
          <p:nvSpPr>
            <p:cNvPr id="45" name="云形标注 7"/>
            <p:cNvSpPr/>
            <p:nvPr/>
          </p:nvSpPr>
          <p:spPr>
            <a:xfrm>
              <a:off x="1165184" y="2808308"/>
              <a:ext cx="1915327" cy="1223963"/>
            </a:xfrm>
            <a:prstGeom prst="cloudCallout">
              <a:avLst>
                <a:gd name="adj1" fmla="val -20821"/>
                <a:gd name="adj2" fmla="val 62837"/>
              </a:avLst>
            </a:prstGeom>
            <a:solidFill>
              <a:schemeClr val="accent2">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b="1">
                <a:solidFill>
                  <a:schemeClr val="tx1"/>
                </a:solidFill>
                <a:ea typeface="微软雅黑" panose="020B0503020204020204" charset="-122"/>
              </a:endParaRPr>
            </a:p>
          </p:txBody>
        </p:sp>
        <p:sp>
          <p:nvSpPr>
            <p:cNvPr id="46" name="矩形 45"/>
            <p:cNvSpPr/>
            <p:nvPr/>
          </p:nvSpPr>
          <p:spPr>
            <a:xfrm>
              <a:off x="1167377" y="3168356"/>
              <a:ext cx="2152750" cy="461665"/>
            </a:xfrm>
            <a:prstGeom prst="rect">
              <a:avLst/>
            </a:prstGeom>
            <a:ln>
              <a:noFill/>
            </a:ln>
          </p:spPr>
          <p:txBody>
            <a:bodyPr wrap="square">
              <a:spAutoFit/>
            </a:bodyPr>
            <a:lstStyle/>
            <a:p>
              <a:pPr algn="ctr"/>
              <a:r>
                <a:rPr lang="zh-CN" altLang="en-US" sz="2400" dirty="0">
                  <a:ea typeface="微软雅黑" panose="020B0503020204020204" charset="-122"/>
                </a:rPr>
                <a:t>可能进球了</a:t>
              </a:r>
            </a:p>
          </p:txBody>
        </p:sp>
      </p:grpSp>
      <p:grpSp>
        <p:nvGrpSpPr>
          <p:cNvPr id="48" name="组合 47"/>
          <p:cNvGrpSpPr/>
          <p:nvPr/>
        </p:nvGrpSpPr>
        <p:grpSpPr>
          <a:xfrm>
            <a:off x="109173" y="1518848"/>
            <a:ext cx="2669609" cy="1449648"/>
            <a:chOff x="1165184" y="2808308"/>
            <a:chExt cx="2952327" cy="1224136"/>
          </a:xfrm>
        </p:grpSpPr>
        <p:sp>
          <p:nvSpPr>
            <p:cNvPr id="49" name="云形标注 7"/>
            <p:cNvSpPr/>
            <p:nvPr/>
          </p:nvSpPr>
          <p:spPr>
            <a:xfrm>
              <a:off x="1165184" y="2808308"/>
              <a:ext cx="2952327" cy="1224136"/>
            </a:xfrm>
            <a:prstGeom prst="cloudCallout">
              <a:avLst>
                <a:gd name="adj1" fmla="val -32846"/>
                <a:gd name="adj2" fmla="val 51944"/>
              </a:avLst>
            </a:prstGeom>
            <a:solidFill>
              <a:schemeClr val="accent5">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b="1">
                <a:ea typeface="微软雅黑" panose="020B0503020204020204" charset="-122"/>
              </a:endParaRPr>
            </a:p>
          </p:txBody>
        </p:sp>
        <p:sp>
          <p:nvSpPr>
            <p:cNvPr id="50" name="矩形 49"/>
            <p:cNvSpPr/>
            <p:nvPr/>
          </p:nvSpPr>
          <p:spPr>
            <a:xfrm>
              <a:off x="1410774" y="3072877"/>
              <a:ext cx="2593910" cy="701724"/>
            </a:xfrm>
            <a:prstGeom prst="rect">
              <a:avLst/>
            </a:prstGeom>
            <a:ln>
              <a:noFill/>
            </a:ln>
          </p:spPr>
          <p:txBody>
            <a:bodyPr wrap="none">
              <a:spAutoFit/>
            </a:bodyPr>
            <a:lstStyle/>
            <a:p>
              <a:pPr>
                <a:defRPr/>
              </a:pPr>
              <a:r>
                <a:rPr lang="zh-CN" altLang="en-US" sz="2400" dirty="0">
                  <a:ea typeface="微软雅黑" panose="020B0503020204020204" charset="-122"/>
                </a:rPr>
                <a:t>前半场</a:t>
              </a:r>
              <a:r>
                <a:rPr lang="en-US" altLang="zh-CN" sz="2400" dirty="0">
                  <a:solidFill>
                    <a:srgbClr val="FF0000"/>
                  </a:solidFill>
                  <a:ea typeface="微软雅黑" panose="020B0503020204020204" charset="-122"/>
                </a:rPr>
                <a:t>19</a:t>
              </a:r>
              <a:r>
                <a:rPr lang="zh-CN" altLang="en-US" sz="2400" dirty="0">
                  <a:solidFill>
                    <a:srgbClr val="FF0000"/>
                  </a:solidFill>
                  <a:ea typeface="微软雅黑" panose="020B0503020204020204" charset="-122"/>
                </a:rPr>
                <a:t>：</a:t>
              </a:r>
              <a:r>
                <a:rPr lang="en-US" altLang="zh-CN" sz="2400" dirty="0">
                  <a:solidFill>
                    <a:srgbClr val="FF0000"/>
                  </a:solidFill>
                  <a:ea typeface="微软雅黑" panose="020B0503020204020204" charset="-122"/>
                </a:rPr>
                <a:t>50</a:t>
              </a:r>
              <a:r>
                <a:rPr lang="zh-CN" altLang="en-US" sz="2400" dirty="0">
                  <a:ea typeface="微软雅黑" panose="020B0503020204020204" charset="-122"/>
                </a:rPr>
                <a:t>声</a:t>
              </a:r>
              <a:endParaRPr lang="en-US" altLang="zh-CN" sz="2400" dirty="0">
                <a:ea typeface="微软雅黑" panose="020B0503020204020204" charset="-122"/>
              </a:endParaRPr>
            </a:p>
            <a:p>
              <a:pPr>
                <a:defRPr/>
              </a:pPr>
              <a:r>
                <a:rPr lang="zh-CN" altLang="en-US" sz="2400" dirty="0">
                  <a:ea typeface="微软雅黑" panose="020B0503020204020204" charset="-122"/>
                </a:rPr>
                <a:t>音变的特别大。</a:t>
              </a:r>
              <a:endParaRPr lang="zh-CN" altLang="en-US" sz="2400" b="1" dirty="0">
                <a:effectLst>
                  <a:outerShdw blurRad="38100" dist="38100" dir="2700000" algn="tl">
                    <a:srgbClr val="000000">
                      <a:alpha val="43137"/>
                    </a:srgbClr>
                  </a:outerShdw>
                </a:effectLst>
                <a:latin typeface="Arial" panose="020B0604020202020204" pitchFamily="34" charset="0"/>
                <a:ea typeface="微软雅黑" panose="020B0503020204020204" charset="-122"/>
              </a:endParaRPr>
            </a:p>
          </p:txBody>
        </p:sp>
      </p:grpSp>
      <p:pic>
        <p:nvPicPr>
          <p:cNvPr id="52" name="图片 51"/>
          <p:cNvPicPr>
            <a:picLocks noChangeAspect="1"/>
          </p:cNvPicPr>
          <p:nvPr/>
        </p:nvPicPr>
        <p:blipFill rotWithShape="1">
          <a:blip r:embed="rId3" cstate="email">
            <a:clrChange>
              <a:clrFrom>
                <a:srgbClr val="FFFFFF"/>
              </a:clrFrom>
              <a:clrTo>
                <a:srgbClr val="FFFFFF">
                  <a:alpha val="0"/>
                </a:srgbClr>
              </a:clrTo>
            </a:clrChange>
          </a:blip>
          <a:srcRect/>
          <a:stretch>
            <a:fillRect/>
          </a:stretch>
        </p:blipFill>
        <p:spPr>
          <a:xfrm>
            <a:off x="7783811" y="3156690"/>
            <a:ext cx="1291831" cy="1788164"/>
          </a:xfrm>
          <a:prstGeom prst="rect">
            <a:avLst/>
          </a:prstGeom>
        </p:spPr>
      </p:pic>
      <p:pic>
        <p:nvPicPr>
          <p:cNvPr id="53" name="图片 52"/>
          <p:cNvPicPr>
            <a:picLocks noChangeAspect="1"/>
          </p:cNvPicPr>
          <p:nvPr/>
        </p:nvPicPr>
        <p:blipFill rotWithShape="1">
          <a:blip r:embed="rId4" cstate="email">
            <a:clrChange>
              <a:clrFrom>
                <a:srgbClr val="FAFAFA"/>
              </a:clrFrom>
              <a:clrTo>
                <a:srgbClr val="FAFAFA">
                  <a:alpha val="0"/>
                </a:srgbClr>
              </a:clrTo>
            </a:clrChange>
          </a:blip>
          <a:srcRect/>
          <a:stretch>
            <a:fillRect/>
          </a:stretch>
        </p:blipFill>
        <p:spPr>
          <a:xfrm>
            <a:off x="137979" y="3039899"/>
            <a:ext cx="1315543" cy="2019993"/>
          </a:xfrm>
          <a:prstGeom prst="rect">
            <a:avLst/>
          </a:prstGeom>
        </p:spPr>
      </p:pic>
      <p:sp>
        <p:nvSpPr>
          <p:cNvPr id="41" name="文本框 23"/>
          <p:cNvSpPr txBox="1">
            <a:spLocks noChangeArrowheads="1"/>
          </p:cNvSpPr>
          <p:nvPr/>
        </p:nvSpPr>
        <p:spPr bwMode="auto">
          <a:xfrm>
            <a:off x="1399717" y="4079119"/>
            <a:ext cx="1035845" cy="72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lnSpc>
                <a:spcPct val="100000"/>
              </a:lnSpc>
            </a:pPr>
            <a:r>
              <a:rPr lang="en-US" altLang="zh-CN" sz="1100" dirty="0">
                <a:latin typeface="Times New Roman" panose="02020603050405020304" pitchFamily="18" charset="0"/>
                <a:ea typeface="微软雅黑" panose="020B0503020204020204" charset="-122"/>
                <a:sym typeface="Times New Roman" panose="02020603050405020304" pitchFamily="18" charset="0"/>
              </a:rPr>
              <a:t>19:00</a:t>
            </a:r>
          </a:p>
          <a:p>
            <a:pPr algn="ctr" fontAlgn="auto">
              <a:lnSpc>
                <a:spcPct val="100000"/>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观众 </a:t>
            </a:r>
            <a:endParaRPr lang="en-US" altLang="zh-CN" sz="1800" dirty="0">
              <a:latin typeface="Times New Roman" panose="02020603050405020304" pitchFamily="18" charset="0"/>
              <a:ea typeface="微软雅黑" panose="020B0503020204020204" charset="-122"/>
              <a:sym typeface="Times New Roman" panose="02020603050405020304" pitchFamily="18" charset="0"/>
            </a:endParaRPr>
          </a:p>
          <a:p>
            <a:pPr algn="ctr" fontAlgn="auto">
              <a:lnSpc>
                <a:spcPct val="100000"/>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 开始进场</a:t>
            </a:r>
          </a:p>
        </p:txBody>
      </p:sp>
      <p:sp>
        <p:nvSpPr>
          <p:cNvPr id="47" name="文本框 24"/>
          <p:cNvSpPr txBox="1">
            <a:spLocks noChangeArrowheads="1"/>
          </p:cNvSpPr>
          <p:nvPr/>
        </p:nvSpPr>
        <p:spPr bwMode="auto">
          <a:xfrm>
            <a:off x="2469949" y="4090493"/>
            <a:ext cx="702469" cy="72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lnSpc>
                <a:spcPct val="100000"/>
              </a:lnSpc>
            </a:pPr>
            <a:r>
              <a:rPr lang="en-US" altLang="zh-CN" sz="1100" dirty="0">
                <a:latin typeface="Times New Roman" panose="02020603050405020304" pitchFamily="18" charset="0"/>
                <a:ea typeface="微软雅黑" panose="020B0503020204020204" charset="-122"/>
                <a:sym typeface="Times New Roman" panose="02020603050405020304" pitchFamily="18" charset="0"/>
              </a:rPr>
              <a:t>19:30</a:t>
            </a:r>
          </a:p>
          <a:p>
            <a:pPr algn="ctr" fontAlgn="auto">
              <a:lnSpc>
                <a:spcPct val="100000"/>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比赛</a:t>
            </a:r>
            <a:endParaRPr lang="en-US" altLang="zh-CN" sz="1800" dirty="0">
              <a:latin typeface="Times New Roman" panose="02020603050405020304" pitchFamily="18" charset="0"/>
              <a:ea typeface="微软雅黑" panose="020B0503020204020204" charset="-122"/>
              <a:sym typeface="Times New Roman" panose="02020603050405020304" pitchFamily="18" charset="0"/>
            </a:endParaRPr>
          </a:p>
          <a:p>
            <a:pPr algn="ctr" fontAlgn="auto">
              <a:lnSpc>
                <a:spcPct val="100000"/>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开始</a:t>
            </a:r>
          </a:p>
        </p:txBody>
      </p:sp>
      <p:sp>
        <p:nvSpPr>
          <p:cNvPr id="51" name="文本框 50"/>
          <p:cNvSpPr txBox="1"/>
          <p:nvPr/>
        </p:nvSpPr>
        <p:spPr>
          <a:xfrm>
            <a:off x="3844910" y="4127879"/>
            <a:ext cx="702469" cy="736759"/>
          </a:xfrm>
          <a:prstGeom prst="rect">
            <a:avLst/>
          </a:prstGeom>
          <a:noFill/>
        </p:spPr>
        <p:txBody>
          <a:bodyPr lIns="0" tIns="0" rIns="0" bIns="0">
            <a:spAutoFit/>
          </a:bodyPr>
          <a:lstStyle/>
          <a:p>
            <a:pPr algn="ctr">
              <a:lnSpc>
                <a:spcPts val="1425"/>
              </a:lnSpc>
              <a:defRPr/>
            </a:pPr>
            <a:r>
              <a:rPr lang="en-US" altLang="zh-CN" sz="1100" dirty="0">
                <a:latin typeface="Times New Roman" panose="02020603050405020304" pitchFamily="18" charset="0"/>
                <a:ea typeface="微软雅黑" panose="020B0503020204020204" charset="-122"/>
                <a:sym typeface="Times New Roman" panose="02020603050405020304" pitchFamily="18" charset="0"/>
              </a:rPr>
              <a:t>20:15</a:t>
            </a:r>
          </a:p>
          <a:p>
            <a:pPr algn="ctr" fontAlgn="auto">
              <a:lnSpc>
                <a:spcPct val="100000"/>
              </a:lnSpc>
              <a:defRPr/>
            </a:pPr>
            <a:r>
              <a:rPr lang="zh-CN" altLang="en-US" sz="1800" spc="-75" dirty="0">
                <a:latin typeface="Times New Roman" panose="02020603050405020304" pitchFamily="18" charset="0"/>
                <a:ea typeface="微软雅黑" panose="020B0503020204020204" charset="-122"/>
                <a:sym typeface="Times New Roman" panose="02020603050405020304" pitchFamily="18" charset="0"/>
              </a:rPr>
              <a:t>上半场</a:t>
            </a:r>
            <a:endParaRPr lang="en-US" altLang="zh-CN" sz="1800" spc="-75" dirty="0">
              <a:latin typeface="Times New Roman" panose="02020603050405020304" pitchFamily="18" charset="0"/>
              <a:ea typeface="微软雅黑" panose="020B0503020204020204" charset="-122"/>
              <a:sym typeface="Times New Roman" panose="02020603050405020304" pitchFamily="18" charset="0"/>
            </a:endParaRPr>
          </a:p>
          <a:p>
            <a:pPr algn="ctr" fontAlgn="auto">
              <a:lnSpc>
                <a:spcPct val="100000"/>
              </a:lnSpc>
              <a:defRPr/>
            </a:pPr>
            <a:r>
              <a:rPr lang="zh-CN" altLang="en-US" sz="1800" dirty="0">
                <a:latin typeface="Times New Roman" panose="02020603050405020304" pitchFamily="18" charset="0"/>
                <a:ea typeface="微软雅黑" panose="020B0503020204020204" charset="-122"/>
                <a:sym typeface="Times New Roman" panose="02020603050405020304" pitchFamily="18" charset="0"/>
              </a:rPr>
              <a:t>结束</a:t>
            </a:r>
            <a:endParaRPr lang="en-US" altLang="zh-CN"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54" name="文本框 53"/>
          <p:cNvSpPr txBox="1"/>
          <p:nvPr/>
        </p:nvSpPr>
        <p:spPr>
          <a:xfrm>
            <a:off x="4506683" y="4127879"/>
            <a:ext cx="702469" cy="736759"/>
          </a:xfrm>
          <a:prstGeom prst="rect">
            <a:avLst/>
          </a:prstGeom>
          <a:noFill/>
        </p:spPr>
        <p:txBody>
          <a:bodyPr lIns="0" tIns="0" rIns="0" bIns="0">
            <a:spAutoFit/>
          </a:bodyPr>
          <a:lstStyle/>
          <a:p>
            <a:pPr algn="ctr">
              <a:lnSpc>
                <a:spcPts val="1425"/>
              </a:lnSpc>
              <a:defRPr/>
            </a:pPr>
            <a:r>
              <a:rPr lang="en-US" altLang="zh-CN" sz="1100" dirty="0">
                <a:latin typeface="Times New Roman" panose="02020603050405020304" pitchFamily="18" charset="0"/>
                <a:ea typeface="微软雅黑" panose="020B0503020204020204" charset="-122"/>
                <a:sym typeface="Times New Roman" panose="02020603050405020304" pitchFamily="18" charset="0"/>
              </a:rPr>
              <a:t>20:30</a:t>
            </a:r>
          </a:p>
          <a:p>
            <a:pPr algn="ctr" fontAlgn="auto">
              <a:lnSpc>
                <a:spcPct val="100000"/>
              </a:lnSpc>
              <a:defRPr/>
            </a:pPr>
            <a:r>
              <a:rPr lang="zh-CN" altLang="en-US" sz="1800" spc="-75" dirty="0">
                <a:latin typeface="Times New Roman" panose="02020603050405020304" pitchFamily="18" charset="0"/>
                <a:ea typeface="微软雅黑" panose="020B0503020204020204" charset="-122"/>
                <a:sym typeface="Times New Roman" panose="02020603050405020304" pitchFamily="18" charset="0"/>
              </a:rPr>
              <a:t>下半场</a:t>
            </a:r>
            <a:endParaRPr lang="en-US" altLang="zh-CN" sz="1800" spc="-75" dirty="0">
              <a:latin typeface="Times New Roman" panose="02020603050405020304" pitchFamily="18" charset="0"/>
              <a:ea typeface="微软雅黑" panose="020B0503020204020204" charset="-122"/>
              <a:sym typeface="Times New Roman" panose="02020603050405020304" pitchFamily="18" charset="0"/>
            </a:endParaRPr>
          </a:p>
          <a:p>
            <a:pPr algn="ctr" fontAlgn="auto">
              <a:lnSpc>
                <a:spcPct val="100000"/>
              </a:lnSpc>
              <a:defRPr/>
            </a:pPr>
            <a:r>
              <a:rPr lang="zh-CN" altLang="en-US" sz="1800" dirty="0">
                <a:latin typeface="Times New Roman" panose="02020603050405020304" pitchFamily="18" charset="0"/>
                <a:ea typeface="微软雅黑" panose="020B0503020204020204" charset="-122"/>
                <a:sym typeface="Times New Roman" panose="02020603050405020304" pitchFamily="18" charset="0"/>
              </a:rPr>
              <a:t>开始</a:t>
            </a:r>
            <a:endParaRPr lang="en-US" altLang="zh-CN"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55" name="文本框 31"/>
          <p:cNvSpPr txBox="1">
            <a:spLocks noChangeArrowheads="1"/>
          </p:cNvSpPr>
          <p:nvPr/>
        </p:nvSpPr>
        <p:spPr bwMode="auto">
          <a:xfrm>
            <a:off x="5758455" y="4117403"/>
            <a:ext cx="701278" cy="736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ts val="1425"/>
              </a:lnSpc>
            </a:pPr>
            <a:r>
              <a:rPr lang="en-US" altLang="zh-CN" sz="1100">
                <a:latin typeface="Times New Roman" panose="02020603050405020304" pitchFamily="18" charset="0"/>
                <a:ea typeface="微软雅黑" panose="020B0503020204020204" charset="-122"/>
                <a:sym typeface="Times New Roman" panose="02020603050405020304" pitchFamily="18" charset="0"/>
              </a:rPr>
              <a:t>21:15</a:t>
            </a:r>
          </a:p>
          <a:p>
            <a:pPr algn="ctr" fontAlgn="auto">
              <a:lnSpc>
                <a:spcPct val="100000"/>
              </a:lnSpc>
            </a:pPr>
            <a:r>
              <a:rPr lang="zh-CN" altLang="en-US" sz="1800">
                <a:latin typeface="Times New Roman" panose="02020603050405020304" pitchFamily="18" charset="0"/>
                <a:ea typeface="微软雅黑" panose="020B0503020204020204" charset="-122"/>
                <a:sym typeface="Times New Roman" panose="02020603050405020304" pitchFamily="18" charset="0"/>
              </a:rPr>
              <a:t>比赛</a:t>
            </a:r>
            <a:endParaRPr lang="en-US" altLang="zh-CN" sz="1800">
              <a:latin typeface="Times New Roman" panose="02020603050405020304" pitchFamily="18" charset="0"/>
              <a:ea typeface="微软雅黑" panose="020B0503020204020204" charset="-122"/>
              <a:sym typeface="Times New Roman" panose="02020603050405020304" pitchFamily="18" charset="0"/>
            </a:endParaRPr>
          </a:p>
          <a:p>
            <a:pPr algn="ctr" fontAlgn="auto">
              <a:lnSpc>
                <a:spcPct val="100000"/>
              </a:lnSpc>
            </a:pPr>
            <a:r>
              <a:rPr lang="zh-CN" altLang="en-US" sz="1800">
                <a:latin typeface="Times New Roman" panose="02020603050405020304" pitchFamily="18" charset="0"/>
                <a:ea typeface="微软雅黑" panose="020B0503020204020204" charset="-122"/>
                <a:sym typeface="Times New Roman" panose="02020603050405020304" pitchFamily="18" charset="0"/>
              </a:rPr>
              <a:t>结束</a:t>
            </a:r>
            <a:endParaRPr lang="en-US" altLang="zh-CN" sz="1800">
              <a:latin typeface="Times New Roman" panose="02020603050405020304" pitchFamily="18" charset="0"/>
              <a:ea typeface="微软雅黑" panose="020B0503020204020204" charset="-122"/>
              <a:sym typeface="Times New Roman" panose="02020603050405020304" pitchFamily="18" charset="0"/>
            </a:endParaRPr>
          </a:p>
        </p:txBody>
      </p:sp>
      <p:sp>
        <p:nvSpPr>
          <p:cNvPr id="56" name="文本框 32"/>
          <p:cNvSpPr txBox="1">
            <a:spLocks noChangeArrowheads="1"/>
          </p:cNvSpPr>
          <p:nvPr/>
        </p:nvSpPr>
        <p:spPr bwMode="auto">
          <a:xfrm>
            <a:off x="6625864" y="4117401"/>
            <a:ext cx="925115" cy="736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ts val="1425"/>
              </a:lnSpc>
            </a:pPr>
            <a:r>
              <a:rPr lang="en-US" altLang="zh-CN" sz="1100" dirty="0">
                <a:latin typeface="Times New Roman" panose="02020603050405020304" pitchFamily="18" charset="0"/>
                <a:ea typeface="微软雅黑" panose="020B0503020204020204" charset="-122"/>
                <a:sym typeface="Times New Roman" panose="02020603050405020304" pitchFamily="18" charset="0"/>
              </a:rPr>
              <a:t>21:45</a:t>
            </a:r>
          </a:p>
          <a:p>
            <a:pPr algn="ctr" fontAlgn="auto">
              <a:lnSpc>
                <a:spcPct val="100000"/>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观众</a:t>
            </a:r>
            <a:endParaRPr lang="en-US" altLang="zh-CN" sz="1800" dirty="0">
              <a:latin typeface="Times New Roman" panose="02020603050405020304" pitchFamily="18" charset="0"/>
              <a:ea typeface="微软雅黑" panose="020B0503020204020204" charset="-122"/>
              <a:sym typeface="Times New Roman" panose="02020603050405020304" pitchFamily="18" charset="0"/>
            </a:endParaRPr>
          </a:p>
          <a:p>
            <a:pPr algn="ctr" fontAlgn="auto">
              <a:lnSpc>
                <a:spcPct val="100000"/>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全部退场</a:t>
            </a:r>
            <a:endParaRPr lang="en-US" altLang="zh-CN" sz="1800" dirty="0">
              <a:latin typeface="Times New Roman" panose="02020603050405020304" pitchFamily="18" charset="0"/>
              <a:ea typeface="微软雅黑" panose="020B0503020204020204" charset="-122"/>
              <a:sym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down)">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wipe(up)">
                                      <p:cBhvr>
                                        <p:cTn id="12" dur="500"/>
                                        <p:tgtEl>
                                          <p:spTgt spid="4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2"/>
                                        </p:tgtEl>
                                        <p:attrNameLst>
                                          <p:attrName>style.visibility</p:attrName>
                                        </p:attrNameLst>
                                      </p:cBhvr>
                                      <p:to>
                                        <p:strVal val="visible"/>
                                      </p:to>
                                    </p:set>
                                    <p:animEffect transition="in" filter="fade">
                                      <p:cBhvr>
                                        <p:cTn id="17" dur="500"/>
                                        <p:tgtEl>
                                          <p:spTgt spid="5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fade">
                                      <p:cBhvr>
                                        <p:cTn id="2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26686" y="216633"/>
            <a:ext cx="1369606" cy="438581"/>
          </a:xfrm>
          <a:prstGeom prst="rect">
            <a:avLst/>
          </a:prstGeom>
          <a:noFill/>
        </p:spPr>
        <p:txBody>
          <a:bodyPr wrap="none" lIns="68580" tIns="34290" rIns="68580" bIns="34290">
            <a:spAutoFit/>
          </a:bodyPr>
          <a:lstStyle/>
          <a:p>
            <a:pPr algn="ctr"/>
            <a:r>
              <a:rPr lang="zh-CN" altLang="en-US" sz="2400" b="1" dirty="0">
                <a:ln w="0"/>
                <a:solidFill>
                  <a:schemeClr val="accent6">
                    <a:lumMod val="50000"/>
                  </a:schemeClr>
                </a:solidFill>
                <a:latin typeface="微软雅黑" panose="020B0503020204020204" charset="-122"/>
                <a:ea typeface="微软雅黑" panose="020B0503020204020204" charset="-122"/>
              </a:rPr>
              <a:t>知识讲解</a:t>
            </a:r>
          </a:p>
        </p:txBody>
      </p:sp>
      <p:graphicFrame>
        <p:nvGraphicFramePr>
          <p:cNvPr id="3" name="表格 2"/>
          <p:cNvGraphicFramePr>
            <a:graphicFrameLocks noGrp="1"/>
          </p:cNvGraphicFramePr>
          <p:nvPr/>
        </p:nvGraphicFramePr>
        <p:xfrm>
          <a:off x="1965006" y="1685805"/>
          <a:ext cx="5961971" cy="2137170"/>
        </p:xfrm>
        <a:graphic>
          <a:graphicData uri="http://schemas.openxmlformats.org/drawingml/2006/table">
            <a:tbl>
              <a:tblPr firstRow="1" bandRow="1">
                <a:tableStyleId>{5C22544A-7EE6-4342-B048-85BDC9FD1C3A}</a:tableStyleId>
              </a:tblPr>
              <a:tblGrid>
                <a:gridCol w="162550">
                  <a:extLst>
                    <a:ext uri="{9D8B030D-6E8A-4147-A177-3AD203B41FA5}">
                      <a16:colId xmlns:a16="http://schemas.microsoft.com/office/drawing/2014/main" val="20000"/>
                    </a:ext>
                  </a:extLst>
                </a:gridCol>
                <a:gridCol w="162550">
                  <a:extLst>
                    <a:ext uri="{9D8B030D-6E8A-4147-A177-3AD203B41FA5}">
                      <a16:colId xmlns:a16="http://schemas.microsoft.com/office/drawing/2014/main" val="20001"/>
                    </a:ext>
                  </a:extLst>
                </a:gridCol>
                <a:gridCol w="313175">
                  <a:extLst>
                    <a:ext uri="{9D8B030D-6E8A-4147-A177-3AD203B41FA5}">
                      <a16:colId xmlns:a16="http://schemas.microsoft.com/office/drawing/2014/main" val="20002"/>
                    </a:ext>
                  </a:extLst>
                </a:gridCol>
                <a:gridCol w="313175">
                  <a:extLst>
                    <a:ext uri="{9D8B030D-6E8A-4147-A177-3AD203B41FA5}">
                      <a16:colId xmlns:a16="http://schemas.microsoft.com/office/drawing/2014/main" val="20003"/>
                    </a:ext>
                  </a:extLst>
                </a:gridCol>
                <a:gridCol w="313175">
                  <a:extLst>
                    <a:ext uri="{9D8B030D-6E8A-4147-A177-3AD203B41FA5}">
                      <a16:colId xmlns:a16="http://schemas.microsoft.com/office/drawing/2014/main" val="20004"/>
                    </a:ext>
                  </a:extLst>
                </a:gridCol>
                <a:gridCol w="313175">
                  <a:extLst>
                    <a:ext uri="{9D8B030D-6E8A-4147-A177-3AD203B41FA5}">
                      <a16:colId xmlns:a16="http://schemas.microsoft.com/office/drawing/2014/main" val="20005"/>
                    </a:ext>
                  </a:extLst>
                </a:gridCol>
                <a:gridCol w="313175">
                  <a:extLst>
                    <a:ext uri="{9D8B030D-6E8A-4147-A177-3AD203B41FA5}">
                      <a16:colId xmlns:a16="http://schemas.microsoft.com/office/drawing/2014/main" val="20006"/>
                    </a:ext>
                  </a:extLst>
                </a:gridCol>
                <a:gridCol w="313175">
                  <a:extLst>
                    <a:ext uri="{9D8B030D-6E8A-4147-A177-3AD203B41FA5}">
                      <a16:colId xmlns:a16="http://schemas.microsoft.com/office/drawing/2014/main" val="20007"/>
                    </a:ext>
                  </a:extLst>
                </a:gridCol>
                <a:gridCol w="313175">
                  <a:extLst>
                    <a:ext uri="{9D8B030D-6E8A-4147-A177-3AD203B41FA5}">
                      <a16:colId xmlns:a16="http://schemas.microsoft.com/office/drawing/2014/main" val="20008"/>
                    </a:ext>
                  </a:extLst>
                </a:gridCol>
                <a:gridCol w="313175">
                  <a:extLst>
                    <a:ext uri="{9D8B030D-6E8A-4147-A177-3AD203B41FA5}">
                      <a16:colId xmlns:a16="http://schemas.microsoft.com/office/drawing/2014/main" val="20009"/>
                    </a:ext>
                  </a:extLst>
                </a:gridCol>
                <a:gridCol w="313175">
                  <a:extLst>
                    <a:ext uri="{9D8B030D-6E8A-4147-A177-3AD203B41FA5}">
                      <a16:colId xmlns:a16="http://schemas.microsoft.com/office/drawing/2014/main" val="20010"/>
                    </a:ext>
                  </a:extLst>
                </a:gridCol>
                <a:gridCol w="313175">
                  <a:extLst>
                    <a:ext uri="{9D8B030D-6E8A-4147-A177-3AD203B41FA5}">
                      <a16:colId xmlns:a16="http://schemas.microsoft.com/office/drawing/2014/main" val="20011"/>
                    </a:ext>
                  </a:extLst>
                </a:gridCol>
                <a:gridCol w="313175">
                  <a:extLst>
                    <a:ext uri="{9D8B030D-6E8A-4147-A177-3AD203B41FA5}">
                      <a16:colId xmlns:a16="http://schemas.microsoft.com/office/drawing/2014/main" val="20012"/>
                    </a:ext>
                  </a:extLst>
                </a:gridCol>
                <a:gridCol w="313175">
                  <a:extLst>
                    <a:ext uri="{9D8B030D-6E8A-4147-A177-3AD203B41FA5}">
                      <a16:colId xmlns:a16="http://schemas.microsoft.com/office/drawing/2014/main" val="20013"/>
                    </a:ext>
                  </a:extLst>
                </a:gridCol>
                <a:gridCol w="313175">
                  <a:extLst>
                    <a:ext uri="{9D8B030D-6E8A-4147-A177-3AD203B41FA5}">
                      <a16:colId xmlns:a16="http://schemas.microsoft.com/office/drawing/2014/main" val="20014"/>
                    </a:ext>
                  </a:extLst>
                </a:gridCol>
                <a:gridCol w="313175">
                  <a:extLst>
                    <a:ext uri="{9D8B030D-6E8A-4147-A177-3AD203B41FA5}">
                      <a16:colId xmlns:a16="http://schemas.microsoft.com/office/drawing/2014/main" val="20015"/>
                    </a:ext>
                  </a:extLst>
                </a:gridCol>
                <a:gridCol w="313175">
                  <a:extLst>
                    <a:ext uri="{9D8B030D-6E8A-4147-A177-3AD203B41FA5}">
                      <a16:colId xmlns:a16="http://schemas.microsoft.com/office/drawing/2014/main" val="20016"/>
                    </a:ext>
                  </a:extLst>
                </a:gridCol>
                <a:gridCol w="313175">
                  <a:extLst>
                    <a:ext uri="{9D8B030D-6E8A-4147-A177-3AD203B41FA5}">
                      <a16:colId xmlns:a16="http://schemas.microsoft.com/office/drawing/2014/main" val="20017"/>
                    </a:ext>
                  </a:extLst>
                </a:gridCol>
                <a:gridCol w="313175">
                  <a:extLst>
                    <a:ext uri="{9D8B030D-6E8A-4147-A177-3AD203B41FA5}">
                      <a16:colId xmlns:a16="http://schemas.microsoft.com/office/drawing/2014/main" val="20018"/>
                    </a:ext>
                  </a:extLst>
                </a:gridCol>
                <a:gridCol w="312896">
                  <a:extLst>
                    <a:ext uri="{9D8B030D-6E8A-4147-A177-3AD203B41FA5}">
                      <a16:colId xmlns:a16="http://schemas.microsoft.com/office/drawing/2014/main" val="20019"/>
                    </a:ext>
                  </a:extLst>
                </a:gridCol>
              </a:tblGrid>
              <a:tr h="297104">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59161">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59161">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59161">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300" baseline="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02507">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60076">
                <a:tc gridSpan="2">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hMerge="1">
                  <a:txBody>
                    <a:bodyPr/>
                    <a:lstStyle/>
                    <a:p>
                      <a:endParaRPr lang="zh-CN"/>
                    </a:p>
                  </a:txBody>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4" name="文本框 3"/>
          <p:cNvSpPr txBox="1">
            <a:spLocks noChangeArrowheads="1"/>
          </p:cNvSpPr>
          <p:nvPr/>
        </p:nvSpPr>
        <p:spPr bwMode="auto">
          <a:xfrm>
            <a:off x="1757601" y="1415772"/>
            <a:ext cx="5776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800" dirty="0">
                <a:latin typeface="Times New Roman" panose="02020603050405020304" pitchFamily="18" charset="0"/>
                <a:ea typeface="微软雅黑" panose="020B0503020204020204" charset="-122"/>
                <a:sym typeface="Times New Roman" panose="02020603050405020304" pitchFamily="18" charset="0"/>
              </a:rPr>
              <a:t>音量</a:t>
            </a:r>
          </a:p>
        </p:txBody>
      </p:sp>
      <p:sp>
        <p:nvSpPr>
          <p:cNvPr id="5" name="文本框 18"/>
          <p:cNvSpPr txBox="1">
            <a:spLocks noChangeArrowheads="1"/>
          </p:cNvSpPr>
          <p:nvPr/>
        </p:nvSpPr>
        <p:spPr bwMode="auto">
          <a:xfrm>
            <a:off x="7793116" y="3830120"/>
            <a:ext cx="35123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800">
                <a:latin typeface="Times New Roman" panose="02020603050405020304" pitchFamily="18" charset="0"/>
                <a:ea typeface="微软雅黑" panose="020B0503020204020204" charset="-122"/>
                <a:sym typeface="Times New Roman" panose="02020603050405020304" pitchFamily="18" charset="0"/>
              </a:rPr>
              <a:t>时间</a:t>
            </a:r>
          </a:p>
        </p:txBody>
      </p:sp>
      <p:sp>
        <p:nvSpPr>
          <p:cNvPr id="6" name="文本框 19"/>
          <p:cNvSpPr txBox="1">
            <a:spLocks noChangeArrowheads="1"/>
          </p:cNvSpPr>
          <p:nvPr/>
        </p:nvSpPr>
        <p:spPr bwMode="auto">
          <a:xfrm>
            <a:off x="1353025" y="3216106"/>
            <a:ext cx="9060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800" dirty="0">
                <a:latin typeface="Times New Roman" panose="02020603050405020304" pitchFamily="18" charset="0"/>
                <a:ea typeface="微软雅黑" panose="020B0503020204020204" charset="-122"/>
                <a:sym typeface="Times New Roman" panose="02020603050405020304" pitchFamily="18" charset="0"/>
              </a:rPr>
              <a:t>安静</a:t>
            </a:r>
          </a:p>
        </p:txBody>
      </p:sp>
      <p:sp>
        <p:nvSpPr>
          <p:cNvPr id="7" name="文本框 20"/>
          <p:cNvSpPr txBox="1">
            <a:spLocks noChangeArrowheads="1"/>
          </p:cNvSpPr>
          <p:nvPr/>
        </p:nvSpPr>
        <p:spPr bwMode="auto">
          <a:xfrm>
            <a:off x="997027" y="2824390"/>
            <a:ext cx="1066802" cy="18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ts val="1425"/>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比较安静</a:t>
            </a:r>
          </a:p>
        </p:txBody>
      </p:sp>
      <p:sp>
        <p:nvSpPr>
          <p:cNvPr id="8" name="文本框 21"/>
          <p:cNvSpPr txBox="1">
            <a:spLocks noChangeArrowheads="1"/>
          </p:cNvSpPr>
          <p:nvPr/>
        </p:nvSpPr>
        <p:spPr bwMode="auto">
          <a:xfrm>
            <a:off x="1175280" y="2310897"/>
            <a:ext cx="8400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1800" dirty="0">
                <a:latin typeface="Times New Roman" panose="02020603050405020304" pitchFamily="18" charset="0"/>
                <a:ea typeface="微软雅黑" panose="020B0503020204020204" charset="-122"/>
                <a:sym typeface="Times New Roman" panose="02020603050405020304" pitchFamily="18" charset="0"/>
              </a:rPr>
              <a:t>声音大</a:t>
            </a:r>
          </a:p>
        </p:txBody>
      </p:sp>
      <p:sp>
        <p:nvSpPr>
          <p:cNvPr id="12" name="文本框 25"/>
          <p:cNvSpPr txBox="1">
            <a:spLocks noChangeArrowheads="1"/>
          </p:cNvSpPr>
          <p:nvPr/>
        </p:nvSpPr>
        <p:spPr bwMode="auto">
          <a:xfrm>
            <a:off x="3496151" y="3872983"/>
            <a:ext cx="702469" cy="18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ts val="1425"/>
              </a:lnSpc>
            </a:pPr>
            <a:r>
              <a:rPr lang="en-US" altLang="zh-CN" sz="1100">
                <a:latin typeface="Times New Roman" panose="02020603050405020304" pitchFamily="18" charset="0"/>
                <a:ea typeface="微软雅黑" panose="020B0503020204020204" charset="-122"/>
                <a:sym typeface="Times New Roman" panose="02020603050405020304" pitchFamily="18" charset="0"/>
              </a:rPr>
              <a:t>20:00</a:t>
            </a:r>
          </a:p>
        </p:txBody>
      </p:sp>
      <p:sp>
        <p:nvSpPr>
          <p:cNvPr id="13" name="文本框 27"/>
          <p:cNvSpPr txBox="1">
            <a:spLocks noChangeArrowheads="1"/>
          </p:cNvSpPr>
          <p:nvPr/>
        </p:nvSpPr>
        <p:spPr bwMode="auto">
          <a:xfrm>
            <a:off x="5371386" y="3878936"/>
            <a:ext cx="701278" cy="18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ts val="1425"/>
              </a:lnSpc>
            </a:pPr>
            <a:r>
              <a:rPr lang="en-US" altLang="zh-CN" sz="1100">
                <a:latin typeface="Times New Roman" panose="02020603050405020304" pitchFamily="18" charset="0"/>
                <a:ea typeface="微软雅黑" panose="020B0503020204020204" charset="-122"/>
                <a:sym typeface="Times New Roman" panose="02020603050405020304" pitchFamily="18" charset="0"/>
              </a:rPr>
              <a:t>21:00</a:t>
            </a:r>
          </a:p>
        </p:txBody>
      </p:sp>
      <p:sp>
        <p:nvSpPr>
          <p:cNvPr id="14" name="文本框 28"/>
          <p:cNvSpPr txBox="1">
            <a:spLocks noChangeArrowheads="1"/>
          </p:cNvSpPr>
          <p:nvPr/>
        </p:nvSpPr>
        <p:spPr bwMode="auto">
          <a:xfrm>
            <a:off x="6303645" y="3878936"/>
            <a:ext cx="702469" cy="18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ts val="1425"/>
              </a:lnSpc>
            </a:pPr>
            <a:r>
              <a:rPr lang="en-US" altLang="zh-CN" sz="1100">
                <a:latin typeface="Times New Roman" panose="02020603050405020304" pitchFamily="18" charset="0"/>
                <a:ea typeface="微软雅黑" panose="020B0503020204020204" charset="-122"/>
                <a:sym typeface="Times New Roman" panose="02020603050405020304" pitchFamily="18" charset="0"/>
              </a:rPr>
              <a:t>21:30</a:t>
            </a:r>
          </a:p>
        </p:txBody>
      </p:sp>
      <p:sp>
        <p:nvSpPr>
          <p:cNvPr id="15" name="文本框 29"/>
          <p:cNvSpPr txBox="1">
            <a:spLocks noChangeArrowheads="1"/>
          </p:cNvSpPr>
          <p:nvPr/>
        </p:nvSpPr>
        <p:spPr bwMode="auto">
          <a:xfrm>
            <a:off x="7237095" y="3871793"/>
            <a:ext cx="701279" cy="18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ts val="1425"/>
              </a:lnSpc>
            </a:pPr>
            <a:r>
              <a:rPr lang="en-US" altLang="zh-CN" sz="1100">
                <a:latin typeface="Times New Roman" panose="02020603050405020304" pitchFamily="18" charset="0"/>
                <a:ea typeface="微软雅黑" panose="020B0503020204020204" charset="-122"/>
                <a:sym typeface="Times New Roman" panose="02020603050405020304" pitchFamily="18" charset="0"/>
              </a:rPr>
              <a:t>22:00</a:t>
            </a:r>
          </a:p>
        </p:txBody>
      </p:sp>
      <p:cxnSp>
        <p:nvCxnSpPr>
          <p:cNvPr id="19" name="直接连接符 18"/>
          <p:cNvCxnSpPr/>
          <p:nvPr/>
        </p:nvCxnSpPr>
        <p:spPr>
          <a:xfrm flipV="1">
            <a:off x="2907981" y="2451376"/>
            <a:ext cx="0" cy="1377554"/>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V="1">
            <a:off x="1965006" y="2450187"/>
            <a:ext cx="942975" cy="137636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2907982" y="2452568"/>
            <a:ext cx="63460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V="1">
            <a:off x="3531869" y="1991797"/>
            <a:ext cx="0" cy="46077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3518772" y="1991795"/>
            <a:ext cx="32385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V="1">
            <a:off x="4308156" y="2895481"/>
            <a:ext cx="0" cy="917972"/>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3840241" y="1991797"/>
            <a:ext cx="476250" cy="46077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V="1">
            <a:off x="4778454" y="2669261"/>
            <a:ext cx="0" cy="1160859"/>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V="1">
            <a:off x="4309347" y="2452569"/>
            <a:ext cx="0" cy="45958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rot="16200000" flipV="1">
            <a:off x="4552830" y="2674620"/>
            <a:ext cx="0" cy="46077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10800000" flipV="1">
            <a:off x="4777263" y="2669262"/>
            <a:ext cx="0" cy="2428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V="1">
            <a:off x="5723810" y="2666880"/>
            <a:ext cx="0" cy="116205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rot="16200000" flipV="1">
            <a:off x="5249941" y="2202537"/>
            <a:ext cx="0" cy="945356"/>
          </a:xfrm>
          <a:prstGeom prst="line">
            <a:avLst/>
          </a:prstGeom>
          <a:ln w="28575" cap="rnd">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5722619" y="2001322"/>
            <a:ext cx="0" cy="67508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6191725" y="2434709"/>
            <a:ext cx="0" cy="1376363"/>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5722620" y="2004894"/>
            <a:ext cx="473869" cy="47863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6189344" y="1981081"/>
            <a:ext cx="0" cy="4857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rot="16200000" flipV="1">
            <a:off x="6428660" y="1742956"/>
            <a:ext cx="0" cy="4857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6662024" y="1981081"/>
            <a:ext cx="473869" cy="184189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文本框 38"/>
          <p:cNvSpPr txBox="1"/>
          <p:nvPr/>
        </p:nvSpPr>
        <p:spPr>
          <a:xfrm>
            <a:off x="2296292" y="1211708"/>
            <a:ext cx="5254874" cy="346249"/>
          </a:xfrm>
          <a:prstGeom prst="rect">
            <a:avLst/>
          </a:prstGeom>
          <a:noFill/>
        </p:spPr>
        <p:txBody>
          <a:bodyPr wrap="square" lIns="68580" tIns="34290" rIns="68580" bIns="34290" rtlCol="0">
            <a:spAutoFit/>
          </a:bodyPr>
          <a:lstStyle/>
          <a:p>
            <a:r>
              <a:rPr lang="zh-CN" altLang="en-US" sz="1800" dirty="0">
                <a:ea typeface="微软雅黑" panose="020B0503020204020204" charset="-122"/>
              </a:rPr>
              <a:t>下图大致描述了某足球比赛场内声音的起伏情况。</a:t>
            </a:r>
          </a:p>
        </p:txBody>
      </p:sp>
      <p:sp>
        <p:nvSpPr>
          <p:cNvPr id="40" name="圆角矩形 39"/>
          <p:cNvSpPr/>
          <p:nvPr/>
        </p:nvSpPr>
        <p:spPr>
          <a:xfrm>
            <a:off x="4677728" y="1945482"/>
            <a:ext cx="1656874" cy="1997869"/>
          </a:xfrm>
          <a:prstGeom prst="roundRect">
            <a:avLst/>
          </a:prstGeom>
          <a:solidFill>
            <a:srgbClr val="BF9000">
              <a:alpha val="55000"/>
            </a:srgbClr>
          </a:solidFill>
          <a:ln w="28575">
            <a:solidFill>
              <a:srgbClr val="BF9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endParaRPr lang="zh-CN" altLang="en-US" sz="1800">
              <a:latin typeface="Times New Roman" panose="02020603050405020304" pitchFamily="18" charset="0"/>
              <a:ea typeface="微软雅黑" panose="020B0503020204020204" charset="-122"/>
              <a:sym typeface="Times New Roman" panose="02020603050405020304" pitchFamily="18" charset="0"/>
            </a:endParaRPr>
          </a:p>
        </p:txBody>
      </p:sp>
      <p:sp>
        <p:nvSpPr>
          <p:cNvPr id="41" name="文本框 40"/>
          <p:cNvSpPr txBox="1"/>
          <p:nvPr/>
        </p:nvSpPr>
        <p:spPr>
          <a:xfrm>
            <a:off x="683060" y="614986"/>
            <a:ext cx="8041109" cy="438581"/>
          </a:xfrm>
          <a:prstGeom prst="rect">
            <a:avLst/>
          </a:prstGeom>
          <a:noFill/>
        </p:spPr>
        <p:txBody>
          <a:bodyPr wrap="square" lIns="68580" tIns="34290" rIns="68580" bIns="34290" rtlCol="0">
            <a:spAutoFit/>
          </a:bodyPr>
          <a:lstStyle/>
          <a:p>
            <a:r>
              <a:rPr lang="en-US" altLang="zh-CN" sz="2400" dirty="0">
                <a:solidFill>
                  <a:srgbClr val="FF0000"/>
                </a:solidFill>
                <a:ea typeface="微软雅黑" panose="020B0503020204020204" charset="-122"/>
              </a:rPr>
              <a:t>4.</a:t>
            </a:r>
            <a:r>
              <a:rPr lang="zh-CN" altLang="en-US" sz="2400" dirty="0">
                <a:solidFill>
                  <a:srgbClr val="FF0000"/>
                </a:solidFill>
                <a:ea typeface="微软雅黑" panose="020B0503020204020204" charset="-122"/>
              </a:rPr>
              <a:t>描述下半场足球场内音量变化的情况以及比赛的情形。</a:t>
            </a:r>
          </a:p>
        </p:txBody>
      </p:sp>
      <p:sp>
        <p:nvSpPr>
          <p:cNvPr id="38" name="文本框 23"/>
          <p:cNvSpPr txBox="1">
            <a:spLocks noChangeArrowheads="1"/>
          </p:cNvSpPr>
          <p:nvPr/>
        </p:nvSpPr>
        <p:spPr bwMode="auto">
          <a:xfrm>
            <a:off x="1454009" y="3859567"/>
            <a:ext cx="1035845" cy="72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lnSpc>
                <a:spcPct val="100000"/>
              </a:lnSpc>
            </a:pPr>
            <a:r>
              <a:rPr lang="en-US" altLang="zh-CN" sz="1100" dirty="0">
                <a:latin typeface="Times New Roman" panose="02020603050405020304" pitchFamily="18" charset="0"/>
                <a:ea typeface="微软雅黑" panose="020B0503020204020204" charset="-122"/>
                <a:sym typeface="Times New Roman" panose="02020603050405020304" pitchFamily="18" charset="0"/>
              </a:rPr>
              <a:t>19:00</a:t>
            </a:r>
          </a:p>
          <a:p>
            <a:pPr algn="ctr" fontAlgn="auto">
              <a:lnSpc>
                <a:spcPct val="100000"/>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观众 </a:t>
            </a:r>
            <a:endParaRPr lang="en-US" altLang="zh-CN" sz="1800" dirty="0">
              <a:latin typeface="Times New Roman" panose="02020603050405020304" pitchFamily="18" charset="0"/>
              <a:ea typeface="微软雅黑" panose="020B0503020204020204" charset="-122"/>
              <a:sym typeface="Times New Roman" panose="02020603050405020304" pitchFamily="18" charset="0"/>
            </a:endParaRPr>
          </a:p>
          <a:p>
            <a:pPr algn="ctr" fontAlgn="auto">
              <a:lnSpc>
                <a:spcPct val="100000"/>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 开始进场</a:t>
            </a:r>
          </a:p>
        </p:txBody>
      </p:sp>
      <p:sp>
        <p:nvSpPr>
          <p:cNvPr id="42" name="文本框 22"/>
          <p:cNvSpPr txBox="1">
            <a:spLocks noChangeArrowheads="1"/>
          </p:cNvSpPr>
          <p:nvPr/>
        </p:nvSpPr>
        <p:spPr bwMode="auto">
          <a:xfrm>
            <a:off x="600075" y="1728312"/>
            <a:ext cx="1279684" cy="276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fontAlgn="auto">
              <a:lnSpc>
                <a:spcPct val="100000"/>
              </a:lnSpc>
            </a:pPr>
            <a:r>
              <a:rPr lang="zh-CN" altLang="en-US" sz="1800" kern="1400" dirty="0">
                <a:latin typeface="Times New Roman" panose="02020603050405020304" pitchFamily="18" charset="0"/>
                <a:ea typeface="微软雅黑" panose="020B0503020204020204" charset="-122"/>
                <a:sym typeface="Times New Roman" panose="02020603050405020304" pitchFamily="18" charset="0"/>
              </a:rPr>
              <a:t>声音非常大</a:t>
            </a:r>
          </a:p>
        </p:txBody>
      </p:sp>
      <p:sp>
        <p:nvSpPr>
          <p:cNvPr id="43" name="文本框 24"/>
          <p:cNvSpPr txBox="1">
            <a:spLocks noChangeArrowheads="1"/>
          </p:cNvSpPr>
          <p:nvPr/>
        </p:nvSpPr>
        <p:spPr bwMode="auto">
          <a:xfrm>
            <a:off x="2522337" y="3870466"/>
            <a:ext cx="702469" cy="72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lnSpc>
                <a:spcPct val="100000"/>
              </a:lnSpc>
            </a:pPr>
            <a:r>
              <a:rPr lang="en-US" altLang="zh-CN" sz="1100" dirty="0">
                <a:latin typeface="Times New Roman" panose="02020603050405020304" pitchFamily="18" charset="0"/>
                <a:ea typeface="微软雅黑" panose="020B0503020204020204" charset="-122"/>
                <a:sym typeface="Times New Roman" panose="02020603050405020304" pitchFamily="18" charset="0"/>
              </a:rPr>
              <a:t>19:30</a:t>
            </a:r>
          </a:p>
          <a:p>
            <a:pPr algn="ctr" fontAlgn="auto">
              <a:lnSpc>
                <a:spcPct val="100000"/>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比赛</a:t>
            </a:r>
            <a:endParaRPr lang="en-US" altLang="zh-CN" sz="1800" dirty="0">
              <a:latin typeface="Times New Roman" panose="02020603050405020304" pitchFamily="18" charset="0"/>
              <a:ea typeface="微软雅黑" panose="020B0503020204020204" charset="-122"/>
              <a:sym typeface="Times New Roman" panose="02020603050405020304" pitchFamily="18" charset="0"/>
            </a:endParaRPr>
          </a:p>
          <a:p>
            <a:pPr algn="ctr" fontAlgn="auto">
              <a:lnSpc>
                <a:spcPct val="100000"/>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开始</a:t>
            </a:r>
          </a:p>
        </p:txBody>
      </p:sp>
      <p:sp>
        <p:nvSpPr>
          <p:cNvPr id="44" name="文本框 43"/>
          <p:cNvSpPr txBox="1"/>
          <p:nvPr/>
        </p:nvSpPr>
        <p:spPr>
          <a:xfrm>
            <a:off x="3876342" y="3886896"/>
            <a:ext cx="702469" cy="736759"/>
          </a:xfrm>
          <a:prstGeom prst="rect">
            <a:avLst/>
          </a:prstGeom>
          <a:noFill/>
        </p:spPr>
        <p:txBody>
          <a:bodyPr lIns="0" tIns="0" rIns="0" bIns="0">
            <a:spAutoFit/>
          </a:bodyPr>
          <a:lstStyle/>
          <a:p>
            <a:pPr algn="ctr">
              <a:lnSpc>
                <a:spcPts val="1425"/>
              </a:lnSpc>
              <a:defRPr/>
            </a:pPr>
            <a:r>
              <a:rPr lang="en-US" altLang="zh-CN" sz="1100" dirty="0">
                <a:latin typeface="Times New Roman" panose="02020603050405020304" pitchFamily="18" charset="0"/>
                <a:ea typeface="微软雅黑" panose="020B0503020204020204" charset="-122"/>
                <a:sym typeface="Times New Roman" panose="02020603050405020304" pitchFamily="18" charset="0"/>
              </a:rPr>
              <a:t>20:15</a:t>
            </a:r>
          </a:p>
          <a:p>
            <a:pPr algn="ctr" fontAlgn="auto">
              <a:lnSpc>
                <a:spcPct val="100000"/>
              </a:lnSpc>
              <a:defRPr/>
            </a:pPr>
            <a:r>
              <a:rPr lang="zh-CN" altLang="en-US" sz="1800" spc="-75" dirty="0">
                <a:latin typeface="Times New Roman" panose="02020603050405020304" pitchFamily="18" charset="0"/>
                <a:ea typeface="微软雅黑" panose="020B0503020204020204" charset="-122"/>
                <a:sym typeface="Times New Roman" panose="02020603050405020304" pitchFamily="18" charset="0"/>
              </a:rPr>
              <a:t>上半场</a:t>
            </a:r>
            <a:endParaRPr lang="en-US" altLang="zh-CN" sz="1800" spc="-75" dirty="0">
              <a:latin typeface="Times New Roman" panose="02020603050405020304" pitchFamily="18" charset="0"/>
              <a:ea typeface="微软雅黑" panose="020B0503020204020204" charset="-122"/>
              <a:sym typeface="Times New Roman" panose="02020603050405020304" pitchFamily="18" charset="0"/>
            </a:endParaRPr>
          </a:p>
          <a:p>
            <a:pPr algn="ctr" fontAlgn="auto">
              <a:lnSpc>
                <a:spcPct val="100000"/>
              </a:lnSpc>
              <a:defRPr/>
            </a:pPr>
            <a:r>
              <a:rPr lang="zh-CN" altLang="en-US" sz="1800" dirty="0">
                <a:latin typeface="Times New Roman" panose="02020603050405020304" pitchFamily="18" charset="0"/>
                <a:ea typeface="微软雅黑" panose="020B0503020204020204" charset="-122"/>
                <a:sym typeface="Times New Roman" panose="02020603050405020304" pitchFamily="18" charset="0"/>
              </a:rPr>
              <a:t>结束</a:t>
            </a:r>
            <a:endParaRPr lang="en-US" altLang="zh-CN"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45" name="文本框 44"/>
          <p:cNvSpPr txBox="1"/>
          <p:nvPr/>
        </p:nvSpPr>
        <p:spPr>
          <a:xfrm>
            <a:off x="4515731" y="3891183"/>
            <a:ext cx="702469" cy="736759"/>
          </a:xfrm>
          <a:prstGeom prst="rect">
            <a:avLst/>
          </a:prstGeom>
          <a:noFill/>
        </p:spPr>
        <p:txBody>
          <a:bodyPr lIns="0" tIns="0" rIns="0" bIns="0">
            <a:spAutoFit/>
          </a:bodyPr>
          <a:lstStyle/>
          <a:p>
            <a:pPr algn="ctr">
              <a:lnSpc>
                <a:spcPts val="1425"/>
              </a:lnSpc>
              <a:defRPr/>
            </a:pPr>
            <a:r>
              <a:rPr lang="en-US" altLang="zh-CN" sz="1100" dirty="0">
                <a:latin typeface="Times New Roman" panose="02020603050405020304" pitchFamily="18" charset="0"/>
                <a:ea typeface="微软雅黑" panose="020B0503020204020204" charset="-122"/>
                <a:sym typeface="Times New Roman" panose="02020603050405020304" pitchFamily="18" charset="0"/>
              </a:rPr>
              <a:t>20:30</a:t>
            </a:r>
          </a:p>
          <a:p>
            <a:pPr algn="ctr" fontAlgn="auto">
              <a:lnSpc>
                <a:spcPct val="100000"/>
              </a:lnSpc>
              <a:defRPr/>
            </a:pPr>
            <a:r>
              <a:rPr lang="zh-CN" altLang="en-US" sz="1800" spc="-75" dirty="0">
                <a:latin typeface="Times New Roman" panose="02020603050405020304" pitchFamily="18" charset="0"/>
                <a:ea typeface="微软雅黑" panose="020B0503020204020204" charset="-122"/>
                <a:sym typeface="Times New Roman" panose="02020603050405020304" pitchFamily="18" charset="0"/>
              </a:rPr>
              <a:t>下半场</a:t>
            </a:r>
            <a:endParaRPr lang="en-US" altLang="zh-CN" sz="1800" spc="-75" dirty="0">
              <a:latin typeface="Times New Roman" panose="02020603050405020304" pitchFamily="18" charset="0"/>
              <a:ea typeface="微软雅黑" panose="020B0503020204020204" charset="-122"/>
              <a:sym typeface="Times New Roman" panose="02020603050405020304" pitchFamily="18" charset="0"/>
            </a:endParaRPr>
          </a:p>
          <a:p>
            <a:pPr algn="ctr" fontAlgn="auto">
              <a:lnSpc>
                <a:spcPct val="100000"/>
              </a:lnSpc>
              <a:defRPr/>
            </a:pPr>
            <a:r>
              <a:rPr lang="zh-CN" altLang="en-US" sz="1800" dirty="0">
                <a:latin typeface="Times New Roman" panose="02020603050405020304" pitchFamily="18" charset="0"/>
                <a:ea typeface="微软雅黑" panose="020B0503020204020204" charset="-122"/>
                <a:sym typeface="Times New Roman" panose="02020603050405020304" pitchFamily="18" charset="0"/>
              </a:rPr>
              <a:t>开始</a:t>
            </a:r>
            <a:endParaRPr lang="en-US" altLang="zh-CN"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46" name="文本框 31"/>
          <p:cNvSpPr txBox="1">
            <a:spLocks noChangeArrowheads="1"/>
          </p:cNvSpPr>
          <p:nvPr/>
        </p:nvSpPr>
        <p:spPr bwMode="auto">
          <a:xfrm>
            <a:off x="5863230" y="3897375"/>
            <a:ext cx="701278" cy="736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ts val="1425"/>
              </a:lnSpc>
            </a:pPr>
            <a:r>
              <a:rPr lang="en-US" altLang="zh-CN" sz="1100">
                <a:latin typeface="Times New Roman" panose="02020603050405020304" pitchFamily="18" charset="0"/>
                <a:ea typeface="微软雅黑" panose="020B0503020204020204" charset="-122"/>
                <a:sym typeface="Times New Roman" panose="02020603050405020304" pitchFamily="18" charset="0"/>
              </a:rPr>
              <a:t>21:15</a:t>
            </a:r>
          </a:p>
          <a:p>
            <a:pPr algn="ctr" fontAlgn="auto">
              <a:lnSpc>
                <a:spcPct val="100000"/>
              </a:lnSpc>
            </a:pPr>
            <a:r>
              <a:rPr lang="zh-CN" altLang="en-US" sz="1800">
                <a:latin typeface="Times New Roman" panose="02020603050405020304" pitchFamily="18" charset="0"/>
                <a:ea typeface="微软雅黑" panose="020B0503020204020204" charset="-122"/>
                <a:sym typeface="Times New Roman" panose="02020603050405020304" pitchFamily="18" charset="0"/>
              </a:rPr>
              <a:t>比赛</a:t>
            </a:r>
            <a:endParaRPr lang="en-US" altLang="zh-CN" sz="1800">
              <a:latin typeface="Times New Roman" panose="02020603050405020304" pitchFamily="18" charset="0"/>
              <a:ea typeface="微软雅黑" panose="020B0503020204020204" charset="-122"/>
              <a:sym typeface="Times New Roman" panose="02020603050405020304" pitchFamily="18" charset="0"/>
            </a:endParaRPr>
          </a:p>
          <a:p>
            <a:pPr algn="ctr" fontAlgn="auto">
              <a:lnSpc>
                <a:spcPct val="100000"/>
              </a:lnSpc>
            </a:pPr>
            <a:r>
              <a:rPr lang="zh-CN" altLang="en-US" sz="1800">
                <a:latin typeface="Times New Roman" panose="02020603050405020304" pitchFamily="18" charset="0"/>
                <a:ea typeface="微软雅黑" panose="020B0503020204020204" charset="-122"/>
                <a:sym typeface="Times New Roman" panose="02020603050405020304" pitchFamily="18" charset="0"/>
              </a:rPr>
              <a:t>结束</a:t>
            </a:r>
            <a:endParaRPr lang="en-US" altLang="zh-CN" sz="1800">
              <a:latin typeface="Times New Roman" panose="02020603050405020304" pitchFamily="18" charset="0"/>
              <a:ea typeface="微软雅黑" panose="020B0503020204020204" charset="-122"/>
              <a:sym typeface="Times New Roman" panose="02020603050405020304" pitchFamily="18" charset="0"/>
            </a:endParaRPr>
          </a:p>
        </p:txBody>
      </p:sp>
      <p:sp>
        <p:nvSpPr>
          <p:cNvPr id="47" name="文本框 32"/>
          <p:cNvSpPr txBox="1">
            <a:spLocks noChangeArrowheads="1"/>
          </p:cNvSpPr>
          <p:nvPr/>
        </p:nvSpPr>
        <p:spPr bwMode="auto">
          <a:xfrm>
            <a:off x="6709684" y="3886896"/>
            <a:ext cx="925115" cy="736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ts val="1425"/>
              </a:lnSpc>
            </a:pPr>
            <a:r>
              <a:rPr lang="en-US" altLang="zh-CN" sz="1100" dirty="0">
                <a:latin typeface="Times New Roman" panose="02020603050405020304" pitchFamily="18" charset="0"/>
                <a:ea typeface="微软雅黑" panose="020B0503020204020204" charset="-122"/>
                <a:sym typeface="Times New Roman" panose="02020603050405020304" pitchFamily="18" charset="0"/>
              </a:rPr>
              <a:t>21:45</a:t>
            </a:r>
          </a:p>
          <a:p>
            <a:pPr algn="ctr" fontAlgn="auto">
              <a:lnSpc>
                <a:spcPct val="100000"/>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观众</a:t>
            </a:r>
            <a:endParaRPr lang="en-US" altLang="zh-CN" sz="1800" dirty="0">
              <a:latin typeface="Times New Roman" panose="02020603050405020304" pitchFamily="18" charset="0"/>
              <a:ea typeface="微软雅黑" panose="020B0503020204020204" charset="-122"/>
              <a:sym typeface="Times New Roman" panose="02020603050405020304" pitchFamily="18" charset="0"/>
            </a:endParaRPr>
          </a:p>
          <a:p>
            <a:pPr algn="ctr" fontAlgn="auto">
              <a:lnSpc>
                <a:spcPct val="100000"/>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全部退场</a:t>
            </a:r>
            <a:endParaRPr lang="en-US" altLang="zh-CN" sz="1800" dirty="0">
              <a:latin typeface="Times New Roman" panose="02020603050405020304" pitchFamily="18" charset="0"/>
              <a:ea typeface="微软雅黑" panose="020B0503020204020204" charset="-122"/>
              <a:sym typeface="Times New Roman" panose="02020603050405020304" pitchFamily="18" charset="0"/>
            </a:endParaRPr>
          </a:p>
        </p:txBody>
      </p:sp>
      <p:grpSp>
        <p:nvGrpSpPr>
          <p:cNvPr id="48" name="组合 47"/>
          <p:cNvGrpSpPr/>
          <p:nvPr/>
        </p:nvGrpSpPr>
        <p:grpSpPr>
          <a:xfrm>
            <a:off x="6481762" y="1362075"/>
            <a:ext cx="2553178" cy="1951197"/>
            <a:chOff x="1131475" y="2649856"/>
            <a:chExt cx="2823565" cy="1573391"/>
          </a:xfrm>
        </p:grpSpPr>
        <p:sp>
          <p:nvSpPr>
            <p:cNvPr id="49" name="云形标注 7"/>
            <p:cNvSpPr/>
            <p:nvPr/>
          </p:nvSpPr>
          <p:spPr>
            <a:xfrm>
              <a:off x="1131475" y="2649856"/>
              <a:ext cx="2797756" cy="1573391"/>
            </a:xfrm>
            <a:prstGeom prst="cloudCallout">
              <a:avLst>
                <a:gd name="adj1" fmla="val -32846"/>
                <a:gd name="adj2" fmla="val 51944"/>
              </a:avLst>
            </a:prstGeom>
            <a:solidFill>
              <a:schemeClr val="accent5">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b="1">
                <a:ea typeface="微软雅黑" panose="020B0503020204020204" charset="-122"/>
              </a:endParaRPr>
            </a:p>
          </p:txBody>
        </p:sp>
        <p:sp>
          <p:nvSpPr>
            <p:cNvPr id="50" name="矩形 49"/>
            <p:cNvSpPr/>
            <p:nvPr/>
          </p:nvSpPr>
          <p:spPr>
            <a:xfrm>
              <a:off x="1410620" y="2816351"/>
              <a:ext cx="2544420" cy="1191276"/>
            </a:xfrm>
            <a:prstGeom prst="rect">
              <a:avLst/>
            </a:prstGeom>
            <a:ln>
              <a:noFill/>
            </a:ln>
          </p:spPr>
          <p:txBody>
            <a:bodyPr wrap="square">
              <a:spAutoFit/>
            </a:bodyPr>
            <a:lstStyle/>
            <a:p>
              <a:pPr>
                <a:defRPr/>
              </a:pPr>
              <a:r>
                <a:rPr lang="zh-CN" altLang="en-US" sz="1800" dirty="0">
                  <a:ea typeface="微软雅黑" panose="020B0503020204020204" charset="-122"/>
                </a:rPr>
                <a:t>后半场声音</a:t>
              </a:r>
              <a:r>
                <a:rPr lang="zh-CN" altLang="en-US" sz="1800" dirty="0">
                  <a:solidFill>
                    <a:srgbClr val="FF0000"/>
                  </a:solidFill>
                  <a:ea typeface="微软雅黑" panose="020B0503020204020204" charset="-122"/>
                </a:rPr>
                <a:t>由小变大再逐渐减小</a:t>
              </a:r>
              <a:r>
                <a:rPr lang="zh-CN" altLang="en-US" sz="1800" dirty="0">
                  <a:ea typeface="微软雅黑" panose="020B0503020204020204" charset="-122"/>
                </a:rPr>
                <a:t>。开始半时比较安静，</a:t>
              </a:r>
              <a:r>
                <a:rPr lang="en-US" altLang="zh-CN" sz="1800" dirty="0">
                  <a:ea typeface="微软雅黑" panose="020B0503020204020204" charset="-122"/>
                </a:rPr>
                <a:t>21</a:t>
              </a:r>
              <a:r>
                <a:rPr lang="zh-CN" altLang="en-US" sz="1800" dirty="0">
                  <a:ea typeface="微软雅黑" panose="020B0503020204020204" charset="-122"/>
                </a:rPr>
                <a:t>点声音突然变大可能是突然进球了。</a:t>
              </a:r>
              <a:endParaRPr lang="zh-CN" altLang="en-US" sz="1800" b="1" dirty="0">
                <a:effectLst>
                  <a:outerShdw blurRad="38100" dist="38100" dir="2700000" algn="tl">
                    <a:srgbClr val="000000">
                      <a:alpha val="43137"/>
                    </a:srgbClr>
                  </a:outerShdw>
                </a:effectLst>
                <a:latin typeface="Arial" panose="020B0604020202020204" pitchFamily="34" charset="0"/>
                <a:ea typeface="微软雅黑" panose="020B050302020402020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wipe(down)">
                                      <p:cBhvr>
                                        <p:cTn id="12" dur="500"/>
                                        <p:tgtEl>
                                          <p:spTgt spid="4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wipe(down)">
                                      <p:cBhvr>
                                        <p:cTn id="17"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bldLvl="0" animBg="1"/>
      <p:bldP spid="4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26686" y="216633"/>
            <a:ext cx="1369606" cy="438581"/>
          </a:xfrm>
          <a:prstGeom prst="rect">
            <a:avLst/>
          </a:prstGeom>
          <a:noFill/>
        </p:spPr>
        <p:txBody>
          <a:bodyPr wrap="none" lIns="68580" tIns="34290" rIns="68580" bIns="34290">
            <a:spAutoFit/>
          </a:bodyPr>
          <a:lstStyle/>
          <a:p>
            <a:pPr algn="ctr"/>
            <a:r>
              <a:rPr lang="zh-CN" altLang="en-US" sz="2400" b="1" dirty="0">
                <a:ln w="0"/>
                <a:solidFill>
                  <a:schemeClr val="accent6">
                    <a:lumMod val="50000"/>
                  </a:schemeClr>
                </a:solidFill>
                <a:latin typeface="微软雅黑" panose="020B0503020204020204" charset="-122"/>
                <a:ea typeface="微软雅黑" panose="020B0503020204020204" charset="-122"/>
              </a:rPr>
              <a:t>知识讲解</a:t>
            </a:r>
          </a:p>
        </p:txBody>
      </p:sp>
      <p:graphicFrame>
        <p:nvGraphicFramePr>
          <p:cNvPr id="3" name="表格 2"/>
          <p:cNvGraphicFramePr>
            <a:graphicFrameLocks noGrp="1"/>
          </p:cNvGraphicFramePr>
          <p:nvPr/>
        </p:nvGraphicFramePr>
        <p:xfrm>
          <a:off x="1891358" y="1516704"/>
          <a:ext cx="5962251" cy="2137170"/>
        </p:xfrm>
        <a:graphic>
          <a:graphicData uri="http://schemas.openxmlformats.org/drawingml/2006/table">
            <a:tbl>
              <a:tblPr firstRow="1" bandRow="1">
                <a:tableStyleId>{5C22544A-7EE6-4342-B048-85BDC9FD1C3A}</a:tableStyleId>
              </a:tblPr>
              <a:tblGrid>
                <a:gridCol w="162550">
                  <a:extLst>
                    <a:ext uri="{9D8B030D-6E8A-4147-A177-3AD203B41FA5}">
                      <a16:colId xmlns:a16="http://schemas.microsoft.com/office/drawing/2014/main" val="20000"/>
                    </a:ext>
                  </a:extLst>
                </a:gridCol>
                <a:gridCol w="162550">
                  <a:extLst>
                    <a:ext uri="{9D8B030D-6E8A-4147-A177-3AD203B41FA5}">
                      <a16:colId xmlns:a16="http://schemas.microsoft.com/office/drawing/2014/main" val="20001"/>
                    </a:ext>
                  </a:extLst>
                </a:gridCol>
                <a:gridCol w="313175">
                  <a:extLst>
                    <a:ext uri="{9D8B030D-6E8A-4147-A177-3AD203B41FA5}">
                      <a16:colId xmlns:a16="http://schemas.microsoft.com/office/drawing/2014/main" val="20002"/>
                    </a:ext>
                  </a:extLst>
                </a:gridCol>
                <a:gridCol w="313175">
                  <a:extLst>
                    <a:ext uri="{9D8B030D-6E8A-4147-A177-3AD203B41FA5}">
                      <a16:colId xmlns:a16="http://schemas.microsoft.com/office/drawing/2014/main" val="20003"/>
                    </a:ext>
                  </a:extLst>
                </a:gridCol>
                <a:gridCol w="313175">
                  <a:extLst>
                    <a:ext uri="{9D8B030D-6E8A-4147-A177-3AD203B41FA5}">
                      <a16:colId xmlns:a16="http://schemas.microsoft.com/office/drawing/2014/main" val="20004"/>
                    </a:ext>
                  </a:extLst>
                </a:gridCol>
                <a:gridCol w="313175">
                  <a:extLst>
                    <a:ext uri="{9D8B030D-6E8A-4147-A177-3AD203B41FA5}">
                      <a16:colId xmlns:a16="http://schemas.microsoft.com/office/drawing/2014/main" val="20005"/>
                    </a:ext>
                  </a:extLst>
                </a:gridCol>
                <a:gridCol w="313175">
                  <a:extLst>
                    <a:ext uri="{9D8B030D-6E8A-4147-A177-3AD203B41FA5}">
                      <a16:colId xmlns:a16="http://schemas.microsoft.com/office/drawing/2014/main" val="20006"/>
                    </a:ext>
                  </a:extLst>
                </a:gridCol>
                <a:gridCol w="313175">
                  <a:extLst>
                    <a:ext uri="{9D8B030D-6E8A-4147-A177-3AD203B41FA5}">
                      <a16:colId xmlns:a16="http://schemas.microsoft.com/office/drawing/2014/main" val="20007"/>
                    </a:ext>
                  </a:extLst>
                </a:gridCol>
                <a:gridCol w="313175">
                  <a:extLst>
                    <a:ext uri="{9D8B030D-6E8A-4147-A177-3AD203B41FA5}">
                      <a16:colId xmlns:a16="http://schemas.microsoft.com/office/drawing/2014/main" val="20008"/>
                    </a:ext>
                  </a:extLst>
                </a:gridCol>
                <a:gridCol w="313175">
                  <a:extLst>
                    <a:ext uri="{9D8B030D-6E8A-4147-A177-3AD203B41FA5}">
                      <a16:colId xmlns:a16="http://schemas.microsoft.com/office/drawing/2014/main" val="20009"/>
                    </a:ext>
                  </a:extLst>
                </a:gridCol>
                <a:gridCol w="313175">
                  <a:extLst>
                    <a:ext uri="{9D8B030D-6E8A-4147-A177-3AD203B41FA5}">
                      <a16:colId xmlns:a16="http://schemas.microsoft.com/office/drawing/2014/main" val="20010"/>
                    </a:ext>
                  </a:extLst>
                </a:gridCol>
                <a:gridCol w="313175">
                  <a:extLst>
                    <a:ext uri="{9D8B030D-6E8A-4147-A177-3AD203B41FA5}">
                      <a16:colId xmlns:a16="http://schemas.microsoft.com/office/drawing/2014/main" val="20011"/>
                    </a:ext>
                  </a:extLst>
                </a:gridCol>
                <a:gridCol w="313175">
                  <a:extLst>
                    <a:ext uri="{9D8B030D-6E8A-4147-A177-3AD203B41FA5}">
                      <a16:colId xmlns:a16="http://schemas.microsoft.com/office/drawing/2014/main" val="20012"/>
                    </a:ext>
                  </a:extLst>
                </a:gridCol>
                <a:gridCol w="313175">
                  <a:extLst>
                    <a:ext uri="{9D8B030D-6E8A-4147-A177-3AD203B41FA5}">
                      <a16:colId xmlns:a16="http://schemas.microsoft.com/office/drawing/2014/main" val="20013"/>
                    </a:ext>
                  </a:extLst>
                </a:gridCol>
                <a:gridCol w="313175">
                  <a:extLst>
                    <a:ext uri="{9D8B030D-6E8A-4147-A177-3AD203B41FA5}">
                      <a16:colId xmlns:a16="http://schemas.microsoft.com/office/drawing/2014/main" val="20014"/>
                    </a:ext>
                  </a:extLst>
                </a:gridCol>
                <a:gridCol w="313175">
                  <a:extLst>
                    <a:ext uri="{9D8B030D-6E8A-4147-A177-3AD203B41FA5}">
                      <a16:colId xmlns:a16="http://schemas.microsoft.com/office/drawing/2014/main" val="20015"/>
                    </a:ext>
                  </a:extLst>
                </a:gridCol>
                <a:gridCol w="313175">
                  <a:extLst>
                    <a:ext uri="{9D8B030D-6E8A-4147-A177-3AD203B41FA5}">
                      <a16:colId xmlns:a16="http://schemas.microsoft.com/office/drawing/2014/main" val="20016"/>
                    </a:ext>
                  </a:extLst>
                </a:gridCol>
                <a:gridCol w="313175">
                  <a:extLst>
                    <a:ext uri="{9D8B030D-6E8A-4147-A177-3AD203B41FA5}">
                      <a16:colId xmlns:a16="http://schemas.microsoft.com/office/drawing/2014/main" val="20017"/>
                    </a:ext>
                  </a:extLst>
                </a:gridCol>
                <a:gridCol w="313373">
                  <a:extLst>
                    <a:ext uri="{9D8B030D-6E8A-4147-A177-3AD203B41FA5}">
                      <a16:colId xmlns:a16="http://schemas.microsoft.com/office/drawing/2014/main" val="20018"/>
                    </a:ext>
                  </a:extLst>
                </a:gridCol>
                <a:gridCol w="312978">
                  <a:extLst>
                    <a:ext uri="{9D8B030D-6E8A-4147-A177-3AD203B41FA5}">
                      <a16:colId xmlns:a16="http://schemas.microsoft.com/office/drawing/2014/main" val="20019"/>
                    </a:ext>
                  </a:extLst>
                </a:gridCol>
              </a:tblGrid>
              <a:tr h="297104">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59161">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59161">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59161">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300" baseline="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02507">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60076">
                <a:tc gridSpan="2">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hMerge="1">
                  <a:txBody>
                    <a:bodyPr/>
                    <a:lstStyle/>
                    <a:p>
                      <a:endParaRPr lang="zh-CN"/>
                    </a:p>
                  </a:txBody>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600" dirty="0">
                        <a:latin typeface="Times New Roman" panose="02020603050405020304" pitchFamily="18" charset="0"/>
                        <a:ea typeface="微软雅黑" panose="020B0503020204020204" charset="-122"/>
                        <a:sym typeface="Times New Roman" panose="02020603050405020304" pitchFamily="18" charset="0"/>
                      </a:endParaRPr>
                    </a:p>
                  </a:txBody>
                  <a:tcPr marL="68575" marR="68575" marT="34302" marB="34302">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4" name="文本框 3"/>
          <p:cNvSpPr txBox="1">
            <a:spLocks noChangeArrowheads="1"/>
          </p:cNvSpPr>
          <p:nvPr/>
        </p:nvSpPr>
        <p:spPr bwMode="auto">
          <a:xfrm>
            <a:off x="1673474" y="1267626"/>
            <a:ext cx="5107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800">
                <a:latin typeface="Times New Roman" panose="02020603050405020304" pitchFamily="18" charset="0"/>
                <a:ea typeface="微软雅黑" panose="020B0503020204020204" charset="-122"/>
                <a:sym typeface="Times New Roman" panose="02020603050405020304" pitchFamily="18" charset="0"/>
              </a:rPr>
              <a:t>音量</a:t>
            </a:r>
          </a:p>
        </p:txBody>
      </p:sp>
      <p:sp>
        <p:nvSpPr>
          <p:cNvPr id="5" name="文本框 18"/>
          <p:cNvSpPr txBox="1">
            <a:spLocks noChangeArrowheads="1"/>
          </p:cNvSpPr>
          <p:nvPr/>
        </p:nvSpPr>
        <p:spPr bwMode="auto">
          <a:xfrm>
            <a:off x="7719468" y="3677688"/>
            <a:ext cx="35123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800">
                <a:latin typeface="Times New Roman" panose="02020603050405020304" pitchFamily="18" charset="0"/>
                <a:ea typeface="微软雅黑" panose="020B0503020204020204" charset="-122"/>
                <a:sym typeface="Times New Roman" panose="02020603050405020304" pitchFamily="18" charset="0"/>
              </a:rPr>
              <a:t>时间</a:t>
            </a:r>
          </a:p>
        </p:txBody>
      </p:sp>
      <p:sp>
        <p:nvSpPr>
          <p:cNvPr id="6" name="文本框 19"/>
          <p:cNvSpPr txBox="1">
            <a:spLocks noChangeArrowheads="1"/>
          </p:cNvSpPr>
          <p:nvPr/>
        </p:nvSpPr>
        <p:spPr bwMode="auto">
          <a:xfrm>
            <a:off x="1369282" y="3060900"/>
            <a:ext cx="7532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1800" dirty="0">
                <a:latin typeface="Times New Roman" panose="02020603050405020304" pitchFamily="18" charset="0"/>
                <a:ea typeface="微软雅黑" panose="020B0503020204020204" charset="-122"/>
                <a:sym typeface="Times New Roman" panose="02020603050405020304" pitchFamily="18" charset="0"/>
              </a:rPr>
              <a:t>安静</a:t>
            </a:r>
          </a:p>
        </p:txBody>
      </p:sp>
      <p:sp>
        <p:nvSpPr>
          <p:cNvPr id="7" name="文本框 20"/>
          <p:cNvSpPr txBox="1">
            <a:spLocks noChangeArrowheads="1"/>
          </p:cNvSpPr>
          <p:nvPr/>
        </p:nvSpPr>
        <p:spPr bwMode="auto">
          <a:xfrm>
            <a:off x="859434" y="2643160"/>
            <a:ext cx="983338" cy="18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ts val="1425"/>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比较安静</a:t>
            </a:r>
          </a:p>
        </p:txBody>
      </p:sp>
      <p:sp>
        <p:nvSpPr>
          <p:cNvPr id="8" name="文本框 21"/>
          <p:cNvSpPr txBox="1">
            <a:spLocks noChangeArrowheads="1"/>
          </p:cNvSpPr>
          <p:nvPr/>
        </p:nvSpPr>
        <p:spPr bwMode="auto">
          <a:xfrm>
            <a:off x="959099" y="2122550"/>
            <a:ext cx="9120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1800" dirty="0">
                <a:latin typeface="Times New Roman" panose="02020603050405020304" pitchFamily="18" charset="0"/>
                <a:ea typeface="微软雅黑" panose="020B0503020204020204" charset="-122"/>
                <a:sym typeface="Times New Roman" panose="02020603050405020304" pitchFamily="18" charset="0"/>
              </a:rPr>
              <a:t>声音大</a:t>
            </a:r>
          </a:p>
        </p:txBody>
      </p:sp>
      <p:sp>
        <p:nvSpPr>
          <p:cNvPr id="12" name="文本框 25"/>
          <p:cNvSpPr txBox="1">
            <a:spLocks noChangeArrowheads="1"/>
          </p:cNvSpPr>
          <p:nvPr/>
        </p:nvSpPr>
        <p:spPr bwMode="auto">
          <a:xfrm>
            <a:off x="3422503" y="3703882"/>
            <a:ext cx="702469" cy="18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ts val="1425"/>
              </a:lnSpc>
            </a:pPr>
            <a:r>
              <a:rPr lang="en-US" altLang="zh-CN" sz="1100">
                <a:latin typeface="Times New Roman" panose="02020603050405020304" pitchFamily="18" charset="0"/>
                <a:ea typeface="微软雅黑" panose="020B0503020204020204" charset="-122"/>
                <a:sym typeface="Times New Roman" panose="02020603050405020304" pitchFamily="18" charset="0"/>
              </a:rPr>
              <a:t>20:00</a:t>
            </a:r>
          </a:p>
        </p:txBody>
      </p:sp>
      <p:sp>
        <p:nvSpPr>
          <p:cNvPr id="13" name="文本框 27"/>
          <p:cNvSpPr txBox="1">
            <a:spLocks noChangeArrowheads="1"/>
          </p:cNvSpPr>
          <p:nvPr/>
        </p:nvSpPr>
        <p:spPr bwMode="auto">
          <a:xfrm>
            <a:off x="5297738" y="3709835"/>
            <a:ext cx="701278" cy="18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ts val="1425"/>
              </a:lnSpc>
            </a:pPr>
            <a:r>
              <a:rPr lang="en-US" altLang="zh-CN" sz="1100">
                <a:latin typeface="Times New Roman" panose="02020603050405020304" pitchFamily="18" charset="0"/>
                <a:ea typeface="微软雅黑" panose="020B0503020204020204" charset="-122"/>
                <a:sym typeface="Times New Roman" panose="02020603050405020304" pitchFamily="18" charset="0"/>
              </a:rPr>
              <a:t>21:00</a:t>
            </a:r>
          </a:p>
        </p:txBody>
      </p:sp>
      <p:sp>
        <p:nvSpPr>
          <p:cNvPr id="14" name="文本框 28"/>
          <p:cNvSpPr txBox="1">
            <a:spLocks noChangeArrowheads="1"/>
          </p:cNvSpPr>
          <p:nvPr/>
        </p:nvSpPr>
        <p:spPr bwMode="auto">
          <a:xfrm>
            <a:off x="6229997" y="3709835"/>
            <a:ext cx="702469" cy="18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ts val="1425"/>
              </a:lnSpc>
            </a:pPr>
            <a:r>
              <a:rPr lang="en-US" altLang="zh-CN" sz="1100">
                <a:latin typeface="Times New Roman" panose="02020603050405020304" pitchFamily="18" charset="0"/>
                <a:ea typeface="微软雅黑" panose="020B0503020204020204" charset="-122"/>
                <a:sym typeface="Times New Roman" panose="02020603050405020304" pitchFamily="18" charset="0"/>
              </a:rPr>
              <a:t>21:30</a:t>
            </a:r>
          </a:p>
        </p:txBody>
      </p:sp>
      <p:sp>
        <p:nvSpPr>
          <p:cNvPr id="15" name="文本框 29"/>
          <p:cNvSpPr txBox="1">
            <a:spLocks noChangeArrowheads="1"/>
          </p:cNvSpPr>
          <p:nvPr/>
        </p:nvSpPr>
        <p:spPr bwMode="auto">
          <a:xfrm>
            <a:off x="7163447" y="3702692"/>
            <a:ext cx="701279" cy="18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ts val="1425"/>
              </a:lnSpc>
            </a:pPr>
            <a:r>
              <a:rPr lang="en-US" altLang="zh-CN" sz="1100">
                <a:latin typeface="Times New Roman" panose="02020603050405020304" pitchFamily="18" charset="0"/>
                <a:ea typeface="微软雅黑" panose="020B0503020204020204" charset="-122"/>
                <a:sym typeface="Times New Roman" panose="02020603050405020304" pitchFamily="18" charset="0"/>
              </a:rPr>
              <a:t>22:00</a:t>
            </a:r>
          </a:p>
        </p:txBody>
      </p:sp>
      <p:cxnSp>
        <p:nvCxnSpPr>
          <p:cNvPr id="19" name="直接连接符 18"/>
          <p:cNvCxnSpPr/>
          <p:nvPr/>
        </p:nvCxnSpPr>
        <p:spPr>
          <a:xfrm flipV="1">
            <a:off x="2834333" y="2282275"/>
            <a:ext cx="0" cy="1377554"/>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V="1">
            <a:off x="1891358" y="2281086"/>
            <a:ext cx="942975" cy="137636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2834334" y="2283467"/>
            <a:ext cx="63460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V="1">
            <a:off x="3458221" y="1822696"/>
            <a:ext cx="0" cy="46077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3445124" y="1822694"/>
            <a:ext cx="32385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V="1">
            <a:off x="4234508" y="2726380"/>
            <a:ext cx="0" cy="917972"/>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3766593" y="1822696"/>
            <a:ext cx="476250" cy="46077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V="1">
            <a:off x="4704806" y="2500160"/>
            <a:ext cx="0" cy="1160859"/>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V="1">
            <a:off x="4235699" y="2283468"/>
            <a:ext cx="0" cy="45958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rot="16200000" flipV="1">
            <a:off x="4479182" y="2505519"/>
            <a:ext cx="0" cy="46077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10800000" flipV="1">
            <a:off x="4703615" y="2500161"/>
            <a:ext cx="0" cy="2428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V="1">
            <a:off x="5650162" y="2497779"/>
            <a:ext cx="0" cy="116205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rot="16200000" flipV="1">
            <a:off x="5176293" y="2033436"/>
            <a:ext cx="0" cy="945356"/>
          </a:xfrm>
          <a:prstGeom prst="line">
            <a:avLst/>
          </a:prstGeom>
          <a:ln w="28575" cap="rnd">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5648971" y="1832221"/>
            <a:ext cx="0" cy="67508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6118077" y="2265608"/>
            <a:ext cx="0" cy="1376363"/>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5648972" y="1835793"/>
            <a:ext cx="473869" cy="47863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6115696" y="1811980"/>
            <a:ext cx="0" cy="4857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rot="16200000" flipV="1">
            <a:off x="6355012" y="1573855"/>
            <a:ext cx="0" cy="4857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6588376" y="1811980"/>
            <a:ext cx="473869" cy="184189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文本框 38"/>
          <p:cNvSpPr txBox="1"/>
          <p:nvPr/>
        </p:nvSpPr>
        <p:spPr>
          <a:xfrm>
            <a:off x="2222644" y="1042608"/>
            <a:ext cx="5254874" cy="346249"/>
          </a:xfrm>
          <a:prstGeom prst="rect">
            <a:avLst/>
          </a:prstGeom>
          <a:noFill/>
        </p:spPr>
        <p:txBody>
          <a:bodyPr wrap="square" lIns="68580" tIns="34290" rIns="68580" bIns="34290" rtlCol="0">
            <a:spAutoFit/>
          </a:bodyPr>
          <a:lstStyle/>
          <a:p>
            <a:r>
              <a:rPr lang="zh-CN" altLang="en-US" sz="1800" dirty="0">
                <a:ea typeface="微软雅黑" panose="020B0503020204020204" charset="-122"/>
              </a:rPr>
              <a:t>下图大致描述了某足球比赛场内声音的起伏情况。</a:t>
            </a:r>
          </a:p>
        </p:txBody>
      </p:sp>
      <p:sp>
        <p:nvSpPr>
          <p:cNvPr id="40" name="文本框 39"/>
          <p:cNvSpPr txBox="1"/>
          <p:nvPr/>
        </p:nvSpPr>
        <p:spPr>
          <a:xfrm>
            <a:off x="772569" y="653770"/>
            <a:ext cx="7598863" cy="438581"/>
          </a:xfrm>
          <a:prstGeom prst="rect">
            <a:avLst/>
          </a:prstGeom>
          <a:noFill/>
        </p:spPr>
        <p:txBody>
          <a:bodyPr wrap="square" lIns="68580" tIns="34290" rIns="68580" bIns="34290" rtlCol="0">
            <a:spAutoFit/>
          </a:bodyPr>
          <a:lstStyle/>
          <a:p>
            <a:r>
              <a:rPr lang="en-US" altLang="zh-CN" sz="2400" dirty="0">
                <a:solidFill>
                  <a:srgbClr val="FF0000"/>
                </a:solidFill>
                <a:ea typeface="微软雅黑" panose="020B0503020204020204" charset="-122"/>
              </a:rPr>
              <a:t>5.</a:t>
            </a:r>
            <a:r>
              <a:rPr lang="zh-CN" altLang="en-US" sz="2400" dirty="0">
                <a:solidFill>
                  <a:srgbClr val="FF0000"/>
                </a:solidFill>
                <a:ea typeface="微软雅黑" panose="020B0503020204020204" charset="-122"/>
              </a:rPr>
              <a:t>比赛结束到观众全部退场的音量变化是什么样的？</a:t>
            </a:r>
          </a:p>
        </p:txBody>
      </p:sp>
      <p:cxnSp>
        <p:nvCxnSpPr>
          <p:cNvPr id="41" name="直接连接符 40"/>
          <p:cNvCxnSpPr/>
          <p:nvPr/>
        </p:nvCxnSpPr>
        <p:spPr>
          <a:xfrm rot="16200000" flipV="1">
            <a:off x="6356887" y="1575730"/>
            <a:ext cx="0" cy="485775"/>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6590251" y="1813855"/>
            <a:ext cx="473869" cy="1841897"/>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43" name="圆角矩形 42"/>
          <p:cNvSpPr/>
          <p:nvPr/>
        </p:nvSpPr>
        <p:spPr>
          <a:xfrm>
            <a:off x="6031162" y="1776475"/>
            <a:ext cx="1037034" cy="1997869"/>
          </a:xfrm>
          <a:prstGeom prst="roundRect">
            <a:avLst/>
          </a:prstGeom>
          <a:solidFill>
            <a:srgbClr val="BF9000">
              <a:alpha val="55000"/>
            </a:srgbClr>
          </a:solidFill>
          <a:ln w="28575">
            <a:solidFill>
              <a:srgbClr val="BF9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endParaRPr lang="zh-CN" altLang="en-US" sz="1800">
              <a:latin typeface="Times New Roman" panose="02020603050405020304" pitchFamily="18" charset="0"/>
              <a:ea typeface="微软雅黑" panose="020B0503020204020204" charset="-122"/>
              <a:sym typeface="Times New Roman" panose="02020603050405020304" pitchFamily="18" charset="0"/>
            </a:endParaRPr>
          </a:p>
        </p:txBody>
      </p:sp>
      <p:pic>
        <p:nvPicPr>
          <p:cNvPr id="48" name="图片 47"/>
          <p:cNvPicPr>
            <a:picLocks noChangeAspect="1"/>
          </p:cNvPicPr>
          <p:nvPr/>
        </p:nvPicPr>
        <p:blipFill rotWithShape="1">
          <a:blip r:embed="rId3" cstate="email">
            <a:clrChange>
              <a:clrFrom>
                <a:srgbClr val="FFFFFF"/>
              </a:clrFrom>
              <a:clrTo>
                <a:srgbClr val="FFFFFF">
                  <a:alpha val="0"/>
                </a:srgbClr>
              </a:clrTo>
            </a:clrChange>
          </a:blip>
          <a:srcRect/>
          <a:stretch>
            <a:fillRect/>
          </a:stretch>
        </p:blipFill>
        <p:spPr>
          <a:xfrm>
            <a:off x="7943134" y="2837941"/>
            <a:ext cx="1291831" cy="1788164"/>
          </a:xfrm>
          <a:prstGeom prst="rect">
            <a:avLst/>
          </a:prstGeom>
        </p:spPr>
      </p:pic>
      <p:grpSp>
        <p:nvGrpSpPr>
          <p:cNvPr id="49" name="组合 48"/>
          <p:cNvGrpSpPr/>
          <p:nvPr/>
        </p:nvGrpSpPr>
        <p:grpSpPr>
          <a:xfrm>
            <a:off x="6843981" y="1193595"/>
            <a:ext cx="2165985" cy="1449705"/>
            <a:chOff x="1447642" y="2808308"/>
            <a:chExt cx="2395368" cy="1224184"/>
          </a:xfrm>
        </p:grpSpPr>
        <p:sp>
          <p:nvSpPr>
            <p:cNvPr id="50" name="云形标注 7"/>
            <p:cNvSpPr/>
            <p:nvPr/>
          </p:nvSpPr>
          <p:spPr>
            <a:xfrm>
              <a:off x="1447642" y="2808308"/>
              <a:ext cx="2395368" cy="1224184"/>
            </a:xfrm>
            <a:prstGeom prst="cloudCallout">
              <a:avLst>
                <a:gd name="adj1" fmla="val 21348"/>
                <a:gd name="adj2" fmla="val 62313"/>
              </a:avLst>
            </a:prstGeom>
            <a:solidFill>
              <a:schemeClr val="accent5">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b="1">
                <a:ea typeface="微软雅黑" panose="020B0503020204020204" charset="-122"/>
              </a:endParaRPr>
            </a:p>
          </p:txBody>
        </p:sp>
        <p:sp>
          <p:nvSpPr>
            <p:cNvPr id="51" name="矩形 50"/>
            <p:cNvSpPr/>
            <p:nvPr/>
          </p:nvSpPr>
          <p:spPr>
            <a:xfrm>
              <a:off x="1675697" y="2928955"/>
              <a:ext cx="2023001" cy="896647"/>
            </a:xfrm>
            <a:prstGeom prst="rect">
              <a:avLst/>
            </a:prstGeom>
            <a:ln>
              <a:noFill/>
            </a:ln>
          </p:spPr>
          <p:txBody>
            <a:bodyPr wrap="square">
              <a:spAutoFit/>
            </a:bodyPr>
            <a:lstStyle/>
            <a:p>
              <a:pPr>
                <a:defRPr/>
              </a:pPr>
              <a:r>
                <a:rPr lang="zh-CN" altLang="en-US" sz="2100" dirty="0">
                  <a:ea typeface="微软雅黑" panose="020B0503020204020204" charset="-122"/>
                </a:rPr>
                <a:t>开始声音特别大，然后逐渐减小。</a:t>
              </a:r>
              <a:endParaRPr lang="zh-CN" altLang="en-US" sz="2100" b="1" dirty="0">
                <a:effectLst>
                  <a:outerShdw blurRad="38100" dist="38100" dir="2700000" algn="tl">
                    <a:srgbClr val="000000">
                      <a:alpha val="43137"/>
                    </a:srgbClr>
                  </a:outerShdw>
                </a:effectLst>
                <a:latin typeface="Arial" panose="020B0604020202020204" pitchFamily="34" charset="0"/>
                <a:ea typeface="微软雅黑" panose="020B0503020204020204" charset="-122"/>
              </a:endParaRPr>
            </a:p>
          </p:txBody>
        </p:sp>
      </p:grpSp>
      <p:sp>
        <p:nvSpPr>
          <p:cNvPr id="38" name="文本框 23"/>
          <p:cNvSpPr txBox="1">
            <a:spLocks noChangeArrowheads="1"/>
          </p:cNvSpPr>
          <p:nvPr/>
        </p:nvSpPr>
        <p:spPr bwMode="auto">
          <a:xfrm>
            <a:off x="1333518" y="3692880"/>
            <a:ext cx="1035845" cy="72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lnSpc>
                <a:spcPct val="100000"/>
              </a:lnSpc>
            </a:pPr>
            <a:r>
              <a:rPr lang="en-US" altLang="zh-CN" sz="1100" dirty="0">
                <a:latin typeface="Times New Roman" panose="02020603050405020304" pitchFamily="18" charset="0"/>
                <a:ea typeface="微软雅黑" panose="020B0503020204020204" charset="-122"/>
                <a:sym typeface="Times New Roman" panose="02020603050405020304" pitchFamily="18" charset="0"/>
              </a:rPr>
              <a:t>19:00</a:t>
            </a:r>
          </a:p>
          <a:p>
            <a:pPr algn="ctr" fontAlgn="auto">
              <a:lnSpc>
                <a:spcPct val="100000"/>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观众 </a:t>
            </a:r>
            <a:endParaRPr lang="en-US" altLang="zh-CN" sz="1800" dirty="0">
              <a:latin typeface="Times New Roman" panose="02020603050405020304" pitchFamily="18" charset="0"/>
              <a:ea typeface="微软雅黑" panose="020B0503020204020204" charset="-122"/>
              <a:sym typeface="Times New Roman" panose="02020603050405020304" pitchFamily="18" charset="0"/>
            </a:endParaRPr>
          </a:p>
          <a:p>
            <a:pPr algn="ctr" fontAlgn="auto">
              <a:lnSpc>
                <a:spcPct val="100000"/>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 开始进场</a:t>
            </a:r>
          </a:p>
        </p:txBody>
      </p:sp>
      <p:sp>
        <p:nvSpPr>
          <p:cNvPr id="44" name="文本框 22"/>
          <p:cNvSpPr txBox="1">
            <a:spLocks noChangeArrowheads="1"/>
          </p:cNvSpPr>
          <p:nvPr/>
        </p:nvSpPr>
        <p:spPr bwMode="auto">
          <a:xfrm>
            <a:off x="509112" y="1586866"/>
            <a:ext cx="1279684" cy="276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fontAlgn="auto">
              <a:lnSpc>
                <a:spcPct val="100000"/>
              </a:lnSpc>
            </a:pPr>
            <a:r>
              <a:rPr lang="zh-CN" altLang="en-US" sz="1800" kern="1400" dirty="0">
                <a:latin typeface="Times New Roman" panose="02020603050405020304" pitchFamily="18" charset="0"/>
                <a:ea typeface="微软雅黑" panose="020B0503020204020204" charset="-122"/>
                <a:sym typeface="Times New Roman" panose="02020603050405020304" pitchFamily="18" charset="0"/>
              </a:rPr>
              <a:t>声音非常大</a:t>
            </a:r>
          </a:p>
        </p:txBody>
      </p:sp>
      <p:sp>
        <p:nvSpPr>
          <p:cNvPr id="45" name="文本框 24"/>
          <p:cNvSpPr txBox="1">
            <a:spLocks noChangeArrowheads="1"/>
          </p:cNvSpPr>
          <p:nvPr/>
        </p:nvSpPr>
        <p:spPr bwMode="auto">
          <a:xfrm>
            <a:off x="2469949" y="3744736"/>
            <a:ext cx="702469" cy="72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lnSpc>
                <a:spcPct val="100000"/>
              </a:lnSpc>
            </a:pPr>
            <a:r>
              <a:rPr lang="en-US" altLang="zh-CN" sz="1100" dirty="0">
                <a:latin typeface="Times New Roman" panose="02020603050405020304" pitchFamily="18" charset="0"/>
                <a:ea typeface="微软雅黑" panose="020B0503020204020204" charset="-122"/>
                <a:sym typeface="Times New Roman" panose="02020603050405020304" pitchFamily="18" charset="0"/>
              </a:rPr>
              <a:t>19:30</a:t>
            </a:r>
          </a:p>
          <a:p>
            <a:pPr algn="ctr" fontAlgn="auto">
              <a:lnSpc>
                <a:spcPct val="100000"/>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比赛</a:t>
            </a:r>
            <a:endParaRPr lang="en-US" altLang="zh-CN" sz="1800" dirty="0">
              <a:latin typeface="Times New Roman" panose="02020603050405020304" pitchFamily="18" charset="0"/>
              <a:ea typeface="微软雅黑" panose="020B0503020204020204" charset="-122"/>
              <a:sym typeface="Times New Roman" panose="02020603050405020304" pitchFamily="18" charset="0"/>
            </a:endParaRPr>
          </a:p>
          <a:p>
            <a:pPr algn="ctr" fontAlgn="auto">
              <a:lnSpc>
                <a:spcPct val="100000"/>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开始</a:t>
            </a:r>
          </a:p>
        </p:txBody>
      </p:sp>
      <p:sp>
        <p:nvSpPr>
          <p:cNvPr id="46" name="文本框 45"/>
          <p:cNvSpPr txBox="1"/>
          <p:nvPr/>
        </p:nvSpPr>
        <p:spPr>
          <a:xfrm>
            <a:off x="3782045" y="3698301"/>
            <a:ext cx="702469" cy="736759"/>
          </a:xfrm>
          <a:prstGeom prst="rect">
            <a:avLst/>
          </a:prstGeom>
          <a:noFill/>
        </p:spPr>
        <p:txBody>
          <a:bodyPr lIns="0" tIns="0" rIns="0" bIns="0">
            <a:spAutoFit/>
          </a:bodyPr>
          <a:lstStyle/>
          <a:p>
            <a:pPr algn="ctr">
              <a:lnSpc>
                <a:spcPts val="1425"/>
              </a:lnSpc>
              <a:defRPr/>
            </a:pPr>
            <a:r>
              <a:rPr lang="en-US" altLang="zh-CN" sz="1100" dirty="0">
                <a:latin typeface="Times New Roman" panose="02020603050405020304" pitchFamily="18" charset="0"/>
                <a:ea typeface="微软雅黑" panose="020B0503020204020204" charset="-122"/>
                <a:sym typeface="Times New Roman" panose="02020603050405020304" pitchFamily="18" charset="0"/>
              </a:rPr>
              <a:t>20:15</a:t>
            </a:r>
          </a:p>
          <a:p>
            <a:pPr algn="ctr" fontAlgn="auto">
              <a:lnSpc>
                <a:spcPct val="100000"/>
              </a:lnSpc>
              <a:defRPr/>
            </a:pPr>
            <a:r>
              <a:rPr lang="zh-CN" altLang="en-US" sz="1800" spc="-75" dirty="0">
                <a:latin typeface="Times New Roman" panose="02020603050405020304" pitchFamily="18" charset="0"/>
                <a:ea typeface="微软雅黑" panose="020B0503020204020204" charset="-122"/>
                <a:sym typeface="Times New Roman" panose="02020603050405020304" pitchFamily="18" charset="0"/>
              </a:rPr>
              <a:t>上半场</a:t>
            </a:r>
            <a:endParaRPr lang="en-US" altLang="zh-CN" sz="1800" spc="-75" dirty="0">
              <a:latin typeface="Times New Roman" panose="02020603050405020304" pitchFamily="18" charset="0"/>
              <a:ea typeface="微软雅黑" panose="020B0503020204020204" charset="-122"/>
              <a:sym typeface="Times New Roman" panose="02020603050405020304" pitchFamily="18" charset="0"/>
            </a:endParaRPr>
          </a:p>
          <a:p>
            <a:pPr algn="ctr" fontAlgn="auto">
              <a:lnSpc>
                <a:spcPct val="100000"/>
              </a:lnSpc>
              <a:defRPr/>
            </a:pPr>
            <a:r>
              <a:rPr lang="zh-CN" altLang="en-US" sz="1800" dirty="0">
                <a:latin typeface="Times New Roman" panose="02020603050405020304" pitchFamily="18" charset="0"/>
                <a:ea typeface="微软雅黑" panose="020B0503020204020204" charset="-122"/>
                <a:sym typeface="Times New Roman" panose="02020603050405020304" pitchFamily="18" charset="0"/>
              </a:rPr>
              <a:t>结束</a:t>
            </a:r>
            <a:endParaRPr lang="en-US" altLang="zh-CN"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47" name="文本框 46"/>
          <p:cNvSpPr txBox="1"/>
          <p:nvPr/>
        </p:nvSpPr>
        <p:spPr>
          <a:xfrm>
            <a:off x="4443818" y="3687824"/>
            <a:ext cx="702469" cy="736759"/>
          </a:xfrm>
          <a:prstGeom prst="rect">
            <a:avLst/>
          </a:prstGeom>
          <a:noFill/>
        </p:spPr>
        <p:txBody>
          <a:bodyPr lIns="0" tIns="0" rIns="0" bIns="0">
            <a:spAutoFit/>
          </a:bodyPr>
          <a:lstStyle/>
          <a:p>
            <a:pPr algn="ctr">
              <a:lnSpc>
                <a:spcPts val="1425"/>
              </a:lnSpc>
              <a:defRPr/>
            </a:pPr>
            <a:r>
              <a:rPr lang="en-US" altLang="zh-CN" sz="1100" dirty="0">
                <a:latin typeface="Times New Roman" panose="02020603050405020304" pitchFamily="18" charset="0"/>
                <a:ea typeface="微软雅黑" panose="020B0503020204020204" charset="-122"/>
                <a:sym typeface="Times New Roman" panose="02020603050405020304" pitchFamily="18" charset="0"/>
              </a:rPr>
              <a:t>20:30</a:t>
            </a:r>
          </a:p>
          <a:p>
            <a:pPr algn="ctr" fontAlgn="auto">
              <a:lnSpc>
                <a:spcPct val="100000"/>
              </a:lnSpc>
              <a:defRPr/>
            </a:pPr>
            <a:r>
              <a:rPr lang="zh-CN" altLang="en-US" sz="1800" spc="-75" dirty="0">
                <a:latin typeface="Times New Roman" panose="02020603050405020304" pitchFamily="18" charset="0"/>
                <a:ea typeface="微软雅黑" panose="020B0503020204020204" charset="-122"/>
                <a:sym typeface="Times New Roman" panose="02020603050405020304" pitchFamily="18" charset="0"/>
              </a:rPr>
              <a:t>下半场</a:t>
            </a:r>
            <a:endParaRPr lang="en-US" altLang="zh-CN" sz="1800" spc="-75" dirty="0">
              <a:latin typeface="Times New Roman" panose="02020603050405020304" pitchFamily="18" charset="0"/>
              <a:ea typeface="微软雅黑" panose="020B0503020204020204" charset="-122"/>
              <a:sym typeface="Times New Roman" panose="02020603050405020304" pitchFamily="18" charset="0"/>
            </a:endParaRPr>
          </a:p>
          <a:p>
            <a:pPr algn="ctr" fontAlgn="auto">
              <a:lnSpc>
                <a:spcPct val="100000"/>
              </a:lnSpc>
              <a:defRPr/>
            </a:pPr>
            <a:r>
              <a:rPr lang="zh-CN" altLang="en-US" sz="1800" dirty="0">
                <a:latin typeface="Times New Roman" panose="02020603050405020304" pitchFamily="18" charset="0"/>
                <a:ea typeface="微软雅黑" panose="020B0503020204020204" charset="-122"/>
                <a:sym typeface="Times New Roman" panose="02020603050405020304" pitchFamily="18" charset="0"/>
              </a:rPr>
              <a:t>开始</a:t>
            </a:r>
            <a:endParaRPr lang="en-US" altLang="zh-CN"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52" name="文本框 31"/>
          <p:cNvSpPr txBox="1">
            <a:spLocks noChangeArrowheads="1"/>
          </p:cNvSpPr>
          <p:nvPr/>
        </p:nvSpPr>
        <p:spPr bwMode="auto">
          <a:xfrm>
            <a:off x="5779410" y="3708780"/>
            <a:ext cx="701278" cy="736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ts val="1425"/>
              </a:lnSpc>
            </a:pPr>
            <a:r>
              <a:rPr lang="en-US" altLang="zh-CN" sz="1100">
                <a:latin typeface="Times New Roman" panose="02020603050405020304" pitchFamily="18" charset="0"/>
                <a:ea typeface="微软雅黑" panose="020B0503020204020204" charset="-122"/>
                <a:sym typeface="Times New Roman" panose="02020603050405020304" pitchFamily="18" charset="0"/>
              </a:rPr>
              <a:t>21:15</a:t>
            </a:r>
          </a:p>
          <a:p>
            <a:pPr algn="ctr" fontAlgn="auto">
              <a:lnSpc>
                <a:spcPct val="100000"/>
              </a:lnSpc>
            </a:pPr>
            <a:r>
              <a:rPr lang="zh-CN" altLang="en-US" sz="1800">
                <a:latin typeface="Times New Roman" panose="02020603050405020304" pitchFamily="18" charset="0"/>
                <a:ea typeface="微软雅黑" panose="020B0503020204020204" charset="-122"/>
                <a:sym typeface="Times New Roman" panose="02020603050405020304" pitchFamily="18" charset="0"/>
              </a:rPr>
              <a:t>比赛</a:t>
            </a:r>
            <a:endParaRPr lang="en-US" altLang="zh-CN" sz="1800">
              <a:latin typeface="Times New Roman" panose="02020603050405020304" pitchFamily="18" charset="0"/>
              <a:ea typeface="微软雅黑" panose="020B0503020204020204" charset="-122"/>
              <a:sym typeface="Times New Roman" panose="02020603050405020304" pitchFamily="18" charset="0"/>
            </a:endParaRPr>
          </a:p>
          <a:p>
            <a:pPr algn="ctr" fontAlgn="auto">
              <a:lnSpc>
                <a:spcPct val="100000"/>
              </a:lnSpc>
            </a:pPr>
            <a:r>
              <a:rPr lang="zh-CN" altLang="en-US" sz="1800">
                <a:latin typeface="Times New Roman" panose="02020603050405020304" pitchFamily="18" charset="0"/>
                <a:ea typeface="微软雅黑" panose="020B0503020204020204" charset="-122"/>
                <a:sym typeface="Times New Roman" panose="02020603050405020304" pitchFamily="18" charset="0"/>
              </a:rPr>
              <a:t>结束</a:t>
            </a:r>
            <a:endParaRPr lang="en-US" altLang="zh-CN" sz="1800">
              <a:latin typeface="Times New Roman" panose="02020603050405020304" pitchFamily="18" charset="0"/>
              <a:ea typeface="微软雅黑" panose="020B0503020204020204" charset="-122"/>
              <a:sym typeface="Times New Roman" panose="02020603050405020304" pitchFamily="18" charset="0"/>
            </a:endParaRPr>
          </a:p>
        </p:txBody>
      </p:sp>
      <p:sp>
        <p:nvSpPr>
          <p:cNvPr id="53" name="文本框 32"/>
          <p:cNvSpPr txBox="1">
            <a:spLocks noChangeArrowheads="1"/>
          </p:cNvSpPr>
          <p:nvPr/>
        </p:nvSpPr>
        <p:spPr bwMode="auto">
          <a:xfrm>
            <a:off x="6636341" y="3698301"/>
            <a:ext cx="925115" cy="736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ts val="1425"/>
              </a:lnSpc>
            </a:pPr>
            <a:r>
              <a:rPr lang="en-US" altLang="zh-CN" sz="1100" dirty="0">
                <a:latin typeface="Times New Roman" panose="02020603050405020304" pitchFamily="18" charset="0"/>
                <a:ea typeface="微软雅黑" panose="020B0503020204020204" charset="-122"/>
                <a:sym typeface="Times New Roman" panose="02020603050405020304" pitchFamily="18" charset="0"/>
              </a:rPr>
              <a:t>21:45</a:t>
            </a:r>
          </a:p>
          <a:p>
            <a:pPr algn="ctr" fontAlgn="auto">
              <a:lnSpc>
                <a:spcPct val="100000"/>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观众</a:t>
            </a:r>
            <a:endParaRPr lang="en-US" altLang="zh-CN" sz="1800" dirty="0">
              <a:latin typeface="Times New Roman" panose="02020603050405020304" pitchFamily="18" charset="0"/>
              <a:ea typeface="微软雅黑" panose="020B0503020204020204" charset="-122"/>
              <a:sym typeface="Times New Roman" panose="02020603050405020304" pitchFamily="18" charset="0"/>
            </a:endParaRPr>
          </a:p>
          <a:p>
            <a:pPr algn="ctr" fontAlgn="auto">
              <a:lnSpc>
                <a:spcPct val="100000"/>
              </a:lnSpc>
            </a:pPr>
            <a:r>
              <a:rPr lang="zh-CN" altLang="en-US" sz="1800" dirty="0">
                <a:latin typeface="Times New Roman" panose="02020603050405020304" pitchFamily="18" charset="0"/>
                <a:ea typeface="微软雅黑" panose="020B0503020204020204" charset="-122"/>
                <a:sym typeface="Times New Roman" panose="02020603050405020304" pitchFamily="18" charset="0"/>
              </a:rPr>
              <a:t>全部退场</a:t>
            </a:r>
            <a:endParaRPr lang="en-US" altLang="zh-CN" sz="1800" dirty="0">
              <a:latin typeface="Times New Roman" panose="02020603050405020304" pitchFamily="18" charset="0"/>
              <a:ea typeface="微软雅黑" panose="020B0503020204020204" charset="-122"/>
              <a:sym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wipe(down)">
                                      <p:cBhvr>
                                        <p:cTn id="12" dur="500"/>
                                        <p:tgtEl>
                                          <p:spTgt spid="4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wipe(left)">
                                      <p:cBhvr>
                                        <p:cTn id="17" dur="500"/>
                                        <p:tgtEl>
                                          <p:spTgt spid="41"/>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42"/>
                                        </p:tgtEl>
                                        <p:attrNameLst>
                                          <p:attrName>style.visibility</p:attrName>
                                        </p:attrNameLst>
                                      </p:cBhvr>
                                      <p:to>
                                        <p:strVal val="visible"/>
                                      </p:to>
                                    </p:set>
                                    <p:animEffect transition="in" filter="wipe(left)">
                                      <p:cBhvr>
                                        <p:cTn id="21" dur="500"/>
                                        <p:tgtEl>
                                          <p:spTgt spid="4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48"/>
                                        </p:tgtEl>
                                        <p:attrNameLst>
                                          <p:attrName>style.visibility</p:attrName>
                                        </p:attrNameLst>
                                      </p:cBhvr>
                                      <p:to>
                                        <p:strVal val="visible"/>
                                      </p:to>
                                    </p:set>
                                    <p:animEffect transition="in" filter="fade">
                                      <p:cBhvr>
                                        <p:cTn id="26" dur="500"/>
                                        <p:tgtEl>
                                          <p:spTgt spid="48"/>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49"/>
                                        </p:tgtEl>
                                        <p:attrNameLst>
                                          <p:attrName>style.visibility</p:attrName>
                                        </p:attrNameLst>
                                      </p:cBhvr>
                                      <p:to>
                                        <p:strVal val="visible"/>
                                      </p:to>
                                    </p:set>
                                    <p:animEffect transition="in" filter="wipe(up)">
                                      <p:cBhvr>
                                        <p:cTn id="31"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926686" y="216633"/>
            <a:ext cx="1369607" cy="438581"/>
          </a:xfrm>
          <a:prstGeom prst="rect">
            <a:avLst/>
          </a:prstGeom>
          <a:noFill/>
        </p:spPr>
        <p:txBody>
          <a:bodyPr wrap="none" lIns="68580" tIns="34290" rIns="68580" bIns="34290">
            <a:spAutoFit/>
          </a:bodyPr>
          <a:lstStyle/>
          <a:p>
            <a:pPr algn="ctr"/>
            <a:r>
              <a:rPr lang="zh-CN" altLang="en-US" sz="2400" b="1" dirty="0">
                <a:ln w="0"/>
                <a:solidFill>
                  <a:schemeClr val="accent6">
                    <a:lumMod val="50000"/>
                  </a:schemeClr>
                </a:solidFill>
                <a:latin typeface="微软雅黑" panose="020B0503020204020204" charset="-122"/>
                <a:ea typeface="微软雅黑" panose="020B0503020204020204" charset="-122"/>
              </a:rPr>
              <a:t>练习巩固</a:t>
            </a:r>
          </a:p>
        </p:txBody>
      </p:sp>
      <p:sp>
        <p:nvSpPr>
          <p:cNvPr id="2" name="矩形 1"/>
          <p:cNvSpPr/>
          <p:nvPr/>
        </p:nvSpPr>
        <p:spPr>
          <a:xfrm>
            <a:off x="472836" y="857182"/>
            <a:ext cx="4226453" cy="715580"/>
          </a:xfrm>
          <a:prstGeom prst="rect">
            <a:avLst/>
          </a:prstGeom>
        </p:spPr>
        <p:txBody>
          <a:bodyPr wrap="square" lIns="68580" tIns="34290" rIns="68580" bIns="34290">
            <a:spAutoFit/>
          </a:bodyPr>
          <a:lstStyle/>
          <a:p>
            <a:pPr algn="ctr"/>
            <a:r>
              <a:rPr lang="zh-CN" altLang="en-US" sz="2100" dirty="0">
                <a:latin typeface="微软雅黑" panose="020B0503020204020204" charset="-122"/>
                <a:ea typeface="微软雅黑" panose="020B0503020204020204" charset="-122"/>
              </a:rPr>
              <a:t>下面是一位病人入院后 72 时内体温变化情况的统计图。</a:t>
            </a:r>
          </a:p>
        </p:txBody>
      </p:sp>
      <p:pic>
        <p:nvPicPr>
          <p:cNvPr id="3" name="图片 2"/>
          <p:cNvPicPr>
            <a:picLocks noChangeAspect="1"/>
          </p:cNvPicPr>
          <p:nvPr/>
        </p:nvPicPr>
        <p:blipFill>
          <a:blip r:embed="rId2" cstate="email"/>
          <a:stretch>
            <a:fillRect/>
          </a:stretch>
        </p:blipFill>
        <p:spPr>
          <a:xfrm>
            <a:off x="472837" y="1844849"/>
            <a:ext cx="4226453" cy="2400269"/>
          </a:xfrm>
          <a:prstGeom prst="rect">
            <a:avLst/>
          </a:prstGeom>
        </p:spPr>
      </p:pic>
      <p:sp>
        <p:nvSpPr>
          <p:cNvPr id="4" name="矩形 3"/>
          <p:cNvSpPr/>
          <p:nvPr/>
        </p:nvSpPr>
        <p:spPr>
          <a:xfrm>
            <a:off x="4572000" y="827853"/>
            <a:ext cx="4589253" cy="3461861"/>
          </a:xfrm>
          <a:prstGeom prst="rect">
            <a:avLst/>
          </a:prstGeom>
        </p:spPr>
        <p:txBody>
          <a:bodyPr wrap="square" lIns="68580" tIns="34290" rIns="68580" bIns="34290">
            <a:spAutoFit/>
          </a:bodyPr>
          <a:lstStyle/>
          <a:p>
            <a:pPr>
              <a:lnSpc>
                <a:spcPct val="150000"/>
              </a:lnSpc>
            </a:pPr>
            <a:r>
              <a:rPr lang="zh-CN" altLang="en-US" sz="2100" dirty="0">
                <a:latin typeface="微软雅黑" panose="020B0503020204020204" charset="-122"/>
                <a:ea typeface="微软雅黑" panose="020B0503020204020204" charset="-122"/>
              </a:rPr>
              <a:t>根据折线图回答问题。</a:t>
            </a:r>
          </a:p>
          <a:p>
            <a:pPr>
              <a:lnSpc>
                <a:spcPct val="150000"/>
              </a:lnSpc>
            </a:pPr>
            <a:r>
              <a:rPr lang="zh-CN" altLang="en-US" sz="2100" dirty="0">
                <a:latin typeface="微软雅黑" panose="020B0503020204020204" charset="-122"/>
                <a:ea typeface="微软雅黑" panose="020B0503020204020204" charset="-122"/>
              </a:rPr>
              <a:t>(1 )护士每隔(      )时给病人量一</a:t>
            </a:r>
            <a:endParaRPr lang="en-US" altLang="zh-CN" sz="2100" dirty="0">
              <a:latin typeface="微软雅黑" panose="020B0503020204020204" charset="-122"/>
              <a:ea typeface="微软雅黑" panose="020B0503020204020204" charset="-122"/>
            </a:endParaRPr>
          </a:p>
          <a:p>
            <a:pPr>
              <a:lnSpc>
                <a:spcPct val="150000"/>
              </a:lnSpc>
            </a:pPr>
            <a:r>
              <a:rPr lang="zh-CN" altLang="en-US" sz="2100" dirty="0">
                <a:latin typeface="微软雅黑" panose="020B0503020204020204" charset="-122"/>
                <a:ea typeface="微软雅黑" panose="020B0503020204020204" charset="-122"/>
              </a:rPr>
              <a:t>次体温，病人的体温最高是(            )，</a:t>
            </a:r>
            <a:endParaRPr lang="en-US" altLang="zh-CN" sz="2100" dirty="0">
              <a:latin typeface="微软雅黑" panose="020B0503020204020204" charset="-122"/>
              <a:ea typeface="微软雅黑" panose="020B0503020204020204" charset="-122"/>
            </a:endParaRPr>
          </a:p>
          <a:p>
            <a:pPr>
              <a:lnSpc>
                <a:spcPct val="150000"/>
              </a:lnSpc>
            </a:pPr>
            <a:r>
              <a:rPr lang="zh-CN" altLang="en-US" sz="2100" dirty="0">
                <a:latin typeface="微软雅黑" panose="020B0503020204020204" charset="-122"/>
                <a:ea typeface="微软雅黑" panose="020B0503020204020204" charset="-122"/>
              </a:rPr>
              <a:t>最低是(             )。</a:t>
            </a:r>
          </a:p>
          <a:p>
            <a:pPr>
              <a:lnSpc>
                <a:spcPct val="150000"/>
              </a:lnSpc>
            </a:pPr>
            <a:r>
              <a:rPr lang="zh-CN" altLang="en-US" sz="2100" dirty="0">
                <a:latin typeface="微软雅黑" panose="020B0503020204020204" charset="-122"/>
                <a:ea typeface="微软雅黑" panose="020B0503020204020204" charset="-122"/>
              </a:rPr>
              <a:t>(2 )这位病人住院后(        )时体温</a:t>
            </a:r>
            <a:endParaRPr lang="en-US" altLang="zh-CN" sz="2100" dirty="0">
              <a:latin typeface="微软雅黑" panose="020B0503020204020204" charset="-122"/>
              <a:ea typeface="微软雅黑" panose="020B0503020204020204" charset="-122"/>
            </a:endParaRPr>
          </a:p>
          <a:p>
            <a:pPr>
              <a:lnSpc>
                <a:spcPct val="150000"/>
              </a:lnSpc>
            </a:pPr>
            <a:r>
              <a:rPr lang="zh-CN" altLang="en-US" sz="2100" dirty="0">
                <a:latin typeface="微软雅黑" panose="020B0503020204020204" charset="-122"/>
                <a:ea typeface="微软雅黑" panose="020B0503020204020204" charset="-122"/>
              </a:rPr>
              <a:t>达到了最高点，(        )时降到了最</a:t>
            </a:r>
            <a:endParaRPr lang="en-US" altLang="zh-CN" sz="2100" dirty="0">
              <a:latin typeface="微软雅黑" panose="020B0503020204020204" charset="-122"/>
              <a:ea typeface="微软雅黑" panose="020B0503020204020204" charset="-122"/>
            </a:endParaRPr>
          </a:p>
          <a:p>
            <a:pPr>
              <a:lnSpc>
                <a:spcPct val="150000"/>
              </a:lnSpc>
            </a:pPr>
            <a:r>
              <a:rPr lang="zh-CN" altLang="en-US" sz="2100" dirty="0">
                <a:latin typeface="微软雅黑" panose="020B0503020204020204" charset="-122"/>
                <a:ea typeface="微软雅黑" panose="020B0503020204020204" charset="-122"/>
              </a:rPr>
              <a:t>低点。 </a:t>
            </a:r>
          </a:p>
        </p:txBody>
      </p:sp>
      <p:sp>
        <p:nvSpPr>
          <p:cNvPr id="6" name="矩形 5"/>
          <p:cNvSpPr/>
          <p:nvPr/>
        </p:nvSpPr>
        <p:spPr>
          <a:xfrm>
            <a:off x="6260634" y="1452434"/>
            <a:ext cx="295995" cy="392415"/>
          </a:xfrm>
          <a:prstGeom prst="rect">
            <a:avLst/>
          </a:prstGeom>
        </p:spPr>
        <p:txBody>
          <a:bodyPr wrap="none" lIns="68580" tIns="34290" rIns="68580" bIns="34290">
            <a:spAutoFit/>
          </a:bodyPr>
          <a:lstStyle/>
          <a:p>
            <a:r>
              <a:rPr lang="en-US" altLang="zh-CN" sz="2100" dirty="0">
                <a:solidFill>
                  <a:srgbClr val="FF0000"/>
                </a:solidFill>
                <a:latin typeface="微软雅黑" panose="020B0503020204020204" charset="-122"/>
                <a:ea typeface="微软雅黑" panose="020B0503020204020204" charset="-122"/>
              </a:rPr>
              <a:t>6</a:t>
            </a:r>
            <a:endParaRPr lang="zh-CN" altLang="en-US" sz="2100" dirty="0"/>
          </a:p>
        </p:txBody>
      </p:sp>
      <p:sp>
        <p:nvSpPr>
          <p:cNvPr id="7" name="矩形 6"/>
          <p:cNvSpPr/>
          <p:nvPr/>
        </p:nvSpPr>
        <p:spPr>
          <a:xfrm>
            <a:off x="7933519" y="1949707"/>
            <a:ext cx="1085875" cy="392415"/>
          </a:xfrm>
          <a:prstGeom prst="rect">
            <a:avLst/>
          </a:prstGeom>
        </p:spPr>
        <p:txBody>
          <a:bodyPr wrap="none" lIns="68580" tIns="34290" rIns="68580" bIns="34290">
            <a:spAutoFit/>
          </a:bodyPr>
          <a:lstStyle/>
          <a:p>
            <a:r>
              <a:rPr lang="en-US" altLang="zh-CN" sz="2100" dirty="0">
                <a:solidFill>
                  <a:srgbClr val="FF0000"/>
                </a:solidFill>
                <a:latin typeface="微软雅黑" panose="020B0503020204020204" charset="-122"/>
                <a:ea typeface="微软雅黑" panose="020B0503020204020204" charset="-122"/>
              </a:rPr>
              <a:t>39.8℃</a:t>
            </a:r>
            <a:r>
              <a:rPr lang="en-US" altLang="zh-CN" sz="1800" dirty="0">
                <a:solidFill>
                  <a:srgbClr val="FF0000"/>
                </a:solidFill>
                <a:latin typeface="微软雅黑" panose="020B0503020204020204" charset="-122"/>
                <a:ea typeface="微软雅黑" panose="020B0503020204020204" charset="-122"/>
              </a:rPr>
              <a:t>  </a:t>
            </a:r>
            <a:endParaRPr lang="zh-CN" altLang="en-US" sz="1800" dirty="0"/>
          </a:p>
        </p:txBody>
      </p:sp>
      <p:sp>
        <p:nvSpPr>
          <p:cNvPr id="8" name="矩形 7"/>
          <p:cNvSpPr/>
          <p:nvPr/>
        </p:nvSpPr>
        <p:spPr>
          <a:xfrm>
            <a:off x="5532069" y="2404798"/>
            <a:ext cx="1024560" cy="392415"/>
          </a:xfrm>
          <a:prstGeom prst="rect">
            <a:avLst/>
          </a:prstGeom>
        </p:spPr>
        <p:txBody>
          <a:bodyPr wrap="none" lIns="68580" tIns="34290" rIns="68580" bIns="34290">
            <a:spAutoFit/>
          </a:bodyPr>
          <a:lstStyle/>
          <a:p>
            <a:r>
              <a:rPr lang="en-US" altLang="zh-CN" sz="2100" dirty="0">
                <a:solidFill>
                  <a:srgbClr val="FF0000"/>
                </a:solidFill>
                <a:latin typeface="微软雅黑" panose="020B0503020204020204" charset="-122"/>
                <a:ea typeface="微软雅黑" panose="020B0503020204020204" charset="-122"/>
              </a:rPr>
              <a:t>36.8℃ </a:t>
            </a:r>
            <a:endParaRPr lang="zh-CN" altLang="en-US" sz="2100" dirty="0"/>
          </a:p>
        </p:txBody>
      </p:sp>
      <p:sp>
        <p:nvSpPr>
          <p:cNvPr id="10" name="矩形 9"/>
          <p:cNvSpPr/>
          <p:nvPr/>
        </p:nvSpPr>
        <p:spPr>
          <a:xfrm>
            <a:off x="7128024" y="2896117"/>
            <a:ext cx="453490" cy="392415"/>
          </a:xfrm>
          <a:prstGeom prst="rect">
            <a:avLst/>
          </a:prstGeom>
        </p:spPr>
        <p:txBody>
          <a:bodyPr wrap="none" lIns="68580" tIns="34290" rIns="68580" bIns="34290">
            <a:spAutoFit/>
          </a:bodyPr>
          <a:lstStyle/>
          <a:p>
            <a:r>
              <a:rPr lang="en-US" altLang="zh-CN" sz="2100" dirty="0">
                <a:solidFill>
                  <a:srgbClr val="FF0000"/>
                </a:solidFill>
                <a:latin typeface="微软雅黑" panose="020B0503020204020204" charset="-122"/>
                <a:ea typeface="微软雅黑" panose="020B0503020204020204" charset="-122"/>
              </a:rPr>
              <a:t>30</a:t>
            </a:r>
            <a:endParaRPr lang="zh-CN" altLang="en-US" sz="2100" dirty="0"/>
          </a:p>
        </p:txBody>
      </p:sp>
      <p:sp>
        <p:nvSpPr>
          <p:cNvPr id="11" name="矩形 10"/>
          <p:cNvSpPr/>
          <p:nvPr/>
        </p:nvSpPr>
        <p:spPr>
          <a:xfrm>
            <a:off x="6665376" y="3384214"/>
            <a:ext cx="453490" cy="392415"/>
          </a:xfrm>
          <a:prstGeom prst="rect">
            <a:avLst/>
          </a:prstGeom>
        </p:spPr>
        <p:txBody>
          <a:bodyPr wrap="none" lIns="68580" tIns="34290" rIns="68580" bIns="34290">
            <a:spAutoFit/>
          </a:bodyPr>
          <a:lstStyle/>
          <a:p>
            <a:r>
              <a:rPr lang="en-US" altLang="zh-CN" sz="2100" dirty="0">
                <a:solidFill>
                  <a:srgbClr val="FF0000"/>
                </a:solidFill>
                <a:latin typeface="微软雅黑" panose="020B0503020204020204" charset="-122"/>
                <a:ea typeface="微软雅黑" panose="020B0503020204020204" charset="-122"/>
              </a:rPr>
              <a:t>48</a:t>
            </a:r>
            <a:endParaRPr lang="zh-CN" altLang="en-US" sz="21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926686" y="216633"/>
            <a:ext cx="1369607" cy="438581"/>
          </a:xfrm>
          <a:prstGeom prst="rect">
            <a:avLst/>
          </a:prstGeom>
          <a:noFill/>
        </p:spPr>
        <p:txBody>
          <a:bodyPr wrap="none" lIns="68580" tIns="34290" rIns="68580" bIns="34290">
            <a:spAutoFit/>
          </a:bodyPr>
          <a:lstStyle/>
          <a:p>
            <a:pPr algn="ctr"/>
            <a:r>
              <a:rPr lang="zh-CN" altLang="en-US" sz="2400" b="1" dirty="0">
                <a:ln w="0"/>
                <a:solidFill>
                  <a:schemeClr val="accent6">
                    <a:lumMod val="50000"/>
                  </a:schemeClr>
                </a:solidFill>
                <a:latin typeface="微软雅黑" panose="020B0503020204020204" charset="-122"/>
                <a:ea typeface="微软雅黑" panose="020B0503020204020204" charset="-122"/>
              </a:rPr>
              <a:t>练习巩固</a:t>
            </a:r>
          </a:p>
        </p:txBody>
      </p:sp>
      <p:sp>
        <p:nvSpPr>
          <p:cNvPr id="2" name="矩形 1"/>
          <p:cNvSpPr/>
          <p:nvPr/>
        </p:nvSpPr>
        <p:spPr>
          <a:xfrm>
            <a:off x="783310" y="807691"/>
            <a:ext cx="3868552" cy="715580"/>
          </a:xfrm>
          <a:prstGeom prst="rect">
            <a:avLst/>
          </a:prstGeom>
        </p:spPr>
        <p:txBody>
          <a:bodyPr wrap="square" lIns="68580" tIns="34290" rIns="68580" bIns="34290">
            <a:spAutoFit/>
          </a:bodyPr>
          <a:lstStyle/>
          <a:p>
            <a:pPr algn="ctr"/>
            <a:r>
              <a:rPr lang="zh-CN" altLang="en-US" sz="2100" dirty="0">
                <a:latin typeface="微软雅黑" panose="020B0503020204020204" charset="-122"/>
                <a:ea typeface="微软雅黑" panose="020B0503020204020204" charset="-122"/>
              </a:rPr>
              <a:t>下面是一位病人入院后 72 时内体温变化情况的统计图。</a:t>
            </a:r>
          </a:p>
        </p:txBody>
      </p:sp>
      <p:pic>
        <p:nvPicPr>
          <p:cNvPr id="3" name="图片 2"/>
          <p:cNvPicPr>
            <a:picLocks noChangeAspect="1"/>
          </p:cNvPicPr>
          <p:nvPr/>
        </p:nvPicPr>
        <p:blipFill>
          <a:blip r:embed="rId2" cstate="email"/>
          <a:stretch>
            <a:fillRect/>
          </a:stretch>
        </p:blipFill>
        <p:spPr>
          <a:xfrm>
            <a:off x="604360" y="1675747"/>
            <a:ext cx="4226453" cy="2400269"/>
          </a:xfrm>
          <a:prstGeom prst="rect">
            <a:avLst/>
          </a:prstGeom>
        </p:spPr>
      </p:pic>
      <p:sp>
        <p:nvSpPr>
          <p:cNvPr id="4" name="矩形 3"/>
          <p:cNvSpPr/>
          <p:nvPr/>
        </p:nvSpPr>
        <p:spPr>
          <a:xfrm>
            <a:off x="5002552" y="1014742"/>
            <a:ext cx="4338239" cy="2977739"/>
          </a:xfrm>
          <a:prstGeom prst="rect">
            <a:avLst/>
          </a:prstGeom>
        </p:spPr>
        <p:txBody>
          <a:bodyPr wrap="square" lIns="68580" tIns="34290" rIns="68580" bIns="34290">
            <a:spAutoFit/>
          </a:bodyPr>
          <a:lstStyle/>
          <a:p>
            <a:pPr>
              <a:lnSpc>
                <a:spcPct val="150000"/>
              </a:lnSpc>
            </a:pPr>
            <a:r>
              <a:rPr lang="zh-CN" altLang="en-US" sz="2100" dirty="0">
                <a:latin typeface="微软雅黑" panose="020B0503020204020204" charset="-122"/>
                <a:ea typeface="微软雅黑" panose="020B0503020204020204" charset="-122"/>
              </a:rPr>
              <a:t>(3 )这位病人的体温在(       )</a:t>
            </a:r>
            <a:endParaRPr lang="en-US" altLang="zh-CN" sz="2100" dirty="0">
              <a:latin typeface="微软雅黑" panose="020B0503020204020204" charset="-122"/>
              <a:ea typeface="微软雅黑" panose="020B0503020204020204" charset="-122"/>
            </a:endParaRPr>
          </a:p>
          <a:p>
            <a:pPr>
              <a:lnSpc>
                <a:spcPct val="150000"/>
              </a:lnSpc>
            </a:pPr>
            <a:r>
              <a:rPr lang="zh-CN" altLang="en-US" sz="2100" dirty="0">
                <a:latin typeface="微软雅黑" panose="020B0503020204020204" charset="-122"/>
                <a:ea typeface="微软雅黑" panose="020B0503020204020204" charset="-122"/>
              </a:rPr>
              <a:t>时到(         )时下降得最快,</a:t>
            </a:r>
            <a:endParaRPr lang="en-US" altLang="zh-CN" sz="2100" dirty="0">
              <a:latin typeface="微软雅黑" panose="020B0503020204020204" charset="-122"/>
              <a:ea typeface="微软雅黑" panose="020B0503020204020204" charset="-122"/>
            </a:endParaRPr>
          </a:p>
          <a:p>
            <a:pPr>
              <a:lnSpc>
                <a:spcPct val="150000"/>
              </a:lnSpc>
            </a:pPr>
            <a:r>
              <a:rPr lang="zh-CN" altLang="en-US" sz="2100" dirty="0">
                <a:latin typeface="微软雅黑" panose="020B0503020204020204" charset="-122"/>
                <a:ea typeface="微软雅黑" panose="020B0503020204020204" charset="-122"/>
              </a:rPr>
              <a:t>(         )时到(        )时体温比</a:t>
            </a:r>
            <a:endParaRPr lang="en-US" altLang="zh-CN" sz="2100" dirty="0">
              <a:latin typeface="微软雅黑" panose="020B0503020204020204" charset="-122"/>
              <a:ea typeface="微软雅黑" panose="020B0503020204020204" charset="-122"/>
            </a:endParaRPr>
          </a:p>
          <a:p>
            <a:pPr>
              <a:lnSpc>
                <a:spcPct val="150000"/>
              </a:lnSpc>
            </a:pPr>
            <a:r>
              <a:rPr lang="zh-CN" altLang="en-US" sz="2100" dirty="0">
                <a:latin typeface="微软雅黑" panose="020B0503020204020204" charset="-122"/>
                <a:ea typeface="微软雅黑" panose="020B0503020204020204" charset="-122"/>
              </a:rPr>
              <a:t>较稳定。由此可见这位病人</a:t>
            </a:r>
            <a:endParaRPr lang="en-US" altLang="zh-CN" sz="2100" dirty="0">
              <a:latin typeface="微软雅黑" panose="020B0503020204020204" charset="-122"/>
              <a:ea typeface="微软雅黑" panose="020B0503020204020204" charset="-122"/>
            </a:endParaRPr>
          </a:p>
          <a:p>
            <a:pPr>
              <a:lnSpc>
                <a:spcPct val="150000"/>
              </a:lnSpc>
            </a:pPr>
            <a:r>
              <a:rPr lang="zh-CN" altLang="en-US" sz="2100" dirty="0">
                <a:latin typeface="微软雅黑" panose="020B0503020204020204" charset="-122"/>
                <a:ea typeface="微软雅黑" panose="020B0503020204020204" charset="-122"/>
              </a:rPr>
              <a:t>的病情是(            )(填“好转”</a:t>
            </a:r>
            <a:endParaRPr lang="en-US" altLang="zh-CN" sz="2100" dirty="0">
              <a:latin typeface="微软雅黑" panose="020B0503020204020204" charset="-122"/>
              <a:ea typeface="微软雅黑" panose="020B0503020204020204" charset="-122"/>
            </a:endParaRPr>
          </a:p>
          <a:p>
            <a:pPr>
              <a:lnSpc>
                <a:spcPct val="150000"/>
              </a:lnSpc>
            </a:pPr>
            <a:r>
              <a:rPr lang="zh-CN" altLang="en-US" sz="2100" dirty="0">
                <a:latin typeface="微软雅黑" panose="020B0503020204020204" charset="-122"/>
                <a:ea typeface="微软雅黑" panose="020B0503020204020204" charset="-122"/>
              </a:rPr>
              <a:t>或“恶化”)。</a:t>
            </a:r>
          </a:p>
        </p:txBody>
      </p:sp>
      <p:sp>
        <p:nvSpPr>
          <p:cNvPr id="7" name="矩形 6"/>
          <p:cNvSpPr/>
          <p:nvPr/>
        </p:nvSpPr>
        <p:spPr>
          <a:xfrm>
            <a:off x="7763757" y="1162288"/>
            <a:ext cx="453490" cy="392415"/>
          </a:xfrm>
          <a:prstGeom prst="rect">
            <a:avLst/>
          </a:prstGeom>
        </p:spPr>
        <p:txBody>
          <a:bodyPr wrap="none" lIns="68580" tIns="34290" rIns="68580" bIns="34290">
            <a:spAutoFit/>
          </a:bodyPr>
          <a:lstStyle/>
          <a:p>
            <a:r>
              <a:rPr lang="en-US" altLang="zh-CN" sz="2100" dirty="0">
                <a:solidFill>
                  <a:srgbClr val="FF0000"/>
                </a:solidFill>
                <a:latin typeface="微软雅黑" panose="020B0503020204020204" charset="-122"/>
                <a:ea typeface="微软雅黑" panose="020B0503020204020204" charset="-122"/>
              </a:rPr>
              <a:t>30</a:t>
            </a:r>
            <a:endParaRPr lang="zh-CN" altLang="en-US" sz="2100" dirty="0"/>
          </a:p>
        </p:txBody>
      </p:sp>
      <p:sp>
        <p:nvSpPr>
          <p:cNvPr id="8" name="矩形 7"/>
          <p:cNvSpPr/>
          <p:nvPr/>
        </p:nvSpPr>
        <p:spPr>
          <a:xfrm>
            <a:off x="5867630" y="1651371"/>
            <a:ext cx="453490" cy="392415"/>
          </a:xfrm>
          <a:prstGeom prst="rect">
            <a:avLst/>
          </a:prstGeom>
        </p:spPr>
        <p:txBody>
          <a:bodyPr wrap="none" lIns="68580" tIns="34290" rIns="68580" bIns="34290">
            <a:spAutoFit/>
          </a:bodyPr>
          <a:lstStyle/>
          <a:p>
            <a:r>
              <a:rPr lang="en-US" altLang="zh-CN" sz="2100" dirty="0">
                <a:solidFill>
                  <a:srgbClr val="FF0000"/>
                </a:solidFill>
                <a:latin typeface="微软雅黑" panose="020B0503020204020204" charset="-122"/>
                <a:ea typeface="微软雅黑" panose="020B0503020204020204" charset="-122"/>
              </a:rPr>
              <a:t>36</a:t>
            </a:r>
            <a:endParaRPr lang="zh-CN" altLang="en-US" sz="2100" dirty="0"/>
          </a:p>
        </p:txBody>
      </p:sp>
      <p:sp>
        <p:nvSpPr>
          <p:cNvPr id="9" name="矩形 8"/>
          <p:cNvSpPr/>
          <p:nvPr/>
        </p:nvSpPr>
        <p:spPr>
          <a:xfrm>
            <a:off x="5296130" y="2142629"/>
            <a:ext cx="453490" cy="392415"/>
          </a:xfrm>
          <a:prstGeom prst="rect">
            <a:avLst/>
          </a:prstGeom>
        </p:spPr>
        <p:txBody>
          <a:bodyPr wrap="none" lIns="68580" tIns="34290" rIns="68580" bIns="34290">
            <a:spAutoFit/>
          </a:bodyPr>
          <a:lstStyle/>
          <a:p>
            <a:r>
              <a:rPr lang="en-US" altLang="zh-CN" sz="2100" dirty="0">
                <a:solidFill>
                  <a:srgbClr val="FF0000"/>
                </a:solidFill>
                <a:latin typeface="微软雅黑" panose="020B0503020204020204" charset="-122"/>
                <a:ea typeface="微软雅黑" panose="020B0503020204020204" charset="-122"/>
              </a:rPr>
              <a:t>36</a:t>
            </a:r>
            <a:endParaRPr lang="zh-CN" altLang="en-US" sz="2100" dirty="0"/>
          </a:p>
        </p:txBody>
      </p:sp>
      <p:sp>
        <p:nvSpPr>
          <p:cNvPr id="10" name="矩形 9"/>
          <p:cNvSpPr/>
          <p:nvPr/>
        </p:nvSpPr>
        <p:spPr>
          <a:xfrm>
            <a:off x="6685270" y="2121674"/>
            <a:ext cx="453490" cy="392415"/>
          </a:xfrm>
          <a:prstGeom prst="rect">
            <a:avLst/>
          </a:prstGeom>
        </p:spPr>
        <p:txBody>
          <a:bodyPr wrap="none" lIns="68580" tIns="34290" rIns="68580" bIns="34290">
            <a:spAutoFit/>
          </a:bodyPr>
          <a:lstStyle/>
          <a:p>
            <a:r>
              <a:rPr lang="en-US" altLang="zh-CN" sz="2100" dirty="0">
                <a:solidFill>
                  <a:srgbClr val="FF0000"/>
                </a:solidFill>
                <a:latin typeface="微软雅黑" panose="020B0503020204020204" charset="-122"/>
                <a:ea typeface="微软雅黑" panose="020B0503020204020204" charset="-122"/>
              </a:rPr>
              <a:t>72</a:t>
            </a:r>
            <a:endParaRPr lang="zh-CN" altLang="en-US" sz="2100" dirty="0"/>
          </a:p>
        </p:txBody>
      </p:sp>
      <p:sp>
        <p:nvSpPr>
          <p:cNvPr id="11" name="矩形 10"/>
          <p:cNvSpPr/>
          <p:nvPr/>
        </p:nvSpPr>
        <p:spPr>
          <a:xfrm>
            <a:off x="6334166" y="3072793"/>
            <a:ext cx="677108" cy="392415"/>
          </a:xfrm>
          <a:prstGeom prst="rect">
            <a:avLst/>
          </a:prstGeom>
        </p:spPr>
        <p:txBody>
          <a:bodyPr wrap="none" lIns="68580" tIns="34290" rIns="68580" bIns="34290">
            <a:spAutoFit/>
          </a:bodyPr>
          <a:lstStyle/>
          <a:p>
            <a:r>
              <a:rPr lang="zh-CN" altLang="en-US" sz="2100" dirty="0">
                <a:solidFill>
                  <a:srgbClr val="FF0000"/>
                </a:solidFill>
                <a:latin typeface="微软雅黑" panose="020B0503020204020204" charset="-122"/>
                <a:ea typeface="微软雅黑" panose="020B0503020204020204" charset="-122"/>
              </a:rPr>
              <a:t>好转</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926686" y="216633"/>
            <a:ext cx="1369606" cy="438581"/>
          </a:xfrm>
          <a:prstGeom prst="rect">
            <a:avLst/>
          </a:prstGeom>
          <a:noFill/>
        </p:spPr>
        <p:txBody>
          <a:bodyPr wrap="none" lIns="68580" tIns="34290" rIns="68580" bIns="34290">
            <a:spAutoFit/>
          </a:bodyPr>
          <a:lstStyle/>
          <a:p>
            <a:pPr algn="ctr"/>
            <a:r>
              <a:rPr lang="zh-CN" altLang="en-US" sz="2400" b="1" dirty="0">
                <a:ln w="0"/>
                <a:solidFill>
                  <a:schemeClr val="accent6">
                    <a:lumMod val="50000"/>
                  </a:schemeClr>
                </a:solidFill>
                <a:latin typeface="微软雅黑" panose="020B0503020204020204" charset="-122"/>
                <a:ea typeface="微软雅黑" panose="020B0503020204020204" charset="-122"/>
              </a:rPr>
              <a:t>知识总结</a:t>
            </a:r>
          </a:p>
        </p:txBody>
      </p:sp>
      <p:grpSp>
        <p:nvGrpSpPr>
          <p:cNvPr id="23" name="组合 22"/>
          <p:cNvGrpSpPr/>
          <p:nvPr/>
        </p:nvGrpSpPr>
        <p:grpSpPr>
          <a:xfrm>
            <a:off x="791446" y="1004020"/>
            <a:ext cx="7560840" cy="3240360"/>
            <a:chOff x="961118" y="1219412"/>
            <a:chExt cx="3925653" cy="1501229"/>
          </a:xfrm>
        </p:grpSpPr>
        <p:grpSp>
          <p:nvGrpSpPr>
            <p:cNvPr id="24" name="组合 23"/>
            <p:cNvGrpSpPr/>
            <p:nvPr/>
          </p:nvGrpSpPr>
          <p:grpSpPr>
            <a:xfrm>
              <a:off x="961118" y="1219412"/>
              <a:ext cx="3925653" cy="1501229"/>
              <a:chOff x="289555" y="882345"/>
              <a:chExt cx="8424936" cy="3528392"/>
            </a:xfrm>
          </p:grpSpPr>
          <p:sp>
            <p:nvSpPr>
              <p:cNvPr id="44" name="矩形 43"/>
              <p:cNvSpPr/>
              <p:nvPr/>
            </p:nvSpPr>
            <p:spPr>
              <a:xfrm>
                <a:off x="289555" y="882345"/>
                <a:ext cx="8424936" cy="3528392"/>
              </a:xfrm>
              <a:prstGeom prst="rect">
                <a:avLst/>
              </a:prstGeom>
              <a:gradFill>
                <a:gsLst>
                  <a:gs pos="67000">
                    <a:srgbClr val="B7732F"/>
                  </a:gs>
                  <a:gs pos="0">
                    <a:srgbClr val="CC8238"/>
                  </a:gs>
                </a:gsLst>
                <a:lin ang="5400000" scaled="0"/>
              </a:gradFill>
              <a:ln w="28575" cap="flat" cmpd="sng" algn="ctr">
                <a:noFill/>
                <a:prstDash val="solid"/>
              </a:ln>
              <a:effectLst>
                <a:outerShdw blurRad="44450" dist="27940" dir="5400000" algn="ctr">
                  <a:srgbClr val="7A4D20"/>
                </a:outerShdw>
              </a:effectLst>
              <a:scene3d>
                <a:camera prst="orthographicFront">
                  <a:rot lat="0" lon="0" rev="0"/>
                </a:camera>
                <a:lightRig rig="balanced" dir="t">
                  <a:rot lat="0" lon="0" rev="8700000"/>
                </a:lightRig>
              </a:scene3d>
              <a:sp3d>
                <a:bevelT w="171450" h="6350"/>
              </a:sp3d>
            </p:spPr>
            <p:txBody>
              <a:bodyPr rtlCol="0" anchor="ctr"/>
              <a:lstStyle/>
              <a:p>
                <a:pPr algn="ctr">
                  <a:lnSpc>
                    <a:spcPct val="150000"/>
                  </a:lnSpc>
                  <a:defRPr/>
                </a:pPr>
                <a:endParaRPr lang="zh-CN" altLang="en-US" sz="2800" kern="0">
                  <a:solidFill>
                    <a:sysClr val="window" lastClr="FFFFFF"/>
                  </a:solidFill>
                  <a:latin typeface="SimSun-ExtB" panose="02010609060101010101" pitchFamily="49" charset="-122"/>
                  <a:ea typeface="微软雅黑" panose="020B0503020204020204" charset="-122"/>
                </a:endParaRPr>
              </a:p>
            </p:txBody>
          </p:sp>
          <p:sp>
            <p:nvSpPr>
              <p:cNvPr id="45" name="矩形 44"/>
              <p:cNvSpPr/>
              <p:nvPr/>
            </p:nvSpPr>
            <p:spPr>
              <a:xfrm>
                <a:off x="474312" y="1130950"/>
                <a:ext cx="8055421" cy="3127438"/>
              </a:xfrm>
              <a:prstGeom prst="rect">
                <a:avLst/>
              </a:prstGeom>
              <a:solidFill>
                <a:sysClr val="window" lastClr="FFFFFF"/>
              </a:solidFill>
              <a:ln w="25400" cap="flat" cmpd="sng" algn="ctr">
                <a:noFill/>
                <a:prstDash val="solid"/>
              </a:ln>
              <a:effectLst>
                <a:outerShdw blurRad="50800" dist="25400" dir="5400000" algn="t" rotWithShape="0">
                  <a:prstClr val="black">
                    <a:alpha val="40000"/>
                  </a:prstClr>
                </a:outerShdw>
              </a:effectLst>
            </p:spPr>
            <p:txBody>
              <a:bodyPr rtlCol="0" anchor="ctr"/>
              <a:lstStyle/>
              <a:p>
                <a:pPr algn="ctr">
                  <a:lnSpc>
                    <a:spcPct val="150000"/>
                  </a:lnSpc>
                  <a:defRPr/>
                </a:pPr>
                <a:endParaRPr lang="zh-CN" altLang="en-US" sz="2800" kern="0">
                  <a:solidFill>
                    <a:sysClr val="window" lastClr="FFFFFF"/>
                  </a:solidFill>
                  <a:latin typeface="SimSun-ExtB" panose="02010609060101010101" pitchFamily="49" charset="-122"/>
                  <a:ea typeface="微软雅黑" panose="020B0503020204020204" charset="-122"/>
                </a:endParaRPr>
              </a:p>
            </p:txBody>
          </p:sp>
          <p:sp>
            <p:nvSpPr>
              <p:cNvPr id="46" name="矩形 45"/>
              <p:cNvSpPr/>
              <p:nvPr/>
            </p:nvSpPr>
            <p:spPr>
              <a:xfrm>
                <a:off x="417936" y="1025822"/>
                <a:ext cx="8168171" cy="3127438"/>
              </a:xfrm>
              <a:prstGeom prst="rect">
                <a:avLst/>
              </a:prstGeom>
              <a:solidFill>
                <a:sysClr val="window" lastClr="FFFFFF"/>
              </a:solidFill>
              <a:ln w="25400" cap="flat" cmpd="sng" algn="ctr">
                <a:noFill/>
                <a:prstDash val="solid"/>
              </a:ln>
              <a:effectLst>
                <a:outerShdw blurRad="50800" dist="25400" dir="5400000" algn="t" rotWithShape="0">
                  <a:prstClr val="black">
                    <a:alpha val="40000"/>
                  </a:prstClr>
                </a:outerShdw>
              </a:effectLst>
            </p:spPr>
            <p:txBody>
              <a:bodyPr rtlCol="0" anchor="ctr"/>
              <a:lstStyle/>
              <a:p>
                <a:pPr algn="ctr">
                  <a:lnSpc>
                    <a:spcPct val="150000"/>
                  </a:lnSpc>
                  <a:defRPr/>
                </a:pPr>
                <a:endParaRPr lang="zh-CN" altLang="en-US" sz="2800" kern="0">
                  <a:solidFill>
                    <a:sysClr val="window" lastClr="FFFFFF"/>
                  </a:solidFill>
                  <a:latin typeface="SimSun-ExtB" panose="02010609060101010101" pitchFamily="49" charset="-122"/>
                  <a:ea typeface="微软雅黑" panose="020B0503020204020204" charset="-122"/>
                </a:endParaRPr>
              </a:p>
            </p:txBody>
          </p:sp>
        </p:grpSp>
        <p:sp>
          <p:nvSpPr>
            <p:cNvPr id="25" name="矩形 24"/>
            <p:cNvSpPr/>
            <p:nvPr/>
          </p:nvSpPr>
          <p:spPr>
            <a:xfrm>
              <a:off x="1131394" y="1254733"/>
              <a:ext cx="3708689" cy="342216"/>
            </a:xfrm>
            <a:prstGeom prst="rect">
              <a:avLst/>
            </a:prstGeom>
          </p:spPr>
          <p:txBody>
            <a:bodyPr wrap="square">
              <a:spAutoFit/>
            </a:bodyPr>
            <a:lstStyle/>
            <a:p>
              <a:pPr>
                <a:lnSpc>
                  <a:spcPct val="150000"/>
                </a:lnSpc>
              </a:pPr>
              <a:r>
                <a:rPr lang="en-US" altLang="zh-CN" sz="2800" dirty="0">
                  <a:solidFill>
                    <a:srgbClr val="FFFFFF"/>
                  </a:solidFill>
                  <a:latin typeface="SimSun-ExtB" panose="02010609060101010101" pitchFamily="49" charset="-122"/>
                  <a:ea typeface="微软雅黑" panose="020B0503020204020204" charset="-122"/>
                  <a:cs typeface="Times New Roman" panose="02020603050405020304" pitchFamily="18" charset="0"/>
                </a:rPr>
                <a:t>.</a:t>
              </a:r>
            </a:p>
          </p:txBody>
        </p:sp>
      </p:grpSp>
      <p:sp>
        <p:nvSpPr>
          <p:cNvPr id="47" name="矩形 46"/>
          <p:cNvSpPr/>
          <p:nvPr/>
        </p:nvSpPr>
        <p:spPr>
          <a:xfrm>
            <a:off x="3270725" y="1238957"/>
            <a:ext cx="2718394" cy="930928"/>
          </a:xfrm>
          <a:prstGeom prst="rect">
            <a:avLst/>
          </a:prstGeom>
          <a:noFill/>
        </p:spPr>
        <p:txBody>
          <a:bodyPr wrap="square" lIns="68580" tIns="34290" rIns="68580" bIns="34290" rtlCol="0">
            <a:spAutoFit/>
          </a:bodyPr>
          <a:lstStyle/>
          <a:p>
            <a:pPr>
              <a:lnSpc>
                <a:spcPct val="200000"/>
              </a:lnSpc>
            </a:pPr>
            <a:r>
              <a:rPr lang="zh-CN" altLang="en-US" sz="2800" b="1" dirty="0">
                <a:solidFill>
                  <a:srgbClr val="FF0000"/>
                </a:solidFill>
                <a:ea typeface="微软雅黑" panose="020B0503020204020204" charset="-122"/>
              </a:rPr>
              <a:t>看图找关系</a:t>
            </a:r>
          </a:p>
        </p:txBody>
      </p:sp>
      <p:sp>
        <p:nvSpPr>
          <p:cNvPr id="48" name="文本框 47"/>
          <p:cNvSpPr txBox="1"/>
          <p:nvPr/>
        </p:nvSpPr>
        <p:spPr>
          <a:xfrm>
            <a:off x="1444467" y="2000250"/>
            <a:ext cx="6391751" cy="1545908"/>
          </a:xfrm>
          <a:prstGeom prst="rect">
            <a:avLst/>
          </a:prstGeom>
          <a:noFill/>
        </p:spPr>
        <p:txBody>
          <a:bodyPr wrap="square" lIns="68580" tIns="34290" rIns="68580" bIns="34290" rtlCol="0">
            <a:spAutoFit/>
          </a:bodyPr>
          <a:lstStyle/>
          <a:p>
            <a:pPr>
              <a:lnSpc>
                <a:spcPct val="200000"/>
              </a:lnSpc>
            </a:pPr>
            <a:r>
              <a:rPr lang="zh-CN" altLang="en-US" sz="2400" b="1" dirty="0">
                <a:ea typeface="微软雅黑" panose="020B0503020204020204" charset="-122"/>
              </a:rPr>
              <a:t>两种变量之间的关系图可以直观地表示出一种变量随着另一种变量的变化而变化的信息情况。</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7"/>
                                        </p:tgtEl>
                                        <p:attrNameLst>
                                          <p:attrName>style.visibility</p:attrName>
                                        </p:attrNameLst>
                                      </p:cBhvr>
                                      <p:to>
                                        <p:strVal val="visible"/>
                                      </p:to>
                                    </p:set>
                                    <p:animEffect transition="in" filter="fade">
                                      <p:cBhvr>
                                        <p:cTn id="14" dur="500"/>
                                        <p:tgtEl>
                                          <p:spTgt spid="4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48"/>
                                        </p:tgtEl>
                                        <p:attrNameLst>
                                          <p:attrName>style.visibility</p:attrName>
                                        </p:attrNameLst>
                                      </p:cBhvr>
                                      <p:to>
                                        <p:strVal val="visible"/>
                                      </p:to>
                                    </p:set>
                                    <p:animEffect transition="in" filter="wipe(left)">
                                      <p:cBhvr>
                                        <p:cTn id="19"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文本框 29"/>
          <p:cNvSpPr txBox="1"/>
          <p:nvPr/>
        </p:nvSpPr>
        <p:spPr>
          <a:xfrm>
            <a:off x="893170" y="262603"/>
            <a:ext cx="1369606" cy="438581"/>
          </a:xfrm>
          <a:prstGeom prst="rect">
            <a:avLst/>
          </a:prstGeom>
          <a:noFill/>
        </p:spPr>
        <p:txBody>
          <a:bodyPr wrap="none" lIns="68580" tIns="34290" rIns="68580" bIns="34290" rtlCol="0">
            <a:spAutoFit/>
          </a:bodyPr>
          <a:lstStyle/>
          <a:p>
            <a:r>
              <a:rPr lang="zh-CN" altLang="en-US" sz="2400" b="1" dirty="0">
                <a:solidFill>
                  <a:schemeClr val="accent6">
                    <a:lumMod val="50000"/>
                  </a:schemeClr>
                </a:solidFill>
                <a:latin typeface="微软雅黑" panose="020B0503020204020204" charset="-122"/>
                <a:ea typeface="微软雅黑" panose="020B0503020204020204" charset="-122"/>
              </a:rPr>
              <a:t>课后作业</a:t>
            </a:r>
          </a:p>
        </p:txBody>
      </p:sp>
      <p:grpSp>
        <p:nvGrpSpPr>
          <p:cNvPr id="5" name="组合 4"/>
          <p:cNvGrpSpPr/>
          <p:nvPr/>
        </p:nvGrpSpPr>
        <p:grpSpPr>
          <a:xfrm>
            <a:off x="1325127" y="1204487"/>
            <a:ext cx="7206787" cy="2996038"/>
            <a:chOff x="1766835" y="1605982"/>
            <a:chExt cx="9609049" cy="3994717"/>
          </a:xfrm>
        </p:grpSpPr>
        <p:pic>
          <p:nvPicPr>
            <p:cNvPr id="2" name="图片 1"/>
            <p:cNvPicPr>
              <a:picLocks noChangeAspect="1"/>
            </p:cNvPicPr>
            <p:nvPr/>
          </p:nvPicPr>
          <p:blipFill>
            <a:blip r:embed="rId2" cstate="email"/>
            <a:stretch>
              <a:fillRect/>
            </a:stretch>
          </p:blipFill>
          <p:spPr>
            <a:xfrm>
              <a:off x="1766835" y="1605982"/>
              <a:ext cx="9609049" cy="3994717"/>
            </a:xfrm>
            <a:prstGeom prst="rect">
              <a:avLst/>
            </a:prstGeom>
          </p:spPr>
        </p:pic>
        <p:sp>
          <p:nvSpPr>
            <p:cNvPr id="3" name="圆角矩形 2"/>
            <p:cNvSpPr/>
            <p:nvPr/>
          </p:nvSpPr>
          <p:spPr>
            <a:xfrm>
              <a:off x="2434590" y="1951705"/>
              <a:ext cx="8229600" cy="3303270"/>
            </a:xfrm>
            <a:prstGeom prst="roundRect">
              <a:avLst>
                <a:gd name="adj" fmla="val 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文本框 6"/>
          <p:cNvSpPr txBox="1"/>
          <p:nvPr/>
        </p:nvSpPr>
        <p:spPr>
          <a:xfrm>
            <a:off x="2179320" y="1525259"/>
            <a:ext cx="5818823" cy="1938338"/>
          </a:xfrm>
          <a:prstGeom prst="rect">
            <a:avLst/>
          </a:prstGeom>
          <a:noFill/>
        </p:spPr>
        <p:txBody>
          <a:bodyPr wrap="square" lIns="68580" tIns="34290" rIns="68580" bIns="34290" rtlCol="0">
            <a:spAutoFit/>
          </a:bodyPr>
          <a:lstStyle/>
          <a:p>
            <a:pPr>
              <a:lnSpc>
                <a:spcPct val="150000"/>
              </a:lnSpc>
            </a:pPr>
            <a:r>
              <a:rPr lang="zh-CN" altLang="en-US" sz="2700" b="1" dirty="0">
                <a:latin typeface="微软雅黑" panose="020B0503020204020204" charset="-122"/>
                <a:ea typeface="微软雅黑" panose="020B0503020204020204" charset="-122"/>
              </a:rPr>
              <a:t>每天定时测量自己的体温，持续一周，然后做成折线统计图，说一说体温变化情况。</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iterate type="lt">
                                    <p:tmPct val="10000"/>
                                  </p:iterate>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ppt_w</p:attrName>
                                        </p:attrNameLst>
                                      </p:cBhvr>
                                      <p:tavLst>
                                        <p:tav tm="0">
                                          <p:val>
                                            <p:fltVal val="0"/>
                                          </p:val>
                                        </p:tav>
                                        <p:tav tm="100000">
                                          <p:val>
                                            <p:strVal val="#ppt_w"/>
                                          </p:val>
                                        </p:tav>
                                      </p:tavLst>
                                    </p:anim>
                                    <p:anim calcmode="lin" valueType="num">
                                      <p:cBhvr>
                                        <p:cTn id="8" dur="500" fill="hold"/>
                                        <p:tgtEl>
                                          <p:spTgt spid="3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6" presetClass="entr" presetSubtype="37"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arn(outVertical)">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文本框 170"/>
          <p:cNvSpPr txBox="1"/>
          <p:nvPr/>
        </p:nvSpPr>
        <p:spPr>
          <a:xfrm>
            <a:off x="893170" y="262603"/>
            <a:ext cx="1369606" cy="438581"/>
          </a:xfrm>
          <a:prstGeom prst="rect">
            <a:avLst/>
          </a:prstGeom>
          <a:noFill/>
        </p:spPr>
        <p:txBody>
          <a:bodyPr wrap="none" lIns="68580" tIns="34290" rIns="68580" bIns="34290" rtlCol="0">
            <a:spAutoFit/>
          </a:bodyPr>
          <a:lstStyle/>
          <a:p>
            <a:r>
              <a:rPr lang="zh-CN" altLang="en-US" sz="2400" b="1" dirty="0">
                <a:solidFill>
                  <a:schemeClr val="accent6">
                    <a:lumMod val="50000"/>
                  </a:schemeClr>
                </a:solidFill>
                <a:latin typeface="微软雅黑" panose="020B0503020204020204" charset="-122"/>
                <a:ea typeface="微软雅黑" panose="020B0503020204020204" charset="-122"/>
              </a:rPr>
              <a:t>激趣导入</a:t>
            </a:r>
          </a:p>
        </p:txBody>
      </p:sp>
      <p:graphicFrame>
        <p:nvGraphicFramePr>
          <p:cNvPr id="4" name="表格 3"/>
          <p:cNvGraphicFramePr>
            <a:graphicFrameLocks noGrp="1"/>
          </p:cNvGraphicFramePr>
          <p:nvPr/>
        </p:nvGraphicFramePr>
        <p:xfrm>
          <a:off x="1303960" y="1993464"/>
          <a:ext cx="4123135" cy="2084784"/>
        </p:xfrm>
        <a:graphic>
          <a:graphicData uri="http://schemas.openxmlformats.org/drawingml/2006/table">
            <a:tbl>
              <a:tblPr firstRow="1" bandRow="1">
                <a:tableStyleId>{5C22544A-7EE6-4342-B048-85BDC9FD1C3A}</a:tableStyleId>
              </a:tblPr>
              <a:tblGrid>
                <a:gridCol w="377954">
                  <a:extLst>
                    <a:ext uri="{9D8B030D-6E8A-4147-A177-3AD203B41FA5}">
                      <a16:colId xmlns:a16="http://schemas.microsoft.com/office/drawing/2014/main" val="20000"/>
                    </a:ext>
                  </a:extLst>
                </a:gridCol>
                <a:gridCol w="377954">
                  <a:extLst>
                    <a:ext uri="{9D8B030D-6E8A-4147-A177-3AD203B41FA5}">
                      <a16:colId xmlns:a16="http://schemas.microsoft.com/office/drawing/2014/main" val="20001"/>
                    </a:ext>
                  </a:extLst>
                </a:gridCol>
                <a:gridCol w="377954">
                  <a:extLst>
                    <a:ext uri="{9D8B030D-6E8A-4147-A177-3AD203B41FA5}">
                      <a16:colId xmlns:a16="http://schemas.microsoft.com/office/drawing/2014/main" val="20002"/>
                    </a:ext>
                  </a:extLst>
                </a:gridCol>
                <a:gridCol w="377954">
                  <a:extLst>
                    <a:ext uri="{9D8B030D-6E8A-4147-A177-3AD203B41FA5}">
                      <a16:colId xmlns:a16="http://schemas.microsoft.com/office/drawing/2014/main" val="20003"/>
                    </a:ext>
                  </a:extLst>
                </a:gridCol>
                <a:gridCol w="377954">
                  <a:extLst>
                    <a:ext uri="{9D8B030D-6E8A-4147-A177-3AD203B41FA5}">
                      <a16:colId xmlns:a16="http://schemas.microsoft.com/office/drawing/2014/main" val="20004"/>
                    </a:ext>
                  </a:extLst>
                </a:gridCol>
                <a:gridCol w="377954">
                  <a:extLst>
                    <a:ext uri="{9D8B030D-6E8A-4147-A177-3AD203B41FA5}">
                      <a16:colId xmlns:a16="http://schemas.microsoft.com/office/drawing/2014/main" val="20005"/>
                    </a:ext>
                  </a:extLst>
                </a:gridCol>
                <a:gridCol w="377954">
                  <a:extLst>
                    <a:ext uri="{9D8B030D-6E8A-4147-A177-3AD203B41FA5}">
                      <a16:colId xmlns:a16="http://schemas.microsoft.com/office/drawing/2014/main" val="20006"/>
                    </a:ext>
                  </a:extLst>
                </a:gridCol>
                <a:gridCol w="377954">
                  <a:extLst>
                    <a:ext uri="{9D8B030D-6E8A-4147-A177-3AD203B41FA5}">
                      <a16:colId xmlns:a16="http://schemas.microsoft.com/office/drawing/2014/main" val="20007"/>
                    </a:ext>
                  </a:extLst>
                </a:gridCol>
                <a:gridCol w="377954">
                  <a:extLst>
                    <a:ext uri="{9D8B030D-6E8A-4147-A177-3AD203B41FA5}">
                      <a16:colId xmlns:a16="http://schemas.microsoft.com/office/drawing/2014/main" val="20008"/>
                    </a:ext>
                  </a:extLst>
                </a:gridCol>
                <a:gridCol w="377954">
                  <a:extLst>
                    <a:ext uri="{9D8B030D-6E8A-4147-A177-3AD203B41FA5}">
                      <a16:colId xmlns:a16="http://schemas.microsoft.com/office/drawing/2014/main" val="20009"/>
                    </a:ext>
                  </a:extLst>
                </a:gridCol>
                <a:gridCol w="343595">
                  <a:extLst>
                    <a:ext uri="{9D8B030D-6E8A-4147-A177-3AD203B41FA5}">
                      <a16:colId xmlns:a16="http://schemas.microsoft.com/office/drawing/2014/main" val="20010"/>
                    </a:ext>
                  </a:extLst>
                </a:gridCol>
              </a:tblGrid>
              <a:tr h="194354">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8086">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grpSp>
        <p:nvGrpSpPr>
          <p:cNvPr id="5" name="组合 4"/>
          <p:cNvGrpSpPr/>
          <p:nvPr/>
        </p:nvGrpSpPr>
        <p:grpSpPr>
          <a:xfrm>
            <a:off x="467545" y="1681185"/>
            <a:ext cx="5509405" cy="2994282"/>
            <a:chOff x="3047691" y="2084068"/>
            <a:chExt cx="7345872" cy="3992374"/>
          </a:xfrm>
        </p:grpSpPr>
        <p:sp>
          <p:nvSpPr>
            <p:cNvPr id="6" name="文本框 4"/>
            <p:cNvSpPr txBox="1">
              <a:spLocks noChangeArrowheads="1"/>
            </p:cNvSpPr>
            <p:nvPr/>
          </p:nvSpPr>
          <p:spPr bwMode="auto">
            <a:xfrm>
              <a:off x="3490606" y="5092509"/>
              <a:ext cx="652463" cy="492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7" name="文本框 31"/>
            <p:cNvSpPr txBox="1">
              <a:spLocks noChangeArrowheads="1"/>
            </p:cNvSpPr>
            <p:nvPr/>
          </p:nvSpPr>
          <p:spPr bwMode="auto">
            <a:xfrm>
              <a:off x="3354875" y="4591178"/>
              <a:ext cx="796925" cy="492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100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8" name="文本框 7"/>
            <p:cNvSpPr txBox="1">
              <a:spLocks noChangeArrowheads="1"/>
            </p:cNvSpPr>
            <p:nvPr/>
          </p:nvSpPr>
          <p:spPr bwMode="auto">
            <a:xfrm>
              <a:off x="3425470" y="4092702"/>
              <a:ext cx="719980" cy="492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200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9" name="文本框 33"/>
            <p:cNvSpPr txBox="1">
              <a:spLocks noChangeArrowheads="1"/>
            </p:cNvSpPr>
            <p:nvPr/>
          </p:nvSpPr>
          <p:spPr bwMode="auto">
            <a:xfrm>
              <a:off x="3272328" y="3597403"/>
              <a:ext cx="879471" cy="492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300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0" name="文本框 34"/>
            <p:cNvSpPr txBox="1">
              <a:spLocks noChangeArrowheads="1"/>
            </p:cNvSpPr>
            <p:nvPr/>
          </p:nvSpPr>
          <p:spPr bwMode="auto">
            <a:xfrm>
              <a:off x="3272328" y="3078292"/>
              <a:ext cx="873123" cy="492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400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1" name="文本框 35"/>
            <p:cNvSpPr txBox="1">
              <a:spLocks noChangeArrowheads="1"/>
            </p:cNvSpPr>
            <p:nvPr/>
          </p:nvSpPr>
          <p:spPr bwMode="auto">
            <a:xfrm>
              <a:off x="3278674" y="2598865"/>
              <a:ext cx="877888" cy="492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500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2" name="文本框 11"/>
            <p:cNvSpPr txBox="1"/>
            <p:nvPr/>
          </p:nvSpPr>
          <p:spPr>
            <a:xfrm>
              <a:off x="3047691" y="2084068"/>
              <a:ext cx="2230438" cy="492442"/>
            </a:xfrm>
            <a:prstGeom prst="rect">
              <a:avLst/>
            </a:prstGeom>
            <a:noFill/>
          </p:spPr>
          <p:txBody>
            <a:bodyPr wrap="square">
              <a:spAutoFit/>
            </a:bodyPr>
            <a:lstStyle/>
            <a:p>
              <a:pPr algn="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速度</a:t>
              </a: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225"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米</a:t>
              </a: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分）</a:t>
              </a:r>
            </a:p>
          </p:txBody>
        </p:sp>
        <p:sp>
          <p:nvSpPr>
            <p:cNvPr id="13" name="文本框 12"/>
            <p:cNvSpPr txBox="1"/>
            <p:nvPr/>
          </p:nvSpPr>
          <p:spPr>
            <a:xfrm>
              <a:off x="8489182" y="5317051"/>
              <a:ext cx="1904381" cy="492442"/>
            </a:xfrm>
            <a:prstGeom prst="rect">
              <a:avLst/>
            </a:prstGeom>
            <a:noFill/>
          </p:spPr>
          <p:txBody>
            <a:bodyPr wrap="square">
              <a:spAutoFit/>
            </a:bodyPr>
            <a:lstStyle/>
            <a:p>
              <a:pPr algn="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时间</a:t>
              </a: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225"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分）</a:t>
              </a:r>
            </a:p>
          </p:txBody>
        </p:sp>
        <p:sp>
          <p:nvSpPr>
            <p:cNvPr id="14" name="文本框 13"/>
            <p:cNvSpPr txBox="1"/>
            <p:nvPr/>
          </p:nvSpPr>
          <p:spPr>
            <a:xfrm>
              <a:off x="4824897" y="5286503"/>
              <a:ext cx="684213" cy="492442"/>
            </a:xfrm>
            <a:prstGeom prst="rect">
              <a:avLst/>
            </a:prstGeom>
            <a:noFill/>
          </p:spPr>
          <p:txBody>
            <a:bodyPr>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1</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5" name="文本框 14"/>
            <p:cNvSpPr txBox="1"/>
            <p:nvPr/>
          </p:nvSpPr>
          <p:spPr>
            <a:xfrm>
              <a:off x="5829786" y="5284915"/>
              <a:ext cx="684212" cy="492442"/>
            </a:xfrm>
            <a:prstGeom prst="rect">
              <a:avLst/>
            </a:prstGeom>
            <a:noFill/>
          </p:spPr>
          <p:txBody>
            <a:bodyPr>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2</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6" name="文本框 15"/>
            <p:cNvSpPr txBox="1"/>
            <p:nvPr/>
          </p:nvSpPr>
          <p:spPr>
            <a:xfrm>
              <a:off x="6850548" y="5276977"/>
              <a:ext cx="684213" cy="492442"/>
            </a:xfrm>
            <a:prstGeom prst="rect">
              <a:avLst/>
            </a:prstGeom>
            <a:noFill/>
          </p:spPr>
          <p:txBody>
            <a:bodyPr>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3</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7" name="文本框 16"/>
            <p:cNvSpPr txBox="1"/>
            <p:nvPr/>
          </p:nvSpPr>
          <p:spPr>
            <a:xfrm>
              <a:off x="7858611" y="5278565"/>
              <a:ext cx="684212" cy="492442"/>
            </a:xfrm>
            <a:prstGeom prst="rect">
              <a:avLst/>
            </a:prstGeom>
            <a:noFill/>
          </p:spPr>
          <p:txBody>
            <a:bodyPr>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4</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8" name="文本框 17"/>
            <p:cNvSpPr txBox="1"/>
            <p:nvPr/>
          </p:nvSpPr>
          <p:spPr>
            <a:xfrm>
              <a:off x="3334554" y="5405883"/>
              <a:ext cx="1209676" cy="492442"/>
            </a:xfrm>
            <a:prstGeom prst="rect">
              <a:avLst/>
            </a:prstGeom>
            <a:noFill/>
          </p:spPr>
          <p:txBody>
            <a:bodyPr wrap="square">
              <a:spAutoFit/>
            </a:bodyPr>
            <a:lstStyle/>
            <a:p>
              <a:pPr algn="ct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解放路</a:t>
              </a:r>
            </a:p>
          </p:txBody>
        </p:sp>
        <p:sp>
          <p:nvSpPr>
            <p:cNvPr id="19" name="文本框 18"/>
            <p:cNvSpPr txBox="1"/>
            <p:nvPr/>
          </p:nvSpPr>
          <p:spPr>
            <a:xfrm>
              <a:off x="7705893" y="5584000"/>
              <a:ext cx="995362" cy="492442"/>
            </a:xfrm>
            <a:prstGeom prst="rect">
              <a:avLst/>
            </a:prstGeom>
            <a:noFill/>
          </p:spPr>
          <p:txBody>
            <a:bodyPr>
              <a:spAutoFit/>
            </a:bodyPr>
            <a:lstStyle/>
            <a:p>
              <a:pPr algn="ct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商场</a:t>
              </a:r>
            </a:p>
          </p:txBody>
        </p:sp>
        <p:cxnSp>
          <p:nvCxnSpPr>
            <p:cNvPr id="20" name="直接连接符 19"/>
            <p:cNvCxnSpPr/>
            <p:nvPr/>
          </p:nvCxnSpPr>
          <p:spPr>
            <a:xfrm>
              <a:off x="5167798" y="3264027"/>
              <a:ext cx="202565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7182336" y="3252915"/>
              <a:ext cx="1008062" cy="20256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a:off x="4624873" y="4233990"/>
              <a:ext cx="73025" cy="7143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latin typeface="Times New Roman" panose="02020603050405020304" pitchFamily="18" charset="0"/>
                <a:ea typeface="微软雅黑" panose="020B0503020204020204" charset="-122"/>
                <a:sym typeface="Times New Roman" panose="02020603050405020304" pitchFamily="18" charset="0"/>
              </a:endParaRPr>
            </a:p>
          </p:txBody>
        </p:sp>
        <p:cxnSp>
          <p:nvCxnSpPr>
            <p:cNvPr id="23" name="直接连接符 22"/>
            <p:cNvCxnSpPr/>
            <p:nvPr/>
          </p:nvCxnSpPr>
          <p:spPr>
            <a:xfrm flipV="1">
              <a:off x="4153386" y="3264027"/>
              <a:ext cx="1003300" cy="20129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文本框 23"/>
            <p:cNvSpPr txBox="1"/>
            <p:nvPr/>
          </p:nvSpPr>
          <p:spPr>
            <a:xfrm>
              <a:off x="4087553" y="4004644"/>
              <a:ext cx="684212" cy="492442"/>
            </a:xfrm>
            <a:prstGeom prst="rect">
              <a:avLst/>
            </a:prstGeom>
            <a:noFill/>
          </p:spPr>
          <p:txBody>
            <a:bodyPr>
              <a:spAutoFit/>
            </a:bodyPr>
            <a:lstStyle/>
            <a:p>
              <a:pPr algn="ctr">
                <a:defRPr/>
              </a:pPr>
              <a:r>
                <a:rPr lang="en-US" altLang="zh-CN" sz="1800" i="1" spc="-113" dirty="0">
                  <a:latin typeface="Times New Roman" panose="02020603050405020304" pitchFamily="18" charset="0"/>
                  <a:ea typeface="微软雅黑" panose="020B0503020204020204" charset="-122"/>
                  <a:sym typeface="Times New Roman" panose="02020603050405020304" pitchFamily="18" charset="0"/>
                </a:rPr>
                <a:t>A</a:t>
              </a:r>
              <a:endParaRPr lang="zh-CN" altLang="en-US" sz="1800" i="1" spc="-113" dirty="0">
                <a:latin typeface="Times New Roman" panose="02020603050405020304" pitchFamily="18" charset="0"/>
                <a:ea typeface="微软雅黑" panose="020B0503020204020204" charset="-122"/>
                <a:sym typeface="Times New Roman" panose="02020603050405020304" pitchFamily="18" charset="0"/>
              </a:endParaRPr>
            </a:p>
          </p:txBody>
        </p:sp>
      </p:grpSp>
      <p:sp>
        <p:nvSpPr>
          <p:cNvPr id="25" name="文本框 24"/>
          <p:cNvSpPr txBox="1"/>
          <p:nvPr/>
        </p:nvSpPr>
        <p:spPr>
          <a:xfrm>
            <a:off x="3576268" y="402969"/>
            <a:ext cx="2294577" cy="500090"/>
          </a:xfrm>
          <a:prstGeom prst="rect">
            <a:avLst/>
          </a:prstGeom>
          <a:noFill/>
          <a:ln w="38100">
            <a:solidFill>
              <a:srgbClr val="EA6178"/>
            </a:solidFill>
          </a:ln>
        </p:spPr>
        <p:txBody>
          <a:bodyPr wrap="square" lIns="68580" tIns="34290" rIns="68580" bIns="34290" rtlCol="0">
            <a:spAutoFit/>
          </a:bodyPr>
          <a:lstStyle/>
          <a:p>
            <a:r>
              <a:rPr lang="zh-CN" altLang="en-US" sz="2800" dirty="0">
                <a:solidFill>
                  <a:srgbClr val="FF0000"/>
                </a:solidFill>
                <a:latin typeface="微软雅黑" panose="020B0503020204020204" charset="-122"/>
                <a:ea typeface="微软雅黑" panose="020B0503020204020204" charset="-122"/>
                <a:sym typeface="Times New Roman" panose="02020603050405020304" pitchFamily="18" charset="0"/>
              </a:rPr>
              <a:t>汽车行驶速度</a:t>
            </a:r>
          </a:p>
        </p:txBody>
      </p:sp>
      <p:sp>
        <p:nvSpPr>
          <p:cNvPr id="26" name="文本框 25"/>
          <p:cNvSpPr txBox="1"/>
          <p:nvPr/>
        </p:nvSpPr>
        <p:spPr>
          <a:xfrm>
            <a:off x="193325" y="1201967"/>
            <a:ext cx="8791139" cy="392415"/>
          </a:xfrm>
          <a:prstGeom prst="rect">
            <a:avLst/>
          </a:prstGeom>
          <a:noFill/>
        </p:spPr>
        <p:txBody>
          <a:bodyPr wrap="square" lIns="68580" tIns="34290" rIns="68580" bIns="34290" rtlCol="0">
            <a:spAutoFit/>
          </a:bodyPr>
          <a:lstStyle/>
          <a:p>
            <a:r>
              <a:rPr lang="zh-CN" altLang="en-US" sz="2100" dirty="0">
                <a:latin typeface="Times New Roman" panose="02020603050405020304" pitchFamily="18" charset="0"/>
                <a:ea typeface="微软雅黑" panose="020B0503020204020204" charset="-122"/>
                <a:sym typeface="Times New Roman" panose="02020603050405020304" pitchFamily="18" charset="0"/>
              </a:rPr>
              <a:t>下图是一辆汽车从解放路站到商场站之间行驶速度变化的情况。</a:t>
            </a:r>
          </a:p>
        </p:txBody>
      </p:sp>
      <p:grpSp>
        <p:nvGrpSpPr>
          <p:cNvPr id="28" name="组合 27"/>
          <p:cNvGrpSpPr/>
          <p:nvPr/>
        </p:nvGrpSpPr>
        <p:grpSpPr>
          <a:xfrm flipH="1">
            <a:off x="5112981" y="1783881"/>
            <a:ext cx="2952328" cy="1224136"/>
            <a:chOff x="1165184" y="2808308"/>
            <a:chExt cx="2952327" cy="1224136"/>
          </a:xfrm>
        </p:grpSpPr>
        <p:sp>
          <p:nvSpPr>
            <p:cNvPr id="29" name="云形标注 7"/>
            <p:cNvSpPr/>
            <p:nvPr/>
          </p:nvSpPr>
          <p:spPr>
            <a:xfrm>
              <a:off x="1165184" y="2808308"/>
              <a:ext cx="2952327" cy="1224136"/>
            </a:xfrm>
            <a:prstGeom prst="cloudCallout">
              <a:avLst>
                <a:gd name="adj1" fmla="val -42203"/>
                <a:gd name="adj2" fmla="val 52722"/>
              </a:avLst>
            </a:prstGeom>
            <a:solidFill>
              <a:schemeClr val="accent6">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ea typeface="微软雅黑" panose="020B0503020204020204" charset="-122"/>
              </a:endParaRPr>
            </a:p>
          </p:txBody>
        </p:sp>
        <p:sp>
          <p:nvSpPr>
            <p:cNvPr id="30" name="矩形 29"/>
            <p:cNvSpPr/>
            <p:nvPr/>
          </p:nvSpPr>
          <p:spPr>
            <a:xfrm>
              <a:off x="1608459" y="3022767"/>
              <a:ext cx="2112692" cy="830997"/>
            </a:xfrm>
            <a:prstGeom prst="rect">
              <a:avLst/>
            </a:prstGeom>
            <a:ln>
              <a:noFill/>
            </a:ln>
          </p:spPr>
          <p:txBody>
            <a:bodyPr wrap="square">
              <a:spAutoFit/>
            </a:bodyPr>
            <a:lstStyle/>
            <a:p>
              <a:pPr algn="ctr"/>
              <a:r>
                <a:rPr lang="zh-CN" altLang="en-US" sz="2400" dirty="0">
                  <a:latin typeface="Times New Roman" panose="02020603050405020304" pitchFamily="18" charset="0"/>
                  <a:ea typeface="微软雅黑" panose="020B0503020204020204" charset="-122"/>
                  <a:sym typeface="Times New Roman" panose="02020603050405020304" pitchFamily="18" charset="0"/>
                </a:rPr>
                <a:t>观察左图，你知道了什么？</a:t>
              </a:r>
            </a:p>
          </p:txBody>
        </p:sp>
      </p:grpSp>
      <p:pic>
        <p:nvPicPr>
          <p:cNvPr id="31" name="图片 30"/>
          <p:cNvPicPr>
            <a:picLocks noChangeAspect="1"/>
          </p:cNvPicPr>
          <p:nvPr/>
        </p:nvPicPr>
        <p:blipFill rotWithShape="1">
          <a:blip r:embed="rId2" cstate="email">
            <a:clrChange>
              <a:clrFrom>
                <a:srgbClr val="FFFFFF"/>
              </a:clrFrom>
              <a:clrTo>
                <a:srgbClr val="FFFFFF">
                  <a:alpha val="0"/>
                </a:srgbClr>
              </a:clrTo>
            </a:clrChange>
          </a:blip>
          <a:srcRect/>
          <a:stretch>
            <a:fillRect/>
          </a:stretch>
        </p:blipFill>
        <p:spPr>
          <a:xfrm>
            <a:off x="7568437" y="2657079"/>
            <a:ext cx="1437020" cy="1989137"/>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iterate type="lt">
                                    <p:tmPct val="10000"/>
                                  </p:iterate>
                                  <p:childTnLst>
                                    <p:set>
                                      <p:cBhvr>
                                        <p:cTn id="6" dur="1" fill="hold">
                                          <p:stCondLst>
                                            <p:cond delay="0"/>
                                          </p:stCondLst>
                                        </p:cTn>
                                        <p:tgtEl>
                                          <p:spTgt spid="171"/>
                                        </p:tgtEl>
                                        <p:attrNameLst>
                                          <p:attrName>style.visibility</p:attrName>
                                        </p:attrNameLst>
                                      </p:cBhvr>
                                      <p:to>
                                        <p:strVal val="visible"/>
                                      </p:to>
                                    </p:set>
                                    <p:anim calcmode="lin" valueType="num">
                                      <p:cBhvr>
                                        <p:cTn id="7" dur="500" fill="hold"/>
                                        <p:tgtEl>
                                          <p:spTgt spid="171"/>
                                        </p:tgtEl>
                                        <p:attrNameLst>
                                          <p:attrName>ppt_w</p:attrName>
                                        </p:attrNameLst>
                                      </p:cBhvr>
                                      <p:tavLst>
                                        <p:tav tm="0">
                                          <p:val>
                                            <p:fltVal val="0"/>
                                          </p:val>
                                        </p:tav>
                                        <p:tav tm="100000">
                                          <p:val>
                                            <p:strVal val="#ppt_w"/>
                                          </p:val>
                                        </p:tav>
                                      </p:tavLst>
                                    </p:anim>
                                    <p:anim calcmode="lin" valueType="num">
                                      <p:cBhvr>
                                        <p:cTn id="8" dur="500" fill="hold"/>
                                        <p:tgtEl>
                                          <p:spTgt spid="17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wipe(left)">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fade">
                                      <p:cBhvr>
                                        <p:cTn id="18" dur="500"/>
                                        <p:tgtEl>
                                          <p:spTgt spid="2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par>
                                <p:cTn id="24" presetID="10" presetClass="entr" presetSubtype="0"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fade">
                                      <p:cBhvr>
                                        <p:cTn id="31" dur="500"/>
                                        <p:tgtEl>
                                          <p:spTgt spid="3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 grpId="0"/>
      <p:bldP spid="25" grpId="0" animBg="1"/>
      <p:bldP spid="2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26686" y="216633"/>
            <a:ext cx="1369606" cy="438581"/>
          </a:xfrm>
          <a:prstGeom prst="rect">
            <a:avLst/>
          </a:prstGeom>
          <a:noFill/>
        </p:spPr>
        <p:txBody>
          <a:bodyPr wrap="none" lIns="68580" tIns="34290" rIns="68580" bIns="34290">
            <a:spAutoFit/>
          </a:bodyPr>
          <a:lstStyle/>
          <a:p>
            <a:pPr algn="ctr"/>
            <a:r>
              <a:rPr lang="zh-CN" altLang="en-US" sz="2400" b="1" dirty="0">
                <a:ln w="0"/>
                <a:solidFill>
                  <a:schemeClr val="accent6">
                    <a:lumMod val="50000"/>
                  </a:schemeClr>
                </a:solidFill>
                <a:latin typeface="微软雅黑" panose="020B0503020204020204" charset="-122"/>
                <a:ea typeface="微软雅黑" panose="020B0503020204020204" charset="-122"/>
              </a:rPr>
              <a:t>知识讲解</a:t>
            </a:r>
          </a:p>
        </p:txBody>
      </p:sp>
      <p:graphicFrame>
        <p:nvGraphicFramePr>
          <p:cNvPr id="8" name="表格 7"/>
          <p:cNvGraphicFramePr>
            <a:graphicFrameLocks noGrp="1"/>
          </p:cNvGraphicFramePr>
          <p:nvPr/>
        </p:nvGraphicFramePr>
        <p:xfrm>
          <a:off x="3122184" y="1875330"/>
          <a:ext cx="4123135" cy="2084784"/>
        </p:xfrm>
        <a:graphic>
          <a:graphicData uri="http://schemas.openxmlformats.org/drawingml/2006/table">
            <a:tbl>
              <a:tblPr firstRow="1" bandRow="1">
                <a:tableStyleId>{5C22544A-7EE6-4342-B048-85BDC9FD1C3A}</a:tableStyleId>
              </a:tblPr>
              <a:tblGrid>
                <a:gridCol w="377954">
                  <a:extLst>
                    <a:ext uri="{9D8B030D-6E8A-4147-A177-3AD203B41FA5}">
                      <a16:colId xmlns:a16="http://schemas.microsoft.com/office/drawing/2014/main" val="20000"/>
                    </a:ext>
                  </a:extLst>
                </a:gridCol>
                <a:gridCol w="377954">
                  <a:extLst>
                    <a:ext uri="{9D8B030D-6E8A-4147-A177-3AD203B41FA5}">
                      <a16:colId xmlns:a16="http://schemas.microsoft.com/office/drawing/2014/main" val="20001"/>
                    </a:ext>
                  </a:extLst>
                </a:gridCol>
                <a:gridCol w="377954">
                  <a:extLst>
                    <a:ext uri="{9D8B030D-6E8A-4147-A177-3AD203B41FA5}">
                      <a16:colId xmlns:a16="http://schemas.microsoft.com/office/drawing/2014/main" val="20002"/>
                    </a:ext>
                  </a:extLst>
                </a:gridCol>
                <a:gridCol w="377954">
                  <a:extLst>
                    <a:ext uri="{9D8B030D-6E8A-4147-A177-3AD203B41FA5}">
                      <a16:colId xmlns:a16="http://schemas.microsoft.com/office/drawing/2014/main" val="20003"/>
                    </a:ext>
                  </a:extLst>
                </a:gridCol>
                <a:gridCol w="377954">
                  <a:extLst>
                    <a:ext uri="{9D8B030D-6E8A-4147-A177-3AD203B41FA5}">
                      <a16:colId xmlns:a16="http://schemas.microsoft.com/office/drawing/2014/main" val="20004"/>
                    </a:ext>
                  </a:extLst>
                </a:gridCol>
                <a:gridCol w="377954">
                  <a:extLst>
                    <a:ext uri="{9D8B030D-6E8A-4147-A177-3AD203B41FA5}">
                      <a16:colId xmlns:a16="http://schemas.microsoft.com/office/drawing/2014/main" val="20005"/>
                    </a:ext>
                  </a:extLst>
                </a:gridCol>
                <a:gridCol w="377954">
                  <a:extLst>
                    <a:ext uri="{9D8B030D-6E8A-4147-A177-3AD203B41FA5}">
                      <a16:colId xmlns:a16="http://schemas.microsoft.com/office/drawing/2014/main" val="20006"/>
                    </a:ext>
                  </a:extLst>
                </a:gridCol>
                <a:gridCol w="377954">
                  <a:extLst>
                    <a:ext uri="{9D8B030D-6E8A-4147-A177-3AD203B41FA5}">
                      <a16:colId xmlns:a16="http://schemas.microsoft.com/office/drawing/2014/main" val="20007"/>
                    </a:ext>
                  </a:extLst>
                </a:gridCol>
                <a:gridCol w="377954">
                  <a:extLst>
                    <a:ext uri="{9D8B030D-6E8A-4147-A177-3AD203B41FA5}">
                      <a16:colId xmlns:a16="http://schemas.microsoft.com/office/drawing/2014/main" val="20008"/>
                    </a:ext>
                  </a:extLst>
                </a:gridCol>
                <a:gridCol w="377954">
                  <a:extLst>
                    <a:ext uri="{9D8B030D-6E8A-4147-A177-3AD203B41FA5}">
                      <a16:colId xmlns:a16="http://schemas.microsoft.com/office/drawing/2014/main" val="20009"/>
                    </a:ext>
                  </a:extLst>
                </a:gridCol>
                <a:gridCol w="343595">
                  <a:extLst>
                    <a:ext uri="{9D8B030D-6E8A-4147-A177-3AD203B41FA5}">
                      <a16:colId xmlns:a16="http://schemas.microsoft.com/office/drawing/2014/main" val="20010"/>
                    </a:ext>
                  </a:extLst>
                </a:gridCol>
              </a:tblGrid>
              <a:tr h="194354">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8086">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10" name="文本框 4"/>
          <p:cNvSpPr txBox="1">
            <a:spLocks noChangeArrowheads="1"/>
          </p:cNvSpPr>
          <p:nvPr/>
        </p:nvSpPr>
        <p:spPr bwMode="auto">
          <a:xfrm>
            <a:off x="2619740" y="3849388"/>
            <a:ext cx="489347"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a:latin typeface="Times New Roman" panose="02020603050405020304" pitchFamily="18" charset="0"/>
                <a:ea typeface="微软雅黑" panose="020B0503020204020204" charset="-122"/>
                <a:sym typeface="Times New Roman" panose="02020603050405020304" pitchFamily="18" charset="0"/>
              </a:rPr>
              <a:t>0</a:t>
            </a:r>
            <a:endParaRPr lang="zh-CN" altLang="en-US" sz="1800">
              <a:latin typeface="Times New Roman" panose="02020603050405020304" pitchFamily="18" charset="0"/>
              <a:ea typeface="微软雅黑" panose="020B0503020204020204" charset="-122"/>
              <a:sym typeface="Times New Roman" panose="02020603050405020304" pitchFamily="18" charset="0"/>
            </a:endParaRPr>
          </a:p>
        </p:txBody>
      </p:sp>
      <p:sp>
        <p:nvSpPr>
          <p:cNvPr id="11" name="文本框 31"/>
          <p:cNvSpPr txBox="1">
            <a:spLocks noChangeArrowheads="1"/>
          </p:cNvSpPr>
          <p:nvPr/>
        </p:nvSpPr>
        <p:spPr bwMode="auto">
          <a:xfrm>
            <a:off x="2624502" y="3443384"/>
            <a:ext cx="548878"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100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2" name="文本框 11"/>
          <p:cNvSpPr txBox="1">
            <a:spLocks noChangeArrowheads="1"/>
          </p:cNvSpPr>
          <p:nvPr/>
        </p:nvSpPr>
        <p:spPr bwMode="auto">
          <a:xfrm>
            <a:off x="2619740" y="3069527"/>
            <a:ext cx="553641"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200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3" name="文本框 33"/>
          <p:cNvSpPr txBox="1">
            <a:spLocks noChangeArrowheads="1"/>
          </p:cNvSpPr>
          <p:nvPr/>
        </p:nvSpPr>
        <p:spPr bwMode="auto">
          <a:xfrm>
            <a:off x="2624502" y="2698053"/>
            <a:ext cx="548878"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300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4" name="文本框 34"/>
          <p:cNvSpPr txBox="1">
            <a:spLocks noChangeArrowheads="1"/>
          </p:cNvSpPr>
          <p:nvPr/>
        </p:nvSpPr>
        <p:spPr bwMode="auto">
          <a:xfrm>
            <a:off x="2619740" y="2308719"/>
            <a:ext cx="553641"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400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5" name="文本框 35"/>
          <p:cNvSpPr txBox="1">
            <a:spLocks noChangeArrowheads="1"/>
          </p:cNvSpPr>
          <p:nvPr/>
        </p:nvSpPr>
        <p:spPr bwMode="auto">
          <a:xfrm>
            <a:off x="2628075" y="1949150"/>
            <a:ext cx="545306"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500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6" name="文本框 15"/>
          <p:cNvSpPr txBox="1"/>
          <p:nvPr/>
        </p:nvSpPr>
        <p:spPr>
          <a:xfrm>
            <a:off x="2459005" y="1578865"/>
            <a:ext cx="1608939" cy="346249"/>
          </a:xfrm>
          <a:prstGeom prst="rect">
            <a:avLst/>
          </a:prstGeom>
          <a:noFill/>
        </p:spPr>
        <p:txBody>
          <a:bodyPr wrap="square" lIns="68580" tIns="34290" rIns="68580" bIns="34290">
            <a:spAutoFit/>
          </a:bodyPr>
          <a:lstStyle/>
          <a:p>
            <a:pPr algn="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速度</a:t>
            </a: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225"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米</a:t>
            </a: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分）</a:t>
            </a:r>
          </a:p>
        </p:txBody>
      </p:sp>
      <p:sp>
        <p:nvSpPr>
          <p:cNvPr id="17" name="文本框 16"/>
          <p:cNvSpPr txBox="1"/>
          <p:nvPr/>
        </p:nvSpPr>
        <p:spPr>
          <a:xfrm>
            <a:off x="6707199" y="4003199"/>
            <a:ext cx="1356278" cy="346249"/>
          </a:xfrm>
          <a:prstGeom prst="rect">
            <a:avLst/>
          </a:prstGeom>
          <a:noFill/>
        </p:spPr>
        <p:txBody>
          <a:bodyPr wrap="square" lIns="68580" tIns="34290" rIns="68580" bIns="34290">
            <a:spAutoFit/>
          </a:bodyPr>
          <a:lstStyle/>
          <a:p>
            <a:pPr algn="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时间</a:t>
            </a: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225"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分）</a:t>
            </a:r>
          </a:p>
        </p:txBody>
      </p:sp>
      <p:sp>
        <p:nvSpPr>
          <p:cNvPr id="18" name="文本框 17"/>
          <p:cNvSpPr txBox="1"/>
          <p:nvPr/>
        </p:nvSpPr>
        <p:spPr>
          <a:xfrm>
            <a:off x="3618675" y="3964878"/>
            <a:ext cx="513160" cy="346249"/>
          </a:xfrm>
          <a:prstGeom prst="rect">
            <a:avLst/>
          </a:prstGeom>
          <a:noFill/>
        </p:spPr>
        <p:txBody>
          <a:bodyPr lIns="68580" tIns="34290" rIns="68580" bIns="34290">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1</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9" name="文本框 18"/>
          <p:cNvSpPr txBox="1"/>
          <p:nvPr/>
        </p:nvSpPr>
        <p:spPr>
          <a:xfrm>
            <a:off x="4372340" y="3963687"/>
            <a:ext cx="513159" cy="346249"/>
          </a:xfrm>
          <a:prstGeom prst="rect">
            <a:avLst/>
          </a:prstGeom>
          <a:noFill/>
        </p:spPr>
        <p:txBody>
          <a:bodyPr lIns="68580" tIns="34290" rIns="68580" bIns="34290">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2</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20" name="文本框 19"/>
          <p:cNvSpPr txBox="1"/>
          <p:nvPr/>
        </p:nvSpPr>
        <p:spPr>
          <a:xfrm>
            <a:off x="5137911" y="3957734"/>
            <a:ext cx="513160" cy="346249"/>
          </a:xfrm>
          <a:prstGeom prst="rect">
            <a:avLst/>
          </a:prstGeom>
          <a:noFill/>
        </p:spPr>
        <p:txBody>
          <a:bodyPr lIns="68580" tIns="34290" rIns="68580" bIns="34290">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3</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21" name="文本框 20"/>
          <p:cNvSpPr txBox="1"/>
          <p:nvPr/>
        </p:nvSpPr>
        <p:spPr>
          <a:xfrm>
            <a:off x="5893958" y="3958925"/>
            <a:ext cx="513159" cy="346249"/>
          </a:xfrm>
          <a:prstGeom prst="rect">
            <a:avLst/>
          </a:prstGeom>
          <a:noFill/>
        </p:spPr>
        <p:txBody>
          <a:bodyPr lIns="68580" tIns="34290" rIns="68580" bIns="34290">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4</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22" name="文本框 21"/>
          <p:cNvSpPr txBox="1"/>
          <p:nvPr/>
        </p:nvSpPr>
        <p:spPr>
          <a:xfrm>
            <a:off x="2619739" y="4064890"/>
            <a:ext cx="914400" cy="346249"/>
          </a:xfrm>
          <a:prstGeom prst="rect">
            <a:avLst/>
          </a:prstGeom>
          <a:noFill/>
        </p:spPr>
        <p:txBody>
          <a:bodyPr wrap="square" lIns="68580" tIns="34290" rIns="68580" bIns="34290">
            <a:spAutoFit/>
          </a:bodyPr>
          <a:lstStyle/>
          <a:p>
            <a:pPr algn="ct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解放路</a:t>
            </a:r>
          </a:p>
        </p:txBody>
      </p:sp>
      <p:sp>
        <p:nvSpPr>
          <p:cNvPr id="23" name="文本框 22"/>
          <p:cNvSpPr txBox="1"/>
          <p:nvPr/>
        </p:nvSpPr>
        <p:spPr>
          <a:xfrm>
            <a:off x="5768943" y="4156569"/>
            <a:ext cx="746522" cy="346249"/>
          </a:xfrm>
          <a:prstGeom prst="rect">
            <a:avLst/>
          </a:prstGeom>
          <a:noFill/>
        </p:spPr>
        <p:txBody>
          <a:bodyPr lIns="68580" tIns="34290" rIns="68580" bIns="34290">
            <a:spAutoFit/>
          </a:bodyPr>
          <a:lstStyle/>
          <a:p>
            <a:pPr algn="ct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商场</a:t>
            </a:r>
          </a:p>
        </p:txBody>
      </p:sp>
      <p:cxnSp>
        <p:nvCxnSpPr>
          <p:cNvPr id="24" name="直接连接符 23"/>
          <p:cNvCxnSpPr/>
          <p:nvPr/>
        </p:nvCxnSpPr>
        <p:spPr>
          <a:xfrm>
            <a:off x="3875848" y="2448020"/>
            <a:ext cx="151923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5386753" y="2439687"/>
            <a:ext cx="756047" cy="151923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椭圆 25"/>
          <p:cNvSpPr/>
          <p:nvPr/>
        </p:nvSpPr>
        <p:spPr>
          <a:xfrm>
            <a:off x="3468656" y="3175494"/>
            <a:ext cx="54769" cy="5357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sz="1800">
              <a:latin typeface="Times New Roman" panose="02020603050405020304" pitchFamily="18" charset="0"/>
              <a:ea typeface="微软雅黑" panose="020B0503020204020204" charset="-122"/>
              <a:sym typeface="Times New Roman" panose="02020603050405020304" pitchFamily="18" charset="0"/>
            </a:endParaRPr>
          </a:p>
        </p:txBody>
      </p:sp>
      <p:cxnSp>
        <p:nvCxnSpPr>
          <p:cNvPr id="27" name="直接连接符 26"/>
          <p:cNvCxnSpPr/>
          <p:nvPr/>
        </p:nvCxnSpPr>
        <p:spPr>
          <a:xfrm flipV="1">
            <a:off x="3115040" y="2448021"/>
            <a:ext cx="752475" cy="150971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3129327" y="3957733"/>
            <a:ext cx="4121944" cy="0"/>
          </a:xfrm>
          <a:prstGeom prst="line">
            <a:avLst/>
          </a:prstGeom>
          <a:ln w="28575">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3123374" y="1875331"/>
            <a:ext cx="0" cy="2082403"/>
          </a:xfrm>
          <a:prstGeom prst="line">
            <a:avLst/>
          </a:prstGeom>
          <a:ln w="28575">
            <a:solidFill>
              <a:srgbClr val="008000"/>
            </a:solidFill>
          </a:ln>
        </p:spPr>
        <p:style>
          <a:lnRef idx="1">
            <a:schemeClr val="accent1"/>
          </a:lnRef>
          <a:fillRef idx="0">
            <a:schemeClr val="accent1"/>
          </a:fillRef>
          <a:effectRef idx="0">
            <a:schemeClr val="accent1"/>
          </a:effectRef>
          <a:fontRef idx="minor">
            <a:schemeClr val="tx1"/>
          </a:fontRef>
        </p:style>
      </p:cxnSp>
      <p:sp>
        <p:nvSpPr>
          <p:cNvPr id="30" name="文本框 29"/>
          <p:cNvSpPr txBox="1"/>
          <p:nvPr/>
        </p:nvSpPr>
        <p:spPr>
          <a:xfrm>
            <a:off x="3134090" y="2989756"/>
            <a:ext cx="513159" cy="346249"/>
          </a:xfrm>
          <a:prstGeom prst="rect">
            <a:avLst/>
          </a:prstGeom>
          <a:noFill/>
        </p:spPr>
        <p:txBody>
          <a:bodyPr lIns="68580" tIns="34290" rIns="68580" bIns="34290">
            <a:spAutoFit/>
          </a:bodyPr>
          <a:lstStyle/>
          <a:p>
            <a:pPr algn="ctr">
              <a:defRPr/>
            </a:pPr>
            <a:r>
              <a:rPr lang="en-US" altLang="zh-CN" sz="1800" i="1" spc="-113" dirty="0">
                <a:latin typeface="Times New Roman" panose="02020603050405020304" pitchFamily="18" charset="0"/>
                <a:ea typeface="微软雅黑" panose="020B0503020204020204" charset="-122"/>
                <a:sym typeface="Times New Roman" panose="02020603050405020304" pitchFamily="18" charset="0"/>
              </a:rPr>
              <a:t>A</a:t>
            </a:r>
            <a:endParaRPr lang="zh-CN" altLang="en-US" sz="1800" i="1"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31" name="文本框 30"/>
          <p:cNvSpPr txBox="1"/>
          <p:nvPr/>
        </p:nvSpPr>
        <p:spPr>
          <a:xfrm>
            <a:off x="357177" y="1083787"/>
            <a:ext cx="9056644" cy="438581"/>
          </a:xfrm>
          <a:prstGeom prst="rect">
            <a:avLst/>
          </a:prstGeom>
          <a:noFill/>
        </p:spPr>
        <p:txBody>
          <a:bodyPr wrap="square" lIns="68580" tIns="34290" rIns="68580" bIns="34290" rtlCol="0">
            <a:spAutoFit/>
          </a:bodyPr>
          <a:lstStyle/>
          <a:p>
            <a:r>
              <a:rPr lang="zh-CN" altLang="en-US" sz="2400" dirty="0">
                <a:latin typeface="Times New Roman" panose="02020603050405020304" pitchFamily="18" charset="0"/>
                <a:ea typeface="微软雅黑" panose="020B0503020204020204" charset="-122"/>
                <a:sym typeface="Times New Roman" panose="02020603050405020304" pitchFamily="18" charset="0"/>
              </a:rPr>
              <a:t>下图是一辆汽车从解放路站到商场站之间行驶速度变化的情况。</a:t>
            </a:r>
          </a:p>
        </p:txBody>
      </p:sp>
      <p:grpSp>
        <p:nvGrpSpPr>
          <p:cNvPr id="33" name="组合 32"/>
          <p:cNvGrpSpPr/>
          <p:nvPr/>
        </p:nvGrpSpPr>
        <p:grpSpPr>
          <a:xfrm>
            <a:off x="194642" y="1633439"/>
            <a:ext cx="2264146" cy="1224136"/>
            <a:chOff x="1165184" y="2808308"/>
            <a:chExt cx="2952327" cy="1224136"/>
          </a:xfrm>
        </p:grpSpPr>
        <p:sp>
          <p:nvSpPr>
            <p:cNvPr id="34" name="云形标注 7"/>
            <p:cNvSpPr/>
            <p:nvPr/>
          </p:nvSpPr>
          <p:spPr>
            <a:xfrm>
              <a:off x="1165184" y="2808308"/>
              <a:ext cx="2952327" cy="1224136"/>
            </a:xfrm>
            <a:prstGeom prst="cloudCallout">
              <a:avLst>
                <a:gd name="adj1" fmla="val -32846"/>
                <a:gd name="adj2" fmla="val 51944"/>
              </a:avLst>
            </a:prstGeom>
            <a:solidFill>
              <a:schemeClr val="accent6">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b="1">
                <a:ea typeface="微软雅黑" panose="020B0503020204020204" charset="-122"/>
              </a:endParaRPr>
            </a:p>
          </p:txBody>
        </p:sp>
        <p:sp>
          <p:nvSpPr>
            <p:cNvPr id="35" name="矩形 34"/>
            <p:cNvSpPr/>
            <p:nvPr/>
          </p:nvSpPr>
          <p:spPr>
            <a:xfrm>
              <a:off x="1420377" y="3202732"/>
              <a:ext cx="2347748" cy="415498"/>
            </a:xfrm>
            <a:prstGeom prst="rect">
              <a:avLst/>
            </a:prstGeom>
            <a:ln>
              <a:noFill/>
            </a:ln>
          </p:spPr>
          <p:txBody>
            <a:bodyPr wrap="none">
              <a:spAutoFit/>
            </a:bodyPr>
            <a:lstStyle/>
            <a:p>
              <a:pPr>
                <a:defRPr/>
              </a:pPr>
              <a:r>
                <a:rPr lang="zh-CN" altLang="en-US" sz="2100" dirty="0">
                  <a:effectLst>
                    <a:outerShdw blurRad="38100" dist="38100" dir="2700000" algn="tl">
                      <a:srgbClr val="000000">
                        <a:alpha val="43137"/>
                      </a:srgbClr>
                    </a:outerShdw>
                  </a:effectLst>
                  <a:latin typeface="Arial" panose="020B0604020202020204" pitchFamily="34" charset="0"/>
                  <a:ea typeface="微软雅黑" panose="020B0503020204020204" charset="-122"/>
                </a:rPr>
                <a:t>横轴表示时间</a:t>
              </a:r>
            </a:p>
          </p:txBody>
        </p:sp>
      </p:grpSp>
      <p:grpSp>
        <p:nvGrpSpPr>
          <p:cNvPr id="37" name="组合 36"/>
          <p:cNvGrpSpPr/>
          <p:nvPr/>
        </p:nvGrpSpPr>
        <p:grpSpPr>
          <a:xfrm flipH="1">
            <a:off x="6936283" y="1510032"/>
            <a:ext cx="2138262" cy="1224136"/>
            <a:chOff x="1165184" y="2808308"/>
            <a:chExt cx="2952327" cy="1224136"/>
          </a:xfrm>
        </p:grpSpPr>
        <p:sp>
          <p:nvSpPr>
            <p:cNvPr id="38" name="云形标注 7"/>
            <p:cNvSpPr/>
            <p:nvPr/>
          </p:nvSpPr>
          <p:spPr>
            <a:xfrm>
              <a:off x="1165184" y="2808308"/>
              <a:ext cx="2952327" cy="1224136"/>
            </a:xfrm>
            <a:prstGeom prst="cloudCallout">
              <a:avLst>
                <a:gd name="adj1" fmla="val -20821"/>
                <a:gd name="adj2" fmla="val 62837"/>
              </a:avLst>
            </a:prstGeom>
            <a:solidFill>
              <a:schemeClr val="accent6">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b="1">
                <a:ea typeface="微软雅黑" panose="020B0503020204020204" charset="-122"/>
              </a:endParaRPr>
            </a:p>
          </p:txBody>
        </p:sp>
        <p:sp>
          <p:nvSpPr>
            <p:cNvPr id="39" name="矩形 38"/>
            <p:cNvSpPr/>
            <p:nvPr/>
          </p:nvSpPr>
          <p:spPr>
            <a:xfrm>
              <a:off x="1569576" y="3083783"/>
              <a:ext cx="2112692" cy="738664"/>
            </a:xfrm>
            <a:prstGeom prst="rect">
              <a:avLst/>
            </a:prstGeom>
            <a:ln>
              <a:noFill/>
            </a:ln>
          </p:spPr>
          <p:txBody>
            <a:bodyPr wrap="square">
              <a:spAutoFit/>
            </a:bodyPr>
            <a:lstStyle/>
            <a:p>
              <a:pPr algn="ctr"/>
              <a:r>
                <a:rPr lang="zh-CN" altLang="en-US" sz="2100" dirty="0">
                  <a:solidFill>
                    <a:srgbClr val="FF0000"/>
                  </a:solidFill>
                  <a:latin typeface="Times New Roman" panose="02020603050405020304" pitchFamily="18" charset="0"/>
                  <a:ea typeface="微软雅黑" panose="020B0503020204020204" charset="-122"/>
                  <a:sym typeface="Times New Roman" panose="02020603050405020304" pitchFamily="18" charset="0"/>
                </a:rPr>
                <a:t>纵轴表示速度</a:t>
              </a:r>
            </a:p>
          </p:txBody>
        </p:sp>
      </p:grpSp>
      <p:sp>
        <p:nvSpPr>
          <p:cNvPr id="40" name="文本框 39"/>
          <p:cNvSpPr txBox="1"/>
          <p:nvPr/>
        </p:nvSpPr>
        <p:spPr>
          <a:xfrm>
            <a:off x="3576268" y="402969"/>
            <a:ext cx="2294577" cy="500090"/>
          </a:xfrm>
          <a:prstGeom prst="rect">
            <a:avLst/>
          </a:prstGeom>
          <a:noFill/>
          <a:ln w="38100">
            <a:solidFill>
              <a:srgbClr val="EA6178"/>
            </a:solidFill>
          </a:ln>
        </p:spPr>
        <p:txBody>
          <a:bodyPr wrap="square" lIns="68580" tIns="34290" rIns="68580" bIns="34290" rtlCol="0">
            <a:spAutoFit/>
          </a:bodyPr>
          <a:lstStyle/>
          <a:p>
            <a:r>
              <a:rPr lang="zh-CN" altLang="en-US" sz="2800" dirty="0">
                <a:solidFill>
                  <a:srgbClr val="FF0000"/>
                </a:solidFill>
                <a:latin typeface="微软雅黑" panose="020B0503020204020204" charset="-122"/>
                <a:ea typeface="微软雅黑" panose="020B0503020204020204" charset="-122"/>
                <a:sym typeface="Times New Roman" panose="02020603050405020304" pitchFamily="18" charset="0"/>
              </a:rPr>
              <a:t>汽车行驶速度</a:t>
            </a:r>
          </a:p>
        </p:txBody>
      </p:sp>
      <p:pic>
        <p:nvPicPr>
          <p:cNvPr id="41" name="图片 40"/>
          <p:cNvPicPr>
            <a:picLocks noChangeAspect="1"/>
          </p:cNvPicPr>
          <p:nvPr/>
        </p:nvPicPr>
        <p:blipFill rotWithShape="1">
          <a:blip r:embed="rId3" cstate="email">
            <a:clrChange>
              <a:clrFrom>
                <a:srgbClr val="FFFFFF"/>
              </a:clrFrom>
              <a:clrTo>
                <a:srgbClr val="FFFFFF">
                  <a:alpha val="0"/>
                </a:srgbClr>
              </a:clrTo>
            </a:clrChange>
          </a:blip>
          <a:srcRect/>
          <a:stretch>
            <a:fillRect/>
          </a:stretch>
        </p:blipFill>
        <p:spPr>
          <a:xfrm>
            <a:off x="7885875" y="2799457"/>
            <a:ext cx="1291831" cy="1788164"/>
          </a:xfrm>
          <a:prstGeom prst="rect">
            <a:avLst/>
          </a:prstGeom>
        </p:spPr>
      </p:pic>
      <p:pic>
        <p:nvPicPr>
          <p:cNvPr id="42" name="图片 41"/>
          <p:cNvPicPr>
            <a:picLocks noChangeAspect="1"/>
          </p:cNvPicPr>
          <p:nvPr/>
        </p:nvPicPr>
        <p:blipFill rotWithShape="1">
          <a:blip r:embed="rId4" cstate="email">
            <a:clrChange>
              <a:clrFrom>
                <a:srgbClr val="FAFAFA"/>
              </a:clrFrom>
              <a:clrTo>
                <a:srgbClr val="FAFAFA">
                  <a:alpha val="0"/>
                </a:srgbClr>
              </a:clrTo>
            </a:clrChange>
          </a:blip>
          <a:srcRect/>
          <a:stretch>
            <a:fillRect/>
          </a:stretch>
        </p:blipFill>
        <p:spPr>
          <a:xfrm>
            <a:off x="-83598" y="2791719"/>
            <a:ext cx="1456151" cy="223589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3" presetClass="emph" presetSubtype="2" fill="hold" grpId="0" nodeType="afterEffect">
                                  <p:stCondLst>
                                    <p:cond delay="0"/>
                                  </p:stCondLst>
                                  <p:childTnLst>
                                    <p:animClr clrSpc="rgb" dir="cw">
                                      <p:cBhvr override="childStyle">
                                        <p:cTn id="10" dur="1000" fill="hold"/>
                                        <p:tgtEl>
                                          <p:spTgt spid="17"/>
                                        </p:tgtEl>
                                        <p:attrNameLst>
                                          <p:attrName>style.color</p:attrName>
                                        </p:attrNameLst>
                                      </p:cBhvr>
                                      <p:to>
                                        <a:srgbClr val="008000"/>
                                      </p:to>
                                    </p:animClr>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wipe(down)">
                                      <p:cBhvr>
                                        <p:cTn id="15" dur="500"/>
                                        <p:tgtEl>
                                          <p:spTgt spid="29"/>
                                        </p:tgtEl>
                                      </p:cBhvr>
                                    </p:animEffect>
                                  </p:childTnLst>
                                </p:cTn>
                              </p:par>
                            </p:childTnLst>
                          </p:cTn>
                        </p:par>
                        <p:par>
                          <p:cTn id="16" fill="hold">
                            <p:stCondLst>
                              <p:cond delay="500"/>
                            </p:stCondLst>
                            <p:childTnLst>
                              <p:par>
                                <p:cTn id="17" presetID="3" presetClass="emph" presetSubtype="2" fill="hold" grpId="0" nodeType="afterEffect">
                                  <p:stCondLst>
                                    <p:cond delay="0"/>
                                  </p:stCondLst>
                                  <p:childTnLst>
                                    <p:animClr clrSpc="rgb" dir="cw">
                                      <p:cBhvr override="childStyle">
                                        <p:cTn id="18" dur="1000" fill="hold"/>
                                        <p:tgtEl>
                                          <p:spTgt spid="16"/>
                                        </p:tgtEl>
                                        <p:attrNameLst>
                                          <p:attrName>style.color</p:attrName>
                                        </p:attrNameLst>
                                      </p:cBhvr>
                                      <p:to>
                                        <a:srgbClr val="008000"/>
                                      </p:to>
                                    </p:animClr>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nodeType="clickEffect">
                                  <p:stCondLst>
                                    <p:cond delay="0"/>
                                  </p:stCondLst>
                                  <p:childTnLst>
                                    <p:animEffect transition="out" filter="fade">
                                      <p:cBhvr>
                                        <p:cTn id="22" dur="500"/>
                                        <p:tgtEl>
                                          <p:spTgt spid="28"/>
                                        </p:tgtEl>
                                      </p:cBhvr>
                                    </p:animEffect>
                                    <p:set>
                                      <p:cBhvr>
                                        <p:cTn id="23" dur="1" fill="hold">
                                          <p:stCondLst>
                                            <p:cond delay="499"/>
                                          </p:stCondLst>
                                        </p:cTn>
                                        <p:tgtEl>
                                          <p:spTgt spid="28"/>
                                        </p:tgtEl>
                                        <p:attrNameLst>
                                          <p:attrName>style.visibility</p:attrName>
                                        </p:attrNameLst>
                                      </p:cBhvr>
                                      <p:to>
                                        <p:strVal val="hidden"/>
                                      </p:to>
                                    </p:set>
                                  </p:childTnLst>
                                </p:cTn>
                              </p:par>
                              <p:par>
                                <p:cTn id="24" presetID="10" presetClass="exit" presetSubtype="0" fill="hold" nodeType="withEffect">
                                  <p:stCondLst>
                                    <p:cond delay="0"/>
                                  </p:stCondLst>
                                  <p:childTnLst>
                                    <p:animEffect transition="out" filter="fade">
                                      <p:cBhvr>
                                        <p:cTn id="25" dur="500"/>
                                        <p:tgtEl>
                                          <p:spTgt spid="29"/>
                                        </p:tgtEl>
                                      </p:cBhvr>
                                    </p:animEffect>
                                    <p:set>
                                      <p:cBhvr>
                                        <p:cTn id="26" dur="1" fill="hold">
                                          <p:stCondLst>
                                            <p:cond delay="499"/>
                                          </p:stCondLst>
                                        </p:cTn>
                                        <p:tgtEl>
                                          <p:spTgt spid="29"/>
                                        </p:tgtEl>
                                        <p:attrNameLst>
                                          <p:attrName>style.visibility</p:attrName>
                                        </p:attrNameLst>
                                      </p:cBhvr>
                                      <p:to>
                                        <p:strVal val="hidden"/>
                                      </p:to>
                                    </p:set>
                                  </p:childTnLst>
                                </p:cTn>
                              </p:par>
                              <p:par>
                                <p:cTn id="27" presetID="3" presetClass="emph" presetSubtype="2" fill="hold" grpId="1" nodeType="withEffect">
                                  <p:stCondLst>
                                    <p:cond delay="0"/>
                                  </p:stCondLst>
                                  <p:childTnLst>
                                    <p:animClr clrSpc="rgb" dir="cw">
                                      <p:cBhvr override="childStyle">
                                        <p:cTn id="28" dur="500" fill="hold"/>
                                        <p:tgtEl>
                                          <p:spTgt spid="16"/>
                                        </p:tgtEl>
                                        <p:attrNameLst>
                                          <p:attrName>style.color</p:attrName>
                                        </p:attrNameLst>
                                      </p:cBhvr>
                                      <p:to>
                                        <a:schemeClr val="tx1"/>
                                      </p:to>
                                    </p:animClr>
                                  </p:childTnLst>
                                </p:cTn>
                              </p:par>
                              <p:par>
                                <p:cTn id="29" presetID="3" presetClass="emph" presetSubtype="2" fill="hold" grpId="1" nodeType="withEffect">
                                  <p:stCondLst>
                                    <p:cond delay="0"/>
                                  </p:stCondLst>
                                  <p:childTnLst>
                                    <p:animClr clrSpc="rgb" dir="cw">
                                      <p:cBhvr override="childStyle">
                                        <p:cTn id="30" dur="500" fill="hold"/>
                                        <p:tgtEl>
                                          <p:spTgt spid="17"/>
                                        </p:tgtEl>
                                        <p:attrNameLst>
                                          <p:attrName>style.color</p:attrName>
                                        </p:attrNameLst>
                                      </p:cBhvr>
                                      <p:to>
                                        <a:schemeClr val="tx1"/>
                                      </p:to>
                                    </p:animClr>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500"/>
                                        <p:tgtEl>
                                          <p:spTgt spid="42"/>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wipe(up)">
                                      <p:cBhvr>
                                        <p:cTn id="40" dur="500"/>
                                        <p:tgtEl>
                                          <p:spTgt spid="33"/>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41"/>
                                        </p:tgtEl>
                                        <p:attrNameLst>
                                          <p:attrName>style.visibility</p:attrName>
                                        </p:attrNameLst>
                                      </p:cBhvr>
                                      <p:to>
                                        <p:strVal val="visible"/>
                                      </p:to>
                                    </p:set>
                                    <p:animEffect transition="in" filter="fade">
                                      <p:cBhvr>
                                        <p:cTn id="45" dur="500"/>
                                        <p:tgtEl>
                                          <p:spTgt spid="41"/>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fade">
                                      <p:cBhvr>
                                        <p:cTn id="50"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6" grpId="1"/>
      <p:bldP spid="17" grpId="0"/>
      <p:bldP spid="17"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26686" y="216633"/>
            <a:ext cx="1369606" cy="438581"/>
          </a:xfrm>
          <a:prstGeom prst="rect">
            <a:avLst/>
          </a:prstGeom>
          <a:noFill/>
        </p:spPr>
        <p:txBody>
          <a:bodyPr wrap="none" lIns="68580" tIns="34290" rIns="68580" bIns="34290">
            <a:spAutoFit/>
          </a:bodyPr>
          <a:lstStyle/>
          <a:p>
            <a:pPr algn="ctr"/>
            <a:r>
              <a:rPr lang="zh-CN" altLang="en-US" sz="2400" b="1" dirty="0">
                <a:ln w="0"/>
                <a:solidFill>
                  <a:schemeClr val="accent6">
                    <a:lumMod val="50000"/>
                  </a:schemeClr>
                </a:solidFill>
                <a:latin typeface="微软雅黑" panose="020B0503020204020204" charset="-122"/>
                <a:ea typeface="微软雅黑" panose="020B0503020204020204" charset="-122"/>
              </a:rPr>
              <a:t>知识讲解</a:t>
            </a:r>
          </a:p>
        </p:txBody>
      </p:sp>
      <p:graphicFrame>
        <p:nvGraphicFramePr>
          <p:cNvPr id="40" name="表格 39"/>
          <p:cNvGraphicFramePr>
            <a:graphicFrameLocks noGrp="1"/>
          </p:cNvGraphicFramePr>
          <p:nvPr/>
        </p:nvGraphicFramePr>
        <p:xfrm>
          <a:off x="3122184" y="1875330"/>
          <a:ext cx="4123393" cy="2084784"/>
        </p:xfrm>
        <a:graphic>
          <a:graphicData uri="http://schemas.openxmlformats.org/drawingml/2006/table">
            <a:tbl>
              <a:tblPr firstRow="1" bandRow="1">
                <a:tableStyleId>{5C22544A-7EE6-4342-B048-85BDC9FD1C3A}</a:tableStyleId>
              </a:tblPr>
              <a:tblGrid>
                <a:gridCol w="377954">
                  <a:extLst>
                    <a:ext uri="{9D8B030D-6E8A-4147-A177-3AD203B41FA5}">
                      <a16:colId xmlns:a16="http://schemas.microsoft.com/office/drawing/2014/main" val="20000"/>
                    </a:ext>
                  </a:extLst>
                </a:gridCol>
                <a:gridCol w="377954">
                  <a:extLst>
                    <a:ext uri="{9D8B030D-6E8A-4147-A177-3AD203B41FA5}">
                      <a16:colId xmlns:a16="http://schemas.microsoft.com/office/drawing/2014/main" val="20001"/>
                    </a:ext>
                  </a:extLst>
                </a:gridCol>
                <a:gridCol w="377954">
                  <a:extLst>
                    <a:ext uri="{9D8B030D-6E8A-4147-A177-3AD203B41FA5}">
                      <a16:colId xmlns:a16="http://schemas.microsoft.com/office/drawing/2014/main" val="20002"/>
                    </a:ext>
                  </a:extLst>
                </a:gridCol>
                <a:gridCol w="377954">
                  <a:extLst>
                    <a:ext uri="{9D8B030D-6E8A-4147-A177-3AD203B41FA5}">
                      <a16:colId xmlns:a16="http://schemas.microsoft.com/office/drawing/2014/main" val="20003"/>
                    </a:ext>
                  </a:extLst>
                </a:gridCol>
                <a:gridCol w="377954">
                  <a:extLst>
                    <a:ext uri="{9D8B030D-6E8A-4147-A177-3AD203B41FA5}">
                      <a16:colId xmlns:a16="http://schemas.microsoft.com/office/drawing/2014/main" val="20004"/>
                    </a:ext>
                  </a:extLst>
                </a:gridCol>
                <a:gridCol w="377954">
                  <a:extLst>
                    <a:ext uri="{9D8B030D-6E8A-4147-A177-3AD203B41FA5}">
                      <a16:colId xmlns:a16="http://schemas.microsoft.com/office/drawing/2014/main" val="20005"/>
                    </a:ext>
                  </a:extLst>
                </a:gridCol>
                <a:gridCol w="377954">
                  <a:extLst>
                    <a:ext uri="{9D8B030D-6E8A-4147-A177-3AD203B41FA5}">
                      <a16:colId xmlns:a16="http://schemas.microsoft.com/office/drawing/2014/main" val="20006"/>
                    </a:ext>
                  </a:extLst>
                </a:gridCol>
                <a:gridCol w="377954">
                  <a:extLst>
                    <a:ext uri="{9D8B030D-6E8A-4147-A177-3AD203B41FA5}">
                      <a16:colId xmlns:a16="http://schemas.microsoft.com/office/drawing/2014/main" val="20007"/>
                    </a:ext>
                  </a:extLst>
                </a:gridCol>
                <a:gridCol w="377954">
                  <a:extLst>
                    <a:ext uri="{9D8B030D-6E8A-4147-A177-3AD203B41FA5}">
                      <a16:colId xmlns:a16="http://schemas.microsoft.com/office/drawing/2014/main" val="20008"/>
                    </a:ext>
                  </a:extLst>
                </a:gridCol>
                <a:gridCol w="377954">
                  <a:extLst>
                    <a:ext uri="{9D8B030D-6E8A-4147-A177-3AD203B41FA5}">
                      <a16:colId xmlns:a16="http://schemas.microsoft.com/office/drawing/2014/main" val="20009"/>
                    </a:ext>
                  </a:extLst>
                </a:gridCol>
                <a:gridCol w="343853">
                  <a:extLst>
                    <a:ext uri="{9D8B030D-6E8A-4147-A177-3AD203B41FA5}">
                      <a16:colId xmlns:a16="http://schemas.microsoft.com/office/drawing/2014/main" val="20010"/>
                    </a:ext>
                  </a:extLst>
                </a:gridCol>
              </a:tblGrid>
              <a:tr h="194354">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8086">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41" name="文本框 4"/>
          <p:cNvSpPr txBox="1">
            <a:spLocks noChangeArrowheads="1"/>
          </p:cNvSpPr>
          <p:nvPr/>
        </p:nvSpPr>
        <p:spPr bwMode="auto">
          <a:xfrm>
            <a:off x="2619740" y="3849388"/>
            <a:ext cx="489347"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a:latin typeface="Times New Roman" panose="02020603050405020304" pitchFamily="18" charset="0"/>
                <a:ea typeface="微软雅黑" panose="020B0503020204020204" charset="-122"/>
                <a:sym typeface="Times New Roman" panose="02020603050405020304" pitchFamily="18" charset="0"/>
              </a:rPr>
              <a:t>0</a:t>
            </a:r>
            <a:endParaRPr lang="zh-CN" altLang="en-US" sz="1800">
              <a:latin typeface="Times New Roman" panose="02020603050405020304" pitchFamily="18" charset="0"/>
              <a:ea typeface="微软雅黑" panose="020B0503020204020204" charset="-122"/>
              <a:sym typeface="Times New Roman" panose="02020603050405020304" pitchFamily="18" charset="0"/>
            </a:endParaRPr>
          </a:p>
        </p:txBody>
      </p:sp>
      <p:sp>
        <p:nvSpPr>
          <p:cNvPr id="42" name="文本框 31"/>
          <p:cNvSpPr txBox="1">
            <a:spLocks noChangeArrowheads="1"/>
          </p:cNvSpPr>
          <p:nvPr/>
        </p:nvSpPr>
        <p:spPr bwMode="auto">
          <a:xfrm>
            <a:off x="2624502" y="3443384"/>
            <a:ext cx="548878"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100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43" name="文本框 42"/>
          <p:cNvSpPr txBox="1">
            <a:spLocks noChangeArrowheads="1"/>
          </p:cNvSpPr>
          <p:nvPr/>
        </p:nvSpPr>
        <p:spPr bwMode="auto">
          <a:xfrm>
            <a:off x="2619740" y="3069527"/>
            <a:ext cx="553641"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200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44" name="文本框 33"/>
          <p:cNvSpPr txBox="1">
            <a:spLocks noChangeArrowheads="1"/>
          </p:cNvSpPr>
          <p:nvPr/>
        </p:nvSpPr>
        <p:spPr bwMode="auto">
          <a:xfrm>
            <a:off x="2624502" y="2698053"/>
            <a:ext cx="548878"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300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45" name="文本框 34"/>
          <p:cNvSpPr txBox="1">
            <a:spLocks noChangeArrowheads="1"/>
          </p:cNvSpPr>
          <p:nvPr/>
        </p:nvSpPr>
        <p:spPr bwMode="auto">
          <a:xfrm>
            <a:off x="2619740" y="2308719"/>
            <a:ext cx="553641"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400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46" name="文本框 35"/>
          <p:cNvSpPr txBox="1">
            <a:spLocks noChangeArrowheads="1"/>
          </p:cNvSpPr>
          <p:nvPr/>
        </p:nvSpPr>
        <p:spPr bwMode="auto">
          <a:xfrm>
            <a:off x="2628075" y="1949150"/>
            <a:ext cx="545306"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500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47" name="文本框 46"/>
          <p:cNvSpPr txBox="1"/>
          <p:nvPr/>
        </p:nvSpPr>
        <p:spPr>
          <a:xfrm>
            <a:off x="2459005" y="1578865"/>
            <a:ext cx="1608939" cy="346249"/>
          </a:xfrm>
          <a:prstGeom prst="rect">
            <a:avLst/>
          </a:prstGeom>
          <a:noFill/>
        </p:spPr>
        <p:txBody>
          <a:bodyPr wrap="square" lIns="68580" tIns="34290" rIns="68580" bIns="34290">
            <a:spAutoFit/>
          </a:bodyPr>
          <a:lstStyle/>
          <a:p>
            <a:pPr algn="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速度</a:t>
            </a: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225"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米</a:t>
            </a: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分）</a:t>
            </a:r>
          </a:p>
        </p:txBody>
      </p:sp>
      <p:sp>
        <p:nvSpPr>
          <p:cNvPr id="48" name="文本框 47"/>
          <p:cNvSpPr txBox="1"/>
          <p:nvPr/>
        </p:nvSpPr>
        <p:spPr>
          <a:xfrm>
            <a:off x="6707199" y="4003199"/>
            <a:ext cx="1356278" cy="346249"/>
          </a:xfrm>
          <a:prstGeom prst="rect">
            <a:avLst/>
          </a:prstGeom>
          <a:noFill/>
        </p:spPr>
        <p:txBody>
          <a:bodyPr wrap="square" lIns="68580" tIns="34290" rIns="68580" bIns="34290">
            <a:spAutoFit/>
          </a:bodyPr>
          <a:lstStyle/>
          <a:p>
            <a:pPr algn="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时间</a:t>
            </a: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225"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分）</a:t>
            </a:r>
          </a:p>
        </p:txBody>
      </p:sp>
      <p:sp>
        <p:nvSpPr>
          <p:cNvPr id="49" name="文本框 48"/>
          <p:cNvSpPr txBox="1"/>
          <p:nvPr/>
        </p:nvSpPr>
        <p:spPr>
          <a:xfrm>
            <a:off x="3618675" y="3964878"/>
            <a:ext cx="513160" cy="346249"/>
          </a:xfrm>
          <a:prstGeom prst="rect">
            <a:avLst/>
          </a:prstGeom>
          <a:noFill/>
        </p:spPr>
        <p:txBody>
          <a:bodyPr lIns="68580" tIns="34290" rIns="68580" bIns="34290">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1</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50" name="文本框 49"/>
          <p:cNvSpPr txBox="1"/>
          <p:nvPr/>
        </p:nvSpPr>
        <p:spPr>
          <a:xfrm>
            <a:off x="4372340" y="3963687"/>
            <a:ext cx="513159" cy="346249"/>
          </a:xfrm>
          <a:prstGeom prst="rect">
            <a:avLst/>
          </a:prstGeom>
          <a:noFill/>
        </p:spPr>
        <p:txBody>
          <a:bodyPr lIns="68580" tIns="34290" rIns="68580" bIns="34290">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2</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51" name="文本框 50"/>
          <p:cNvSpPr txBox="1"/>
          <p:nvPr/>
        </p:nvSpPr>
        <p:spPr>
          <a:xfrm>
            <a:off x="5137911" y="3957734"/>
            <a:ext cx="513160" cy="346249"/>
          </a:xfrm>
          <a:prstGeom prst="rect">
            <a:avLst/>
          </a:prstGeom>
          <a:noFill/>
        </p:spPr>
        <p:txBody>
          <a:bodyPr lIns="68580" tIns="34290" rIns="68580" bIns="34290">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3</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52" name="文本框 51"/>
          <p:cNvSpPr txBox="1"/>
          <p:nvPr/>
        </p:nvSpPr>
        <p:spPr>
          <a:xfrm>
            <a:off x="5893958" y="3958925"/>
            <a:ext cx="513159" cy="346249"/>
          </a:xfrm>
          <a:prstGeom prst="rect">
            <a:avLst/>
          </a:prstGeom>
          <a:noFill/>
        </p:spPr>
        <p:txBody>
          <a:bodyPr lIns="68580" tIns="34290" rIns="68580" bIns="34290">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4</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53" name="文本框 52"/>
          <p:cNvSpPr txBox="1"/>
          <p:nvPr/>
        </p:nvSpPr>
        <p:spPr>
          <a:xfrm>
            <a:off x="2619739" y="4064890"/>
            <a:ext cx="914400" cy="346249"/>
          </a:xfrm>
          <a:prstGeom prst="rect">
            <a:avLst/>
          </a:prstGeom>
          <a:noFill/>
        </p:spPr>
        <p:txBody>
          <a:bodyPr wrap="square" lIns="68580" tIns="34290" rIns="68580" bIns="34290">
            <a:spAutoFit/>
          </a:bodyPr>
          <a:lstStyle/>
          <a:p>
            <a:pPr algn="ct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解放路</a:t>
            </a:r>
          </a:p>
        </p:txBody>
      </p:sp>
      <p:sp>
        <p:nvSpPr>
          <p:cNvPr id="54" name="文本框 53"/>
          <p:cNvSpPr txBox="1"/>
          <p:nvPr/>
        </p:nvSpPr>
        <p:spPr>
          <a:xfrm>
            <a:off x="5768943" y="4156569"/>
            <a:ext cx="746522" cy="346249"/>
          </a:xfrm>
          <a:prstGeom prst="rect">
            <a:avLst/>
          </a:prstGeom>
          <a:noFill/>
        </p:spPr>
        <p:txBody>
          <a:bodyPr lIns="68580" tIns="34290" rIns="68580" bIns="34290">
            <a:spAutoFit/>
          </a:bodyPr>
          <a:lstStyle/>
          <a:p>
            <a:pPr algn="ct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商场</a:t>
            </a:r>
          </a:p>
        </p:txBody>
      </p:sp>
      <p:cxnSp>
        <p:nvCxnSpPr>
          <p:cNvPr id="55" name="直接连接符 54"/>
          <p:cNvCxnSpPr/>
          <p:nvPr/>
        </p:nvCxnSpPr>
        <p:spPr>
          <a:xfrm>
            <a:off x="3875848" y="2448020"/>
            <a:ext cx="151923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5386753" y="2439687"/>
            <a:ext cx="756047" cy="151923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7" name="椭圆 56"/>
          <p:cNvSpPr/>
          <p:nvPr/>
        </p:nvSpPr>
        <p:spPr>
          <a:xfrm>
            <a:off x="3468656" y="3175494"/>
            <a:ext cx="54769" cy="5357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sz="1800">
              <a:latin typeface="Times New Roman" panose="02020603050405020304" pitchFamily="18" charset="0"/>
              <a:ea typeface="微软雅黑" panose="020B0503020204020204" charset="-122"/>
              <a:sym typeface="Times New Roman" panose="02020603050405020304" pitchFamily="18" charset="0"/>
            </a:endParaRPr>
          </a:p>
        </p:txBody>
      </p:sp>
      <p:cxnSp>
        <p:nvCxnSpPr>
          <p:cNvPr id="58" name="直接连接符 57"/>
          <p:cNvCxnSpPr/>
          <p:nvPr/>
        </p:nvCxnSpPr>
        <p:spPr>
          <a:xfrm flipV="1">
            <a:off x="3115040" y="2448021"/>
            <a:ext cx="752475" cy="150971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9" name="文本框 58"/>
          <p:cNvSpPr txBox="1"/>
          <p:nvPr/>
        </p:nvSpPr>
        <p:spPr>
          <a:xfrm>
            <a:off x="3134090" y="2989756"/>
            <a:ext cx="513159" cy="346249"/>
          </a:xfrm>
          <a:prstGeom prst="rect">
            <a:avLst/>
          </a:prstGeom>
          <a:noFill/>
        </p:spPr>
        <p:txBody>
          <a:bodyPr lIns="68580" tIns="34290" rIns="68580" bIns="34290">
            <a:spAutoFit/>
          </a:bodyPr>
          <a:lstStyle/>
          <a:p>
            <a:pPr algn="ctr">
              <a:defRPr/>
            </a:pPr>
            <a:r>
              <a:rPr lang="en-US" altLang="zh-CN" sz="1800" i="1" spc="-113" dirty="0">
                <a:latin typeface="Times New Roman" panose="02020603050405020304" pitchFamily="18" charset="0"/>
                <a:ea typeface="微软雅黑" panose="020B0503020204020204" charset="-122"/>
                <a:sym typeface="Times New Roman" panose="02020603050405020304" pitchFamily="18" charset="0"/>
              </a:rPr>
              <a:t>A</a:t>
            </a:r>
            <a:endParaRPr lang="zh-CN" altLang="en-US" sz="1800" i="1" spc="-113" dirty="0">
              <a:latin typeface="Times New Roman" panose="02020603050405020304" pitchFamily="18" charset="0"/>
              <a:ea typeface="微软雅黑" panose="020B0503020204020204" charset="-122"/>
              <a:sym typeface="Times New Roman" panose="02020603050405020304" pitchFamily="18" charset="0"/>
            </a:endParaRPr>
          </a:p>
        </p:txBody>
      </p:sp>
      <p:cxnSp>
        <p:nvCxnSpPr>
          <p:cNvPr id="60" name="直接连接符 59"/>
          <p:cNvCxnSpPr/>
          <p:nvPr/>
        </p:nvCxnSpPr>
        <p:spPr>
          <a:xfrm flipV="1">
            <a:off x="3491277" y="3199305"/>
            <a:ext cx="0" cy="758428"/>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3134090" y="3199305"/>
            <a:ext cx="361950" cy="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62" name="文本框 61"/>
          <p:cNvSpPr txBox="1"/>
          <p:nvPr/>
        </p:nvSpPr>
        <p:spPr>
          <a:xfrm>
            <a:off x="3238865" y="3967259"/>
            <a:ext cx="513159" cy="346249"/>
          </a:xfrm>
          <a:prstGeom prst="rect">
            <a:avLst/>
          </a:prstGeom>
          <a:noFill/>
        </p:spPr>
        <p:txBody>
          <a:bodyPr lIns="68580" tIns="34290" rIns="68580" bIns="34290">
            <a:spAutoFit/>
          </a:bodyPr>
          <a:lstStyle/>
          <a:p>
            <a:pPr algn="ctr">
              <a:defRPr/>
            </a:pPr>
            <a:r>
              <a:rPr lang="en-US" altLang="zh-CN" sz="1800" spc="-113" dirty="0">
                <a:solidFill>
                  <a:srgbClr val="00B050"/>
                </a:solidFill>
                <a:latin typeface="Times New Roman" panose="02020603050405020304" pitchFamily="18" charset="0"/>
                <a:ea typeface="微软雅黑" panose="020B0503020204020204" charset="-122"/>
                <a:sym typeface="Times New Roman" panose="02020603050405020304" pitchFamily="18" charset="0"/>
              </a:rPr>
              <a:t>0.5</a:t>
            </a:r>
            <a:endParaRPr lang="zh-CN" altLang="en-US" sz="1800" spc="-113" dirty="0">
              <a:solidFill>
                <a:srgbClr val="00B050"/>
              </a:solidFill>
              <a:latin typeface="Times New Roman" panose="02020603050405020304" pitchFamily="18" charset="0"/>
              <a:ea typeface="微软雅黑" panose="020B0503020204020204" charset="-122"/>
              <a:sym typeface="Times New Roman" panose="02020603050405020304" pitchFamily="18" charset="0"/>
            </a:endParaRPr>
          </a:p>
        </p:txBody>
      </p:sp>
      <p:sp>
        <p:nvSpPr>
          <p:cNvPr id="63" name="椭圆 62"/>
          <p:cNvSpPr/>
          <p:nvPr/>
        </p:nvSpPr>
        <p:spPr>
          <a:xfrm>
            <a:off x="3847274" y="2420638"/>
            <a:ext cx="53579" cy="5476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sz="1800">
              <a:latin typeface="Times New Roman" panose="02020603050405020304" pitchFamily="18" charset="0"/>
              <a:ea typeface="微软雅黑" panose="020B0503020204020204" charset="-122"/>
              <a:sym typeface="Times New Roman" panose="02020603050405020304" pitchFamily="18" charset="0"/>
            </a:endParaRPr>
          </a:p>
        </p:txBody>
      </p:sp>
      <p:sp>
        <p:nvSpPr>
          <p:cNvPr id="64" name="椭圆 63"/>
          <p:cNvSpPr/>
          <p:nvPr/>
        </p:nvSpPr>
        <p:spPr>
          <a:xfrm>
            <a:off x="5367702" y="2420638"/>
            <a:ext cx="53578" cy="5476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sz="1800">
              <a:latin typeface="Times New Roman" panose="02020603050405020304" pitchFamily="18" charset="0"/>
              <a:ea typeface="微软雅黑" panose="020B0503020204020204" charset="-122"/>
              <a:sym typeface="Times New Roman" panose="02020603050405020304" pitchFamily="18" charset="0"/>
            </a:endParaRPr>
          </a:p>
        </p:txBody>
      </p:sp>
      <p:sp>
        <p:nvSpPr>
          <p:cNvPr id="65" name="椭圆 64"/>
          <p:cNvSpPr/>
          <p:nvPr/>
        </p:nvSpPr>
        <p:spPr>
          <a:xfrm>
            <a:off x="6115415" y="3925587"/>
            <a:ext cx="53578" cy="5357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sz="1800">
              <a:latin typeface="Times New Roman" panose="02020603050405020304" pitchFamily="18" charset="0"/>
              <a:ea typeface="微软雅黑" panose="020B0503020204020204" charset="-122"/>
              <a:sym typeface="Times New Roman" panose="02020603050405020304" pitchFamily="18" charset="0"/>
            </a:endParaRPr>
          </a:p>
        </p:txBody>
      </p:sp>
      <p:sp>
        <p:nvSpPr>
          <p:cNvPr id="66" name="椭圆 65"/>
          <p:cNvSpPr/>
          <p:nvPr/>
        </p:nvSpPr>
        <p:spPr>
          <a:xfrm>
            <a:off x="4611656" y="2427780"/>
            <a:ext cx="53579" cy="5357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sz="1800">
              <a:latin typeface="Times New Roman" panose="02020603050405020304" pitchFamily="18" charset="0"/>
              <a:ea typeface="微软雅黑" panose="020B0503020204020204" charset="-122"/>
              <a:sym typeface="Times New Roman" panose="02020603050405020304" pitchFamily="18" charset="0"/>
            </a:endParaRPr>
          </a:p>
        </p:txBody>
      </p:sp>
      <p:sp>
        <p:nvSpPr>
          <p:cNvPr id="67" name="文本框 66"/>
          <p:cNvSpPr txBox="1"/>
          <p:nvPr/>
        </p:nvSpPr>
        <p:spPr>
          <a:xfrm>
            <a:off x="357177" y="1083787"/>
            <a:ext cx="9056644" cy="438581"/>
          </a:xfrm>
          <a:prstGeom prst="rect">
            <a:avLst/>
          </a:prstGeom>
          <a:noFill/>
        </p:spPr>
        <p:txBody>
          <a:bodyPr wrap="square" lIns="68580" tIns="34290" rIns="68580" bIns="34290" rtlCol="0">
            <a:spAutoFit/>
          </a:bodyPr>
          <a:lstStyle/>
          <a:p>
            <a:r>
              <a:rPr lang="zh-CN" altLang="en-US" sz="2400" dirty="0">
                <a:latin typeface="Times New Roman" panose="02020603050405020304" pitchFamily="18" charset="0"/>
                <a:ea typeface="微软雅黑" panose="020B0503020204020204" charset="-122"/>
                <a:sym typeface="Times New Roman" panose="02020603050405020304" pitchFamily="18" charset="0"/>
              </a:rPr>
              <a:t>下图是一辆汽车从解放路站到商场站之间行驶速度变化的情况。</a:t>
            </a:r>
          </a:p>
        </p:txBody>
      </p:sp>
      <p:grpSp>
        <p:nvGrpSpPr>
          <p:cNvPr id="69" name="组合 68"/>
          <p:cNvGrpSpPr/>
          <p:nvPr/>
        </p:nvGrpSpPr>
        <p:grpSpPr>
          <a:xfrm>
            <a:off x="479473" y="1815984"/>
            <a:ext cx="2422897" cy="1224136"/>
            <a:chOff x="1165184" y="2808308"/>
            <a:chExt cx="3159330" cy="1224136"/>
          </a:xfrm>
        </p:grpSpPr>
        <p:sp>
          <p:nvSpPr>
            <p:cNvPr id="70" name="云形标注 7"/>
            <p:cNvSpPr/>
            <p:nvPr/>
          </p:nvSpPr>
          <p:spPr>
            <a:xfrm>
              <a:off x="1165184" y="2808308"/>
              <a:ext cx="2952327" cy="1224136"/>
            </a:xfrm>
            <a:prstGeom prst="cloudCallout">
              <a:avLst>
                <a:gd name="adj1" fmla="val -32846"/>
                <a:gd name="adj2" fmla="val 51944"/>
              </a:avLst>
            </a:prstGeom>
            <a:solidFill>
              <a:schemeClr val="accent2">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b="1">
                <a:ea typeface="微软雅黑" panose="020B0503020204020204" charset="-122"/>
              </a:endParaRPr>
            </a:p>
          </p:txBody>
        </p:sp>
        <p:sp>
          <p:nvSpPr>
            <p:cNvPr id="71" name="矩形 70"/>
            <p:cNvSpPr/>
            <p:nvPr/>
          </p:nvSpPr>
          <p:spPr>
            <a:xfrm>
              <a:off x="1385230" y="3158531"/>
              <a:ext cx="2939284" cy="461665"/>
            </a:xfrm>
            <a:prstGeom prst="rect">
              <a:avLst/>
            </a:prstGeom>
            <a:ln>
              <a:noFill/>
            </a:ln>
          </p:spPr>
          <p:txBody>
            <a:bodyPr wrap="none">
              <a:spAutoFit/>
            </a:bodyPr>
            <a:lstStyle/>
            <a:p>
              <a:pPr>
                <a:defRPr/>
              </a:pPr>
              <a:r>
                <a:rPr lang="zh-CN" altLang="en-US" sz="2400" b="1" dirty="0">
                  <a:effectLst>
                    <a:outerShdw blurRad="38100" dist="38100" dir="2700000" algn="tl">
                      <a:srgbClr val="000000">
                        <a:alpha val="43137"/>
                      </a:srgbClr>
                    </a:outerShdw>
                  </a:effectLst>
                  <a:latin typeface="Arial" panose="020B0604020202020204" pitchFamily="34" charset="0"/>
                  <a:ea typeface="微软雅黑" panose="020B0503020204020204" charset="-122"/>
                </a:rPr>
                <a:t>点</a:t>
              </a:r>
              <a:r>
                <a:rPr lang="en-US" altLang="zh-CN" sz="2400" b="1" dirty="0">
                  <a:effectLst>
                    <a:outerShdw blurRad="38100" dist="38100" dir="2700000" algn="tl">
                      <a:srgbClr val="000000">
                        <a:alpha val="43137"/>
                      </a:srgbClr>
                    </a:outerShdw>
                  </a:effectLst>
                  <a:latin typeface="Arial" panose="020B0604020202020204" pitchFamily="34" charset="0"/>
                  <a:ea typeface="微软雅黑" panose="020B0503020204020204" charset="-122"/>
                </a:rPr>
                <a:t>A</a:t>
              </a:r>
              <a:r>
                <a:rPr lang="zh-CN" altLang="en-US" sz="2400" b="1" dirty="0">
                  <a:effectLst>
                    <a:outerShdw blurRad="38100" dist="38100" dir="2700000" algn="tl">
                      <a:srgbClr val="000000">
                        <a:alpha val="43137"/>
                      </a:srgbClr>
                    </a:outerShdw>
                  </a:effectLst>
                  <a:latin typeface="Arial" panose="020B0604020202020204" pitchFamily="34" charset="0"/>
                  <a:ea typeface="微软雅黑" panose="020B0503020204020204" charset="-122"/>
                </a:rPr>
                <a:t>表示什么？</a:t>
              </a:r>
            </a:p>
          </p:txBody>
        </p:sp>
      </p:grpSp>
      <p:grpSp>
        <p:nvGrpSpPr>
          <p:cNvPr id="73" name="组合 72"/>
          <p:cNvGrpSpPr/>
          <p:nvPr/>
        </p:nvGrpSpPr>
        <p:grpSpPr>
          <a:xfrm flipH="1">
            <a:off x="6934677" y="1547812"/>
            <a:ext cx="2236946" cy="1681163"/>
            <a:chOff x="1165184" y="2808308"/>
            <a:chExt cx="2035684" cy="1681354"/>
          </a:xfrm>
        </p:grpSpPr>
        <p:sp>
          <p:nvSpPr>
            <p:cNvPr id="74" name="云形标注 7"/>
            <p:cNvSpPr/>
            <p:nvPr/>
          </p:nvSpPr>
          <p:spPr>
            <a:xfrm rot="720000">
              <a:off x="1165184" y="2808308"/>
              <a:ext cx="2035684" cy="1681354"/>
            </a:xfrm>
            <a:prstGeom prst="cloudCallout">
              <a:avLst>
                <a:gd name="adj1" fmla="val -20821"/>
                <a:gd name="adj2" fmla="val 62837"/>
              </a:avLst>
            </a:prstGeom>
            <a:solidFill>
              <a:schemeClr val="accent6">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b="1">
                <a:ea typeface="微软雅黑" panose="020B0503020204020204" charset="-122"/>
              </a:endParaRPr>
            </a:p>
          </p:txBody>
        </p:sp>
        <p:sp>
          <p:nvSpPr>
            <p:cNvPr id="75" name="矩形 74"/>
            <p:cNvSpPr/>
            <p:nvPr/>
          </p:nvSpPr>
          <p:spPr>
            <a:xfrm>
              <a:off x="1253598" y="2880230"/>
              <a:ext cx="1859723" cy="1061950"/>
            </a:xfrm>
            <a:prstGeom prst="rect">
              <a:avLst/>
            </a:prstGeom>
            <a:ln>
              <a:noFill/>
            </a:ln>
          </p:spPr>
          <p:txBody>
            <a:bodyPr wrap="square">
              <a:spAutoFit/>
            </a:bodyPr>
            <a:lstStyle/>
            <a:p>
              <a:pPr algn="ctr"/>
              <a:r>
                <a:rPr lang="zh-CN" altLang="en-US" sz="2100" dirty="0">
                  <a:latin typeface="Times New Roman" panose="02020603050405020304" pitchFamily="18" charset="0"/>
                  <a:ea typeface="微软雅黑" panose="020B0503020204020204" charset="-122"/>
                  <a:sym typeface="Times New Roman" panose="02020603050405020304" pitchFamily="18" charset="0"/>
                </a:rPr>
                <a:t>点</a:t>
              </a:r>
              <a:r>
                <a:rPr lang="en-US" altLang="zh-CN" sz="2100" dirty="0">
                  <a:latin typeface="Times New Roman" panose="02020603050405020304" pitchFamily="18" charset="0"/>
                  <a:ea typeface="微软雅黑" panose="020B0503020204020204" charset="-122"/>
                  <a:sym typeface="Times New Roman" panose="02020603050405020304" pitchFamily="18" charset="0"/>
                </a:rPr>
                <a:t>A</a:t>
              </a:r>
              <a:r>
                <a:rPr lang="zh-CN" altLang="en-US" sz="2100" dirty="0">
                  <a:latin typeface="Times New Roman" panose="02020603050405020304" pitchFamily="18" charset="0"/>
                  <a:ea typeface="微软雅黑" panose="020B0503020204020204" charset="-122"/>
                  <a:sym typeface="Times New Roman" panose="02020603050405020304" pitchFamily="18" charset="0"/>
                </a:rPr>
                <a:t>表示时间为</a:t>
              </a:r>
              <a:r>
                <a:rPr lang="en-US" altLang="zh-CN" sz="2100" dirty="0">
                  <a:latin typeface="Times New Roman" panose="02020603050405020304" pitchFamily="18" charset="0"/>
                  <a:ea typeface="微软雅黑" panose="020B0503020204020204" charset="-122"/>
                  <a:sym typeface="Times New Roman" panose="02020603050405020304" pitchFamily="18" charset="0"/>
                </a:rPr>
                <a:t>0.5</a:t>
              </a:r>
              <a:r>
                <a:rPr lang="zh-CN" altLang="en-US" sz="2100" dirty="0">
                  <a:latin typeface="Times New Roman" panose="02020603050405020304" pitchFamily="18" charset="0"/>
                  <a:ea typeface="微软雅黑" panose="020B0503020204020204" charset="-122"/>
                  <a:sym typeface="Times New Roman" panose="02020603050405020304" pitchFamily="18" charset="0"/>
                </a:rPr>
                <a:t>分时，汽车速度是</a:t>
              </a:r>
              <a:r>
                <a:rPr lang="en-US" altLang="zh-CN" sz="2100" dirty="0">
                  <a:latin typeface="Times New Roman" panose="02020603050405020304" pitchFamily="18" charset="0"/>
                  <a:ea typeface="微软雅黑" panose="020B0503020204020204" charset="-122"/>
                  <a:sym typeface="Times New Roman" panose="02020603050405020304" pitchFamily="18" charset="0"/>
                </a:rPr>
                <a:t>200</a:t>
              </a:r>
              <a:r>
                <a:rPr lang="zh-CN" altLang="en-US" sz="2100" dirty="0">
                  <a:latin typeface="Times New Roman" panose="02020603050405020304" pitchFamily="18" charset="0"/>
                  <a:ea typeface="微软雅黑" panose="020B0503020204020204" charset="-122"/>
                  <a:sym typeface="Times New Roman" panose="02020603050405020304" pitchFamily="18" charset="0"/>
                </a:rPr>
                <a:t>米</a:t>
              </a:r>
              <a:r>
                <a:rPr lang="en-US" altLang="zh-CN" sz="2100" dirty="0">
                  <a:latin typeface="Times New Roman" panose="02020603050405020304" pitchFamily="18" charset="0"/>
                  <a:ea typeface="微软雅黑" panose="020B0503020204020204" charset="-122"/>
                  <a:sym typeface="Times New Roman" panose="02020603050405020304" pitchFamily="18" charset="0"/>
                </a:rPr>
                <a:t>/</a:t>
              </a:r>
              <a:r>
                <a:rPr lang="zh-CN" altLang="en-US" sz="2100" dirty="0">
                  <a:latin typeface="Times New Roman" panose="02020603050405020304" pitchFamily="18" charset="0"/>
                  <a:ea typeface="微软雅黑" panose="020B0503020204020204" charset="-122"/>
                  <a:sym typeface="Times New Roman" panose="02020603050405020304" pitchFamily="18" charset="0"/>
                </a:rPr>
                <a:t>分。</a:t>
              </a:r>
            </a:p>
          </p:txBody>
        </p:sp>
      </p:grpSp>
      <p:grpSp>
        <p:nvGrpSpPr>
          <p:cNvPr id="76" name="组合 75"/>
          <p:cNvGrpSpPr/>
          <p:nvPr/>
        </p:nvGrpSpPr>
        <p:grpSpPr>
          <a:xfrm>
            <a:off x="138163" y="1540115"/>
            <a:ext cx="2516211" cy="1449648"/>
            <a:chOff x="1165184" y="2808308"/>
            <a:chExt cx="3126233" cy="1224136"/>
          </a:xfrm>
        </p:grpSpPr>
        <p:sp>
          <p:nvSpPr>
            <p:cNvPr id="77" name="云形标注 7"/>
            <p:cNvSpPr/>
            <p:nvPr/>
          </p:nvSpPr>
          <p:spPr>
            <a:xfrm>
              <a:off x="1165184" y="2808308"/>
              <a:ext cx="2952327" cy="1224136"/>
            </a:xfrm>
            <a:prstGeom prst="cloudCallout">
              <a:avLst>
                <a:gd name="adj1" fmla="val -32846"/>
                <a:gd name="adj2" fmla="val 51944"/>
              </a:avLst>
            </a:prstGeom>
            <a:solidFill>
              <a:schemeClr val="accent6">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b="1">
                <a:ea typeface="微软雅黑" panose="020B0503020204020204" charset="-122"/>
              </a:endParaRPr>
            </a:p>
          </p:txBody>
        </p:sp>
        <p:sp>
          <p:nvSpPr>
            <p:cNvPr id="78" name="矩形 77"/>
            <p:cNvSpPr/>
            <p:nvPr/>
          </p:nvSpPr>
          <p:spPr>
            <a:xfrm>
              <a:off x="1385230" y="3158531"/>
              <a:ext cx="2906187" cy="350862"/>
            </a:xfrm>
            <a:prstGeom prst="rect">
              <a:avLst/>
            </a:prstGeom>
            <a:ln>
              <a:noFill/>
            </a:ln>
          </p:spPr>
          <p:txBody>
            <a:bodyPr wrap="none">
              <a:spAutoFit/>
            </a:bodyPr>
            <a:lstStyle/>
            <a:p>
              <a:pPr>
                <a:defRPr/>
              </a:pPr>
              <a:r>
                <a:rPr lang="zh-CN" altLang="en-US" sz="2100" dirty="0">
                  <a:latin typeface="Arial" panose="020B0604020202020204" pitchFamily="34" charset="0"/>
                  <a:ea typeface="微软雅黑" panose="020B0503020204020204" charset="-122"/>
                </a:rPr>
                <a:t>其它点表示什么？</a:t>
              </a:r>
            </a:p>
          </p:txBody>
        </p:sp>
      </p:grpSp>
      <p:sp>
        <p:nvSpPr>
          <p:cNvPr id="79" name="文本框 78"/>
          <p:cNvSpPr txBox="1"/>
          <p:nvPr/>
        </p:nvSpPr>
        <p:spPr>
          <a:xfrm>
            <a:off x="3576268" y="402969"/>
            <a:ext cx="2294577" cy="500090"/>
          </a:xfrm>
          <a:prstGeom prst="rect">
            <a:avLst/>
          </a:prstGeom>
          <a:noFill/>
          <a:ln w="38100">
            <a:solidFill>
              <a:srgbClr val="EA6178"/>
            </a:solidFill>
          </a:ln>
        </p:spPr>
        <p:txBody>
          <a:bodyPr wrap="square" lIns="68580" tIns="34290" rIns="68580" bIns="34290" rtlCol="0">
            <a:spAutoFit/>
          </a:bodyPr>
          <a:lstStyle/>
          <a:p>
            <a:r>
              <a:rPr lang="zh-CN" altLang="en-US" sz="2800" dirty="0">
                <a:solidFill>
                  <a:srgbClr val="FF0000"/>
                </a:solidFill>
                <a:latin typeface="微软雅黑" panose="020B0503020204020204" charset="-122"/>
                <a:ea typeface="微软雅黑" panose="020B0503020204020204" charset="-122"/>
                <a:sym typeface="Times New Roman" panose="02020603050405020304" pitchFamily="18" charset="0"/>
              </a:rPr>
              <a:t>汽车行驶速度</a:t>
            </a:r>
          </a:p>
        </p:txBody>
      </p:sp>
      <p:pic>
        <p:nvPicPr>
          <p:cNvPr id="80" name="图片 79"/>
          <p:cNvPicPr>
            <a:picLocks noChangeAspect="1"/>
          </p:cNvPicPr>
          <p:nvPr/>
        </p:nvPicPr>
        <p:blipFill rotWithShape="1">
          <a:blip r:embed="rId3" cstate="email">
            <a:clrChange>
              <a:clrFrom>
                <a:srgbClr val="FFFFFF"/>
              </a:clrFrom>
              <a:clrTo>
                <a:srgbClr val="FFFFFF">
                  <a:alpha val="0"/>
                </a:srgbClr>
              </a:clrTo>
            </a:clrChange>
          </a:blip>
          <a:srcRect/>
          <a:stretch>
            <a:fillRect/>
          </a:stretch>
        </p:blipFill>
        <p:spPr>
          <a:xfrm>
            <a:off x="7782529" y="3175695"/>
            <a:ext cx="1291831" cy="1788164"/>
          </a:xfrm>
          <a:prstGeom prst="rect">
            <a:avLst/>
          </a:prstGeom>
        </p:spPr>
      </p:pic>
      <p:pic>
        <p:nvPicPr>
          <p:cNvPr id="81" name="图片 80"/>
          <p:cNvPicPr>
            <a:picLocks noChangeAspect="1"/>
          </p:cNvPicPr>
          <p:nvPr/>
        </p:nvPicPr>
        <p:blipFill rotWithShape="1">
          <a:blip r:embed="rId4" cstate="email">
            <a:clrChange>
              <a:clrFrom>
                <a:srgbClr val="FAFAFA"/>
              </a:clrFrom>
              <a:clrTo>
                <a:srgbClr val="FAFAFA">
                  <a:alpha val="0"/>
                </a:srgbClr>
              </a:clrTo>
            </a:clrChange>
          </a:blip>
          <a:srcRect/>
          <a:stretch>
            <a:fillRect/>
          </a:stretch>
        </p:blipFill>
        <p:spPr>
          <a:xfrm>
            <a:off x="137979" y="3039899"/>
            <a:ext cx="1315543" cy="201999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mph" presetSubtype="0" repeatCount="3000" fill="hold" grpId="0" nodeType="clickEffect">
                                  <p:stCondLst>
                                    <p:cond delay="0"/>
                                  </p:stCondLst>
                                  <p:childTnLst>
                                    <p:anim calcmode="discrete" valueType="str">
                                      <p:cBhvr>
                                        <p:cTn id="6" dur="1000" fill="hold"/>
                                        <p:tgtEl>
                                          <p:spTgt spid="57"/>
                                        </p:tgtEl>
                                        <p:attrNameLst>
                                          <p:attrName>style.visibility</p:attrName>
                                        </p:attrNameLst>
                                      </p:cBhvr>
                                      <p:tavLst>
                                        <p:tav tm="0">
                                          <p:val>
                                            <p:strVal val="hidden"/>
                                          </p:val>
                                        </p:tav>
                                        <p:tav tm="50000">
                                          <p:val>
                                            <p:strVal val="visible"/>
                                          </p:val>
                                        </p:tav>
                                      </p:tavLst>
                                    </p:anim>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81"/>
                                        </p:tgtEl>
                                        <p:attrNameLst>
                                          <p:attrName>style.visibility</p:attrName>
                                        </p:attrNameLst>
                                      </p:cBhvr>
                                      <p:to>
                                        <p:strVal val="visible"/>
                                      </p:to>
                                    </p:set>
                                    <p:animEffect transition="in" filter="fade">
                                      <p:cBhvr>
                                        <p:cTn id="11" dur="500"/>
                                        <p:tgtEl>
                                          <p:spTgt spid="8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69"/>
                                        </p:tgtEl>
                                        <p:attrNameLst>
                                          <p:attrName>style.visibility</p:attrName>
                                        </p:attrNameLst>
                                      </p:cBhvr>
                                      <p:to>
                                        <p:strVal val="visible"/>
                                      </p:to>
                                    </p:set>
                                    <p:animEffect transition="in" filter="wipe(up)">
                                      <p:cBhvr>
                                        <p:cTn id="16" dur="500"/>
                                        <p:tgtEl>
                                          <p:spTgt spid="6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60"/>
                                        </p:tgtEl>
                                        <p:attrNameLst>
                                          <p:attrName>style.visibility</p:attrName>
                                        </p:attrNameLst>
                                      </p:cBhvr>
                                      <p:to>
                                        <p:strVal val="visible"/>
                                      </p:to>
                                    </p:set>
                                    <p:animEffect transition="in" filter="wipe(down)">
                                      <p:cBhvr>
                                        <p:cTn id="21" dur="500"/>
                                        <p:tgtEl>
                                          <p:spTgt spid="60"/>
                                        </p:tgtEl>
                                      </p:cBhvr>
                                    </p:animEffect>
                                  </p:childTnLst>
                                </p:cTn>
                              </p:par>
                              <p:par>
                                <p:cTn id="22" presetID="1" presetClass="entr" presetSubtype="0" fill="hold" grpId="0" nodeType="withEffect">
                                  <p:stCondLst>
                                    <p:cond delay="0"/>
                                  </p:stCondLst>
                                  <p:childTnLst>
                                    <p:set>
                                      <p:cBhvr>
                                        <p:cTn id="23" dur="1" fill="hold">
                                          <p:stCondLst>
                                            <p:cond delay="0"/>
                                          </p:stCondLst>
                                        </p:cTn>
                                        <p:tgtEl>
                                          <p:spTgt spid="6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61"/>
                                        </p:tgtEl>
                                        <p:attrNameLst>
                                          <p:attrName>style.visibility</p:attrName>
                                        </p:attrNameLst>
                                      </p:cBhvr>
                                      <p:to>
                                        <p:strVal val="visible"/>
                                      </p:to>
                                    </p:set>
                                    <p:animEffect transition="in" filter="wipe(left)">
                                      <p:cBhvr>
                                        <p:cTn id="28" dur="500"/>
                                        <p:tgtEl>
                                          <p:spTgt spid="61"/>
                                        </p:tgtEl>
                                      </p:cBhvr>
                                    </p:animEffect>
                                  </p:childTnLst>
                                </p:cTn>
                              </p:par>
                              <p:par>
                                <p:cTn id="29" presetID="3" presetClass="emph" presetSubtype="2" fill="hold" grpId="0" nodeType="withEffect">
                                  <p:stCondLst>
                                    <p:cond delay="0"/>
                                  </p:stCondLst>
                                  <p:childTnLst>
                                    <p:animClr clrSpc="rgb" dir="cw">
                                      <p:cBhvr override="childStyle">
                                        <p:cTn id="30" dur="500" fill="hold"/>
                                        <p:tgtEl>
                                          <p:spTgt spid="43"/>
                                        </p:tgtEl>
                                        <p:attrNameLst>
                                          <p:attrName>style.color</p:attrName>
                                        </p:attrNameLst>
                                      </p:cBhvr>
                                      <p:to>
                                        <a:srgbClr val="1B9B15"/>
                                      </p:to>
                                    </p:animClr>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80"/>
                                        </p:tgtEl>
                                        <p:attrNameLst>
                                          <p:attrName>style.visibility</p:attrName>
                                        </p:attrNameLst>
                                      </p:cBhvr>
                                      <p:to>
                                        <p:strVal val="visible"/>
                                      </p:to>
                                    </p:set>
                                    <p:animEffect transition="in" filter="fade">
                                      <p:cBhvr>
                                        <p:cTn id="35" dur="500"/>
                                        <p:tgtEl>
                                          <p:spTgt spid="80"/>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73"/>
                                        </p:tgtEl>
                                        <p:attrNameLst>
                                          <p:attrName>style.visibility</p:attrName>
                                        </p:attrNameLst>
                                      </p:cBhvr>
                                      <p:to>
                                        <p:strVal val="visible"/>
                                      </p:to>
                                    </p:set>
                                    <p:animEffect transition="in" filter="fade">
                                      <p:cBhvr>
                                        <p:cTn id="40" dur="500"/>
                                        <p:tgtEl>
                                          <p:spTgt spid="73"/>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nodeType="clickEffect">
                                  <p:stCondLst>
                                    <p:cond delay="0"/>
                                  </p:stCondLst>
                                  <p:childTnLst>
                                    <p:set>
                                      <p:cBhvr>
                                        <p:cTn id="44" dur="1" fill="hold">
                                          <p:stCondLst>
                                            <p:cond delay="0"/>
                                          </p:stCondLst>
                                        </p:cTn>
                                        <p:tgtEl>
                                          <p:spTgt spid="69"/>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nodeType="clickEffect">
                                  <p:stCondLst>
                                    <p:cond delay="0"/>
                                  </p:stCondLst>
                                  <p:childTnLst>
                                    <p:set>
                                      <p:cBhvr>
                                        <p:cTn id="48" dur="1" fill="hold">
                                          <p:stCondLst>
                                            <p:cond delay="0"/>
                                          </p:stCondLst>
                                        </p:cTn>
                                        <p:tgtEl>
                                          <p:spTgt spid="76"/>
                                        </p:tgtEl>
                                        <p:attrNameLst>
                                          <p:attrName>style.visibility</p:attrName>
                                        </p:attrNameLst>
                                      </p:cBhvr>
                                      <p:to>
                                        <p:strVal val="visible"/>
                                      </p:to>
                                    </p:set>
                                    <p:animEffect transition="in" filter="wipe(up)">
                                      <p:cBhvr>
                                        <p:cTn id="49" dur="500"/>
                                        <p:tgtEl>
                                          <p:spTgt spid="76"/>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repeatCount="3000" fill="hold" grpId="0" nodeType="clickEffect">
                                  <p:stCondLst>
                                    <p:cond delay="0"/>
                                  </p:stCondLst>
                                  <p:childTnLst>
                                    <p:set>
                                      <p:cBhvr>
                                        <p:cTn id="53" dur="1" fill="hold">
                                          <p:stCondLst>
                                            <p:cond delay="0"/>
                                          </p:stCondLst>
                                        </p:cTn>
                                        <p:tgtEl>
                                          <p:spTgt spid="63"/>
                                        </p:tgtEl>
                                        <p:attrNameLst>
                                          <p:attrName>style.visibility</p:attrName>
                                        </p:attrNameLst>
                                      </p:cBhvr>
                                      <p:to>
                                        <p:strVal val="visible"/>
                                      </p:to>
                                    </p:set>
                                    <p:animEffect transition="in" filter="fade">
                                      <p:cBhvr>
                                        <p:cTn id="54" dur="500"/>
                                        <p:tgtEl>
                                          <p:spTgt spid="63"/>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repeatCount="3000" fill="hold" grpId="0" nodeType="clickEffect">
                                  <p:stCondLst>
                                    <p:cond delay="0"/>
                                  </p:stCondLst>
                                  <p:childTnLst>
                                    <p:set>
                                      <p:cBhvr>
                                        <p:cTn id="58" dur="1" fill="hold">
                                          <p:stCondLst>
                                            <p:cond delay="0"/>
                                          </p:stCondLst>
                                        </p:cTn>
                                        <p:tgtEl>
                                          <p:spTgt spid="66"/>
                                        </p:tgtEl>
                                        <p:attrNameLst>
                                          <p:attrName>style.visibility</p:attrName>
                                        </p:attrNameLst>
                                      </p:cBhvr>
                                      <p:to>
                                        <p:strVal val="visible"/>
                                      </p:to>
                                    </p:set>
                                    <p:animEffect transition="in" filter="fade">
                                      <p:cBhvr>
                                        <p:cTn id="59" dur="500"/>
                                        <p:tgtEl>
                                          <p:spTgt spid="66"/>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repeatCount="3000" fill="hold" grpId="0" nodeType="clickEffect">
                                  <p:stCondLst>
                                    <p:cond delay="0"/>
                                  </p:stCondLst>
                                  <p:childTnLst>
                                    <p:set>
                                      <p:cBhvr>
                                        <p:cTn id="63" dur="1" fill="hold">
                                          <p:stCondLst>
                                            <p:cond delay="0"/>
                                          </p:stCondLst>
                                        </p:cTn>
                                        <p:tgtEl>
                                          <p:spTgt spid="64"/>
                                        </p:tgtEl>
                                        <p:attrNameLst>
                                          <p:attrName>style.visibility</p:attrName>
                                        </p:attrNameLst>
                                      </p:cBhvr>
                                      <p:to>
                                        <p:strVal val="visible"/>
                                      </p:to>
                                    </p:set>
                                    <p:animEffect transition="in" filter="fade">
                                      <p:cBhvr>
                                        <p:cTn id="64" dur="500"/>
                                        <p:tgtEl>
                                          <p:spTgt spid="64"/>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repeatCount="3000" fill="hold" grpId="0" nodeType="clickEffect">
                                  <p:stCondLst>
                                    <p:cond delay="0"/>
                                  </p:stCondLst>
                                  <p:childTnLst>
                                    <p:set>
                                      <p:cBhvr>
                                        <p:cTn id="68" dur="1" fill="hold">
                                          <p:stCondLst>
                                            <p:cond delay="0"/>
                                          </p:stCondLst>
                                        </p:cTn>
                                        <p:tgtEl>
                                          <p:spTgt spid="65"/>
                                        </p:tgtEl>
                                        <p:attrNameLst>
                                          <p:attrName>style.visibility</p:attrName>
                                        </p:attrNameLst>
                                      </p:cBhvr>
                                      <p:to>
                                        <p:strVal val="visible"/>
                                      </p:to>
                                    </p:set>
                                    <p:animEffect transition="in" filter="fade">
                                      <p:cBhvr>
                                        <p:cTn id="69"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57" grpId="0" animBg="1"/>
      <p:bldP spid="62" grpId="0"/>
      <p:bldP spid="63" grpId="0" animBg="1"/>
      <p:bldP spid="64" grpId="0" animBg="1"/>
      <p:bldP spid="65" grpId="0" animBg="1"/>
      <p:bldP spid="6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26686" y="216633"/>
            <a:ext cx="1369606" cy="438581"/>
          </a:xfrm>
          <a:prstGeom prst="rect">
            <a:avLst/>
          </a:prstGeom>
          <a:noFill/>
        </p:spPr>
        <p:txBody>
          <a:bodyPr wrap="none" lIns="68580" tIns="34290" rIns="68580" bIns="34290">
            <a:spAutoFit/>
          </a:bodyPr>
          <a:lstStyle/>
          <a:p>
            <a:pPr algn="ctr"/>
            <a:r>
              <a:rPr lang="zh-CN" altLang="en-US" sz="2400" b="1" dirty="0">
                <a:ln w="0"/>
                <a:solidFill>
                  <a:schemeClr val="accent6">
                    <a:lumMod val="50000"/>
                  </a:schemeClr>
                </a:solidFill>
                <a:latin typeface="微软雅黑" panose="020B0503020204020204" charset="-122"/>
                <a:ea typeface="微软雅黑" panose="020B0503020204020204" charset="-122"/>
              </a:rPr>
              <a:t>知识讲解</a:t>
            </a:r>
          </a:p>
        </p:txBody>
      </p:sp>
      <p:graphicFrame>
        <p:nvGraphicFramePr>
          <p:cNvPr id="3" name="表格 2"/>
          <p:cNvGraphicFramePr>
            <a:graphicFrameLocks noGrp="1"/>
          </p:cNvGraphicFramePr>
          <p:nvPr/>
        </p:nvGraphicFramePr>
        <p:xfrm>
          <a:off x="1404429" y="1932682"/>
          <a:ext cx="4123135" cy="2084784"/>
        </p:xfrm>
        <a:graphic>
          <a:graphicData uri="http://schemas.openxmlformats.org/drawingml/2006/table">
            <a:tbl>
              <a:tblPr firstRow="1" bandRow="1">
                <a:tableStyleId>{5C22544A-7EE6-4342-B048-85BDC9FD1C3A}</a:tableStyleId>
              </a:tblPr>
              <a:tblGrid>
                <a:gridCol w="377954">
                  <a:extLst>
                    <a:ext uri="{9D8B030D-6E8A-4147-A177-3AD203B41FA5}">
                      <a16:colId xmlns:a16="http://schemas.microsoft.com/office/drawing/2014/main" val="20000"/>
                    </a:ext>
                  </a:extLst>
                </a:gridCol>
                <a:gridCol w="377954">
                  <a:extLst>
                    <a:ext uri="{9D8B030D-6E8A-4147-A177-3AD203B41FA5}">
                      <a16:colId xmlns:a16="http://schemas.microsoft.com/office/drawing/2014/main" val="20001"/>
                    </a:ext>
                  </a:extLst>
                </a:gridCol>
                <a:gridCol w="377954">
                  <a:extLst>
                    <a:ext uri="{9D8B030D-6E8A-4147-A177-3AD203B41FA5}">
                      <a16:colId xmlns:a16="http://schemas.microsoft.com/office/drawing/2014/main" val="20002"/>
                    </a:ext>
                  </a:extLst>
                </a:gridCol>
                <a:gridCol w="377954">
                  <a:extLst>
                    <a:ext uri="{9D8B030D-6E8A-4147-A177-3AD203B41FA5}">
                      <a16:colId xmlns:a16="http://schemas.microsoft.com/office/drawing/2014/main" val="20003"/>
                    </a:ext>
                  </a:extLst>
                </a:gridCol>
                <a:gridCol w="377954">
                  <a:extLst>
                    <a:ext uri="{9D8B030D-6E8A-4147-A177-3AD203B41FA5}">
                      <a16:colId xmlns:a16="http://schemas.microsoft.com/office/drawing/2014/main" val="20004"/>
                    </a:ext>
                  </a:extLst>
                </a:gridCol>
                <a:gridCol w="377954">
                  <a:extLst>
                    <a:ext uri="{9D8B030D-6E8A-4147-A177-3AD203B41FA5}">
                      <a16:colId xmlns:a16="http://schemas.microsoft.com/office/drawing/2014/main" val="20005"/>
                    </a:ext>
                  </a:extLst>
                </a:gridCol>
                <a:gridCol w="377954">
                  <a:extLst>
                    <a:ext uri="{9D8B030D-6E8A-4147-A177-3AD203B41FA5}">
                      <a16:colId xmlns:a16="http://schemas.microsoft.com/office/drawing/2014/main" val="20006"/>
                    </a:ext>
                  </a:extLst>
                </a:gridCol>
                <a:gridCol w="377954">
                  <a:extLst>
                    <a:ext uri="{9D8B030D-6E8A-4147-A177-3AD203B41FA5}">
                      <a16:colId xmlns:a16="http://schemas.microsoft.com/office/drawing/2014/main" val="20007"/>
                    </a:ext>
                  </a:extLst>
                </a:gridCol>
                <a:gridCol w="377954">
                  <a:extLst>
                    <a:ext uri="{9D8B030D-6E8A-4147-A177-3AD203B41FA5}">
                      <a16:colId xmlns:a16="http://schemas.microsoft.com/office/drawing/2014/main" val="20008"/>
                    </a:ext>
                  </a:extLst>
                </a:gridCol>
                <a:gridCol w="377954">
                  <a:extLst>
                    <a:ext uri="{9D8B030D-6E8A-4147-A177-3AD203B41FA5}">
                      <a16:colId xmlns:a16="http://schemas.microsoft.com/office/drawing/2014/main" val="20009"/>
                    </a:ext>
                  </a:extLst>
                </a:gridCol>
                <a:gridCol w="343595">
                  <a:extLst>
                    <a:ext uri="{9D8B030D-6E8A-4147-A177-3AD203B41FA5}">
                      <a16:colId xmlns:a16="http://schemas.microsoft.com/office/drawing/2014/main" val="20010"/>
                    </a:ext>
                  </a:extLst>
                </a:gridCol>
              </a:tblGrid>
              <a:tr h="194354">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8086">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grpSp>
        <p:nvGrpSpPr>
          <p:cNvPr id="4" name="组合 3"/>
          <p:cNvGrpSpPr/>
          <p:nvPr/>
        </p:nvGrpSpPr>
        <p:grpSpPr>
          <a:xfrm>
            <a:off x="728155" y="1636217"/>
            <a:ext cx="5748267" cy="2967992"/>
            <a:chOff x="3261212" y="2105152"/>
            <a:chExt cx="7664356" cy="3957321"/>
          </a:xfrm>
        </p:grpSpPr>
        <p:sp>
          <p:nvSpPr>
            <p:cNvPr id="5" name="文本框 4"/>
            <p:cNvSpPr txBox="1">
              <a:spLocks noChangeArrowheads="1"/>
            </p:cNvSpPr>
            <p:nvPr/>
          </p:nvSpPr>
          <p:spPr bwMode="auto">
            <a:xfrm>
              <a:off x="3492987" y="5132514"/>
              <a:ext cx="65246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a:latin typeface="Times New Roman" panose="02020603050405020304" pitchFamily="18" charset="0"/>
                  <a:ea typeface="微软雅黑" panose="020B0503020204020204" charset="-122"/>
                  <a:sym typeface="Times New Roman" panose="02020603050405020304" pitchFamily="18" charset="0"/>
                </a:rPr>
                <a:t>0</a:t>
              </a:r>
              <a:endParaRPr lang="zh-CN" altLang="en-US" sz="1800">
                <a:latin typeface="Times New Roman" panose="02020603050405020304" pitchFamily="18" charset="0"/>
                <a:ea typeface="微软雅黑" panose="020B0503020204020204" charset="-122"/>
                <a:sym typeface="Times New Roman" panose="02020603050405020304" pitchFamily="18" charset="0"/>
              </a:endParaRPr>
            </a:p>
          </p:txBody>
        </p:sp>
        <p:sp>
          <p:nvSpPr>
            <p:cNvPr id="6" name="文本框 31"/>
            <p:cNvSpPr txBox="1">
              <a:spLocks noChangeArrowheads="1"/>
            </p:cNvSpPr>
            <p:nvPr/>
          </p:nvSpPr>
          <p:spPr bwMode="auto">
            <a:xfrm>
              <a:off x="3272323" y="4591177"/>
              <a:ext cx="879476"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100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7" name="文本框 6"/>
            <p:cNvSpPr txBox="1">
              <a:spLocks noChangeArrowheads="1"/>
            </p:cNvSpPr>
            <p:nvPr/>
          </p:nvSpPr>
          <p:spPr bwMode="auto">
            <a:xfrm>
              <a:off x="3261212" y="4092702"/>
              <a:ext cx="88423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200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8" name="文本框 33"/>
            <p:cNvSpPr txBox="1">
              <a:spLocks noChangeArrowheads="1"/>
            </p:cNvSpPr>
            <p:nvPr/>
          </p:nvSpPr>
          <p:spPr bwMode="auto">
            <a:xfrm>
              <a:off x="3272323" y="3597404"/>
              <a:ext cx="879476"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300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9" name="文本框 34"/>
            <p:cNvSpPr txBox="1">
              <a:spLocks noChangeArrowheads="1"/>
            </p:cNvSpPr>
            <p:nvPr/>
          </p:nvSpPr>
          <p:spPr bwMode="auto">
            <a:xfrm>
              <a:off x="3272323" y="3078290"/>
              <a:ext cx="87312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400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0" name="文本框 35"/>
            <p:cNvSpPr txBox="1">
              <a:spLocks noChangeArrowheads="1"/>
            </p:cNvSpPr>
            <p:nvPr/>
          </p:nvSpPr>
          <p:spPr bwMode="auto">
            <a:xfrm>
              <a:off x="3278672" y="2598865"/>
              <a:ext cx="87788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500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1" name="文本框 10"/>
            <p:cNvSpPr txBox="1"/>
            <p:nvPr/>
          </p:nvSpPr>
          <p:spPr>
            <a:xfrm>
              <a:off x="3278672" y="2105152"/>
              <a:ext cx="2230439" cy="492443"/>
            </a:xfrm>
            <a:prstGeom prst="rect">
              <a:avLst/>
            </a:prstGeom>
            <a:noFill/>
          </p:spPr>
          <p:txBody>
            <a:bodyPr wrap="square">
              <a:spAutoFit/>
            </a:bodyPr>
            <a:lstStyle/>
            <a:p>
              <a:pPr algn="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速度</a:t>
              </a: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225"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米</a:t>
              </a: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分）</a:t>
              </a:r>
            </a:p>
          </p:txBody>
        </p:sp>
        <p:sp>
          <p:nvSpPr>
            <p:cNvPr id="12" name="文本框 11"/>
            <p:cNvSpPr txBox="1"/>
            <p:nvPr/>
          </p:nvSpPr>
          <p:spPr>
            <a:xfrm>
              <a:off x="9184173" y="5313490"/>
              <a:ext cx="1741395" cy="492443"/>
            </a:xfrm>
            <a:prstGeom prst="rect">
              <a:avLst/>
            </a:prstGeom>
            <a:noFill/>
          </p:spPr>
          <p:txBody>
            <a:bodyPr wrap="square">
              <a:spAutoFit/>
            </a:bodyPr>
            <a:lstStyle/>
            <a:p>
              <a:pPr algn="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时间</a:t>
              </a: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225"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分）</a:t>
              </a:r>
            </a:p>
          </p:txBody>
        </p:sp>
        <p:sp>
          <p:nvSpPr>
            <p:cNvPr id="13" name="文本框 12"/>
            <p:cNvSpPr txBox="1"/>
            <p:nvPr/>
          </p:nvSpPr>
          <p:spPr>
            <a:xfrm>
              <a:off x="4824899" y="5286502"/>
              <a:ext cx="684213" cy="492443"/>
            </a:xfrm>
            <a:prstGeom prst="rect">
              <a:avLst/>
            </a:prstGeom>
            <a:noFill/>
          </p:spPr>
          <p:txBody>
            <a:bodyPr>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1</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4" name="文本框 13"/>
            <p:cNvSpPr txBox="1"/>
            <p:nvPr/>
          </p:nvSpPr>
          <p:spPr>
            <a:xfrm>
              <a:off x="5829787" y="5284914"/>
              <a:ext cx="684212" cy="492443"/>
            </a:xfrm>
            <a:prstGeom prst="rect">
              <a:avLst/>
            </a:prstGeom>
            <a:noFill/>
          </p:spPr>
          <p:txBody>
            <a:bodyPr>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2</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5" name="文本框 14"/>
            <p:cNvSpPr txBox="1"/>
            <p:nvPr/>
          </p:nvSpPr>
          <p:spPr>
            <a:xfrm>
              <a:off x="6850548" y="5276977"/>
              <a:ext cx="684213" cy="492443"/>
            </a:xfrm>
            <a:prstGeom prst="rect">
              <a:avLst/>
            </a:prstGeom>
            <a:noFill/>
          </p:spPr>
          <p:txBody>
            <a:bodyPr>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3</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6" name="文本框 15"/>
            <p:cNvSpPr txBox="1"/>
            <p:nvPr/>
          </p:nvSpPr>
          <p:spPr>
            <a:xfrm>
              <a:off x="7858612" y="5278565"/>
              <a:ext cx="684212" cy="492443"/>
            </a:xfrm>
            <a:prstGeom prst="rect">
              <a:avLst/>
            </a:prstGeom>
            <a:noFill/>
          </p:spPr>
          <p:txBody>
            <a:bodyPr>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4</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7" name="文本框 16"/>
            <p:cNvSpPr txBox="1"/>
            <p:nvPr/>
          </p:nvSpPr>
          <p:spPr>
            <a:xfrm>
              <a:off x="3492987" y="5447792"/>
              <a:ext cx="1219200" cy="492443"/>
            </a:xfrm>
            <a:prstGeom prst="rect">
              <a:avLst/>
            </a:prstGeom>
            <a:noFill/>
          </p:spPr>
          <p:txBody>
            <a:bodyPr wrap="square">
              <a:spAutoFit/>
            </a:bodyPr>
            <a:lstStyle/>
            <a:p>
              <a:pPr algn="ct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解放路</a:t>
              </a:r>
            </a:p>
          </p:txBody>
        </p:sp>
        <p:sp>
          <p:nvSpPr>
            <p:cNvPr id="18" name="文本框 17"/>
            <p:cNvSpPr txBox="1"/>
            <p:nvPr/>
          </p:nvSpPr>
          <p:spPr>
            <a:xfrm>
              <a:off x="7691924" y="5570030"/>
              <a:ext cx="995363" cy="492443"/>
            </a:xfrm>
            <a:prstGeom prst="rect">
              <a:avLst/>
            </a:prstGeom>
            <a:noFill/>
          </p:spPr>
          <p:txBody>
            <a:bodyPr>
              <a:spAutoFit/>
            </a:bodyPr>
            <a:lstStyle/>
            <a:p>
              <a:pPr algn="ct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商场</a:t>
              </a:r>
            </a:p>
          </p:txBody>
        </p:sp>
        <p:cxnSp>
          <p:nvCxnSpPr>
            <p:cNvPr id="19" name="直接连接符 18"/>
            <p:cNvCxnSpPr/>
            <p:nvPr/>
          </p:nvCxnSpPr>
          <p:spPr>
            <a:xfrm>
              <a:off x="5167798" y="3264027"/>
              <a:ext cx="202565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7182336" y="3252915"/>
              <a:ext cx="1008062" cy="20256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椭圆 20"/>
            <p:cNvSpPr/>
            <p:nvPr/>
          </p:nvSpPr>
          <p:spPr>
            <a:xfrm>
              <a:off x="4624873" y="4233990"/>
              <a:ext cx="73025" cy="7143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solidFill>
                  <a:schemeClr val="tx1"/>
                </a:solidFill>
                <a:latin typeface="Times New Roman" panose="02020603050405020304" pitchFamily="18" charset="0"/>
                <a:ea typeface="微软雅黑" panose="020B0503020204020204" charset="-122"/>
                <a:sym typeface="Times New Roman" panose="02020603050405020304" pitchFamily="18" charset="0"/>
              </a:endParaRPr>
            </a:p>
          </p:txBody>
        </p:sp>
        <p:cxnSp>
          <p:nvCxnSpPr>
            <p:cNvPr id="22" name="直接连接符 21"/>
            <p:cNvCxnSpPr/>
            <p:nvPr/>
          </p:nvCxnSpPr>
          <p:spPr>
            <a:xfrm flipV="1">
              <a:off x="4153386" y="3264027"/>
              <a:ext cx="1003300" cy="20129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文本框 22"/>
            <p:cNvSpPr txBox="1"/>
            <p:nvPr/>
          </p:nvSpPr>
          <p:spPr>
            <a:xfrm>
              <a:off x="4087553" y="4004645"/>
              <a:ext cx="684212" cy="492442"/>
            </a:xfrm>
            <a:prstGeom prst="rect">
              <a:avLst/>
            </a:prstGeom>
            <a:noFill/>
          </p:spPr>
          <p:txBody>
            <a:bodyPr>
              <a:spAutoFit/>
            </a:bodyPr>
            <a:lstStyle/>
            <a:p>
              <a:pPr algn="ctr">
                <a:defRPr/>
              </a:pPr>
              <a:r>
                <a:rPr lang="en-US" altLang="zh-CN" sz="1800" i="1" spc="-113" dirty="0">
                  <a:latin typeface="Times New Roman" panose="02020603050405020304" pitchFamily="18" charset="0"/>
                  <a:ea typeface="微软雅黑" panose="020B0503020204020204" charset="-122"/>
                  <a:sym typeface="Times New Roman" panose="02020603050405020304" pitchFamily="18" charset="0"/>
                </a:rPr>
                <a:t>A</a:t>
              </a:r>
              <a:endParaRPr lang="zh-CN" altLang="en-US" sz="1800" i="1" spc="-113" dirty="0">
                <a:latin typeface="Times New Roman" panose="02020603050405020304" pitchFamily="18" charset="0"/>
                <a:ea typeface="微软雅黑" panose="020B0503020204020204" charset="-122"/>
                <a:sym typeface="Times New Roman" panose="02020603050405020304" pitchFamily="18" charset="0"/>
              </a:endParaRPr>
            </a:p>
          </p:txBody>
        </p:sp>
      </p:grpSp>
      <p:grpSp>
        <p:nvGrpSpPr>
          <p:cNvPr id="30" name="组合 29"/>
          <p:cNvGrpSpPr/>
          <p:nvPr/>
        </p:nvGrpSpPr>
        <p:grpSpPr>
          <a:xfrm flipH="1">
            <a:off x="5457744" y="1660781"/>
            <a:ext cx="3345304" cy="1290644"/>
            <a:chOff x="1165184" y="2808308"/>
            <a:chExt cx="2952327" cy="1290644"/>
          </a:xfrm>
        </p:grpSpPr>
        <p:sp>
          <p:nvSpPr>
            <p:cNvPr id="31" name="云形标注 7"/>
            <p:cNvSpPr/>
            <p:nvPr/>
          </p:nvSpPr>
          <p:spPr>
            <a:xfrm>
              <a:off x="1165184" y="2808308"/>
              <a:ext cx="2952327" cy="1224136"/>
            </a:xfrm>
            <a:prstGeom prst="cloudCallout">
              <a:avLst>
                <a:gd name="adj1" fmla="val -20821"/>
                <a:gd name="adj2" fmla="val 62837"/>
              </a:avLst>
            </a:prstGeom>
            <a:solidFill>
              <a:schemeClr val="accent2">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b="1">
                <a:ea typeface="微软雅黑" panose="020B0503020204020204" charset="-122"/>
              </a:endParaRPr>
            </a:p>
          </p:txBody>
        </p:sp>
        <p:sp>
          <p:nvSpPr>
            <p:cNvPr id="32" name="矩形 31"/>
            <p:cNvSpPr/>
            <p:nvPr/>
          </p:nvSpPr>
          <p:spPr>
            <a:xfrm>
              <a:off x="1480101" y="2898623"/>
              <a:ext cx="2272795" cy="1200329"/>
            </a:xfrm>
            <a:prstGeom prst="rect">
              <a:avLst/>
            </a:prstGeom>
            <a:ln>
              <a:noFill/>
            </a:ln>
          </p:spPr>
          <p:txBody>
            <a:bodyPr wrap="square">
              <a:spAutoFit/>
            </a:bodyPr>
            <a:lstStyle/>
            <a:p>
              <a:pPr algn="ctr"/>
              <a:r>
                <a:rPr lang="zh-CN" altLang="en-US" sz="2400" dirty="0">
                  <a:latin typeface="Times New Roman" panose="02020603050405020304" pitchFamily="18" charset="0"/>
                  <a:ea typeface="微软雅黑" panose="020B0503020204020204" charset="-122"/>
                  <a:sym typeface="Times New Roman" panose="02020603050405020304" pitchFamily="18" charset="0"/>
                </a:rPr>
                <a:t>从解放路站到商场站之间共行驶了</a:t>
              </a:r>
              <a:r>
                <a:rPr lang="en-US" altLang="zh-CN" sz="2400" dirty="0">
                  <a:latin typeface="Times New Roman" panose="02020603050405020304" pitchFamily="18" charset="0"/>
                  <a:ea typeface="微软雅黑" panose="020B0503020204020204" charset="-122"/>
                  <a:sym typeface="Times New Roman" panose="02020603050405020304" pitchFamily="18" charset="0"/>
                </a:rPr>
                <a:t>4</a:t>
              </a:r>
              <a:r>
                <a:rPr lang="zh-CN" altLang="en-US" sz="2400" dirty="0">
                  <a:latin typeface="Times New Roman" panose="02020603050405020304" pitchFamily="18" charset="0"/>
                  <a:ea typeface="微软雅黑" panose="020B0503020204020204" charset="-122"/>
                  <a:sym typeface="Times New Roman" panose="02020603050405020304" pitchFamily="18" charset="0"/>
                </a:rPr>
                <a:t>分。</a:t>
              </a:r>
              <a:endParaRPr lang="zh-CN" altLang="en-US" sz="2400" b="1" dirty="0">
                <a:latin typeface="Times New Roman" panose="02020603050405020304" pitchFamily="18" charset="0"/>
                <a:ea typeface="微软雅黑" panose="020B0503020204020204" charset="-122"/>
                <a:sym typeface="Times New Roman" panose="02020603050405020304" pitchFamily="18" charset="0"/>
              </a:endParaRPr>
            </a:p>
          </p:txBody>
        </p:sp>
      </p:grpSp>
      <p:sp>
        <p:nvSpPr>
          <p:cNvPr id="34" name="文本框 33"/>
          <p:cNvSpPr txBox="1"/>
          <p:nvPr/>
        </p:nvSpPr>
        <p:spPr>
          <a:xfrm>
            <a:off x="3576268" y="402969"/>
            <a:ext cx="2294577" cy="500090"/>
          </a:xfrm>
          <a:prstGeom prst="rect">
            <a:avLst/>
          </a:prstGeom>
          <a:noFill/>
          <a:ln w="38100">
            <a:solidFill>
              <a:srgbClr val="EA6178"/>
            </a:solidFill>
          </a:ln>
        </p:spPr>
        <p:txBody>
          <a:bodyPr wrap="square" lIns="68580" tIns="34290" rIns="68580" bIns="34290" rtlCol="0">
            <a:spAutoFit/>
          </a:bodyPr>
          <a:lstStyle/>
          <a:p>
            <a:r>
              <a:rPr lang="zh-CN" altLang="en-US" sz="2800" dirty="0">
                <a:solidFill>
                  <a:srgbClr val="FF0000"/>
                </a:solidFill>
                <a:latin typeface="微软雅黑" panose="020B0503020204020204" charset="-122"/>
                <a:ea typeface="微软雅黑" panose="020B0503020204020204" charset="-122"/>
                <a:sym typeface="Times New Roman" panose="02020603050405020304" pitchFamily="18" charset="0"/>
              </a:rPr>
              <a:t>汽车行驶速度</a:t>
            </a:r>
          </a:p>
        </p:txBody>
      </p:sp>
      <p:sp>
        <p:nvSpPr>
          <p:cNvPr id="35" name="矩形 34"/>
          <p:cNvSpPr/>
          <p:nvPr/>
        </p:nvSpPr>
        <p:spPr>
          <a:xfrm>
            <a:off x="901986" y="1005269"/>
            <a:ext cx="7449389" cy="438581"/>
          </a:xfrm>
          <a:prstGeom prst="rect">
            <a:avLst/>
          </a:prstGeom>
        </p:spPr>
        <p:txBody>
          <a:bodyPr wrap="square" lIns="68580" tIns="34290" rIns="68580" bIns="34290">
            <a:spAutoFit/>
          </a:bodyPr>
          <a:lstStyle/>
          <a:p>
            <a:r>
              <a:rPr lang="zh-CN" altLang="en-US" sz="2400" dirty="0">
                <a:solidFill>
                  <a:srgbClr val="FF0000"/>
                </a:solidFill>
                <a:latin typeface="Times New Roman" panose="02020603050405020304" pitchFamily="18" charset="0"/>
                <a:ea typeface="微软雅黑" panose="020B0503020204020204" charset="-122"/>
                <a:sym typeface="Times New Roman" panose="02020603050405020304" pitchFamily="18" charset="0"/>
              </a:rPr>
              <a:t>公共汽车从解放路站到商场站之间共行驶了几分？</a:t>
            </a:r>
          </a:p>
        </p:txBody>
      </p:sp>
      <p:pic>
        <p:nvPicPr>
          <p:cNvPr id="36" name="图片 35"/>
          <p:cNvPicPr>
            <a:picLocks noChangeAspect="1"/>
          </p:cNvPicPr>
          <p:nvPr/>
        </p:nvPicPr>
        <p:blipFill rotWithShape="1">
          <a:blip r:embed="rId3" cstate="email">
            <a:clrChange>
              <a:clrFrom>
                <a:srgbClr val="FFFFFF"/>
              </a:clrFrom>
              <a:clrTo>
                <a:srgbClr val="FFFFFF">
                  <a:alpha val="0"/>
                </a:srgbClr>
              </a:clrTo>
            </a:clrChange>
          </a:blip>
          <a:srcRect/>
          <a:stretch>
            <a:fillRect/>
          </a:stretch>
        </p:blipFill>
        <p:spPr>
          <a:xfrm>
            <a:off x="7705459" y="2928530"/>
            <a:ext cx="1291831" cy="17881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wipe(left)">
                                      <p:cBhvr>
                                        <p:cTn id="15" dur="500"/>
                                        <p:tgtEl>
                                          <p:spTgt spid="3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fade">
                                      <p:cBhvr>
                                        <p:cTn id="20" dur="500"/>
                                        <p:tgtEl>
                                          <p:spTgt spid="3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26686" y="216633"/>
            <a:ext cx="1369606" cy="438581"/>
          </a:xfrm>
          <a:prstGeom prst="rect">
            <a:avLst/>
          </a:prstGeom>
          <a:noFill/>
        </p:spPr>
        <p:txBody>
          <a:bodyPr wrap="none" lIns="68580" tIns="34290" rIns="68580" bIns="34290">
            <a:spAutoFit/>
          </a:bodyPr>
          <a:lstStyle/>
          <a:p>
            <a:pPr algn="ctr"/>
            <a:r>
              <a:rPr lang="zh-CN" altLang="en-US" sz="2400" b="1" dirty="0">
                <a:ln w="0"/>
                <a:solidFill>
                  <a:schemeClr val="accent6">
                    <a:lumMod val="50000"/>
                  </a:schemeClr>
                </a:solidFill>
                <a:latin typeface="微软雅黑" panose="020B0503020204020204" charset="-122"/>
                <a:ea typeface="微软雅黑" panose="020B0503020204020204" charset="-122"/>
              </a:rPr>
              <a:t>知识讲解</a:t>
            </a:r>
          </a:p>
        </p:txBody>
      </p:sp>
      <p:sp>
        <p:nvSpPr>
          <p:cNvPr id="3" name="圆角矩形标注 2"/>
          <p:cNvSpPr/>
          <p:nvPr/>
        </p:nvSpPr>
        <p:spPr>
          <a:xfrm>
            <a:off x="827584" y="565167"/>
            <a:ext cx="6260083" cy="672430"/>
          </a:xfrm>
          <a:prstGeom prst="wedgeRoundRectCallout">
            <a:avLst>
              <a:gd name="adj1" fmla="val -48135"/>
              <a:gd name="adj2" fmla="val 25334"/>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r>
              <a:rPr lang="zh-CN" altLang="en-US" sz="2400" dirty="0">
                <a:solidFill>
                  <a:srgbClr val="FF0000"/>
                </a:solidFill>
                <a:latin typeface="Times New Roman" panose="02020603050405020304" pitchFamily="18" charset="0"/>
                <a:ea typeface="微软雅黑" panose="020B0503020204020204" charset="-122"/>
                <a:sym typeface="Times New Roman" panose="02020603050405020304" pitchFamily="18" charset="0"/>
              </a:rPr>
              <a:t>描述一下汽车行驶速度变化的情况。</a:t>
            </a:r>
          </a:p>
        </p:txBody>
      </p:sp>
      <p:graphicFrame>
        <p:nvGraphicFramePr>
          <p:cNvPr id="6" name="表格 5"/>
          <p:cNvGraphicFramePr>
            <a:graphicFrameLocks noGrp="1"/>
          </p:cNvGraphicFramePr>
          <p:nvPr/>
        </p:nvGraphicFramePr>
        <p:xfrm>
          <a:off x="1373658" y="1785991"/>
          <a:ext cx="4123135" cy="2084784"/>
        </p:xfrm>
        <a:graphic>
          <a:graphicData uri="http://schemas.openxmlformats.org/drawingml/2006/table">
            <a:tbl>
              <a:tblPr firstRow="1" bandRow="1">
                <a:tableStyleId>{5C22544A-7EE6-4342-B048-85BDC9FD1C3A}</a:tableStyleId>
              </a:tblPr>
              <a:tblGrid>
                <a:gridCol w="377954">
                  <a:extLst>
                    <a:ext uri="{9D8B030D-6E8A-4147-A177-3AD203B41FA5}">
                      <a16:colId xmlns:a16="http://schemas.microsoft.com/office/drawing/2014/main" val="20000"/>
                    </a:ext>
                  </a:extLst>
                </a:gridCol>
                <a:gridCol w="377954">
                  <a:extLst>
                    <a:ext uri="{9D8B030D-6E8A-4147-A177-3AD203B41FA5}">
                      <a16:colId xmlns:a16="http://schemas.microsoft.com/office/drawing/2014/main" val="20001"/>
                    </a:ext>
                  </a:extLst>
                </a:gridCol>
                <a:gridCol w="377954">
                  <a:extLst>
                    <a:ext uri="{9D8B030D-6E8A-4147-A177-3AD203B41FA5}">
                      <a16:colId xmlns:a16="http://schemas.microsoft.com/office/drawing/2014/main" val="20002"/>
                    </a:ext>
                  </a:extLst>
                </a:gridCol>
                <a:gridCol w="377954">
                  <a:extLst>
                    <a:ext uri="{9D8B030D-6E8A-4147-A177-3AD203B41FA5}">
                      <a16:colId xmlns:a16="http://schemas.microsoft.com/office/drawing/2014/main" val="20003"/>
                    </a:ext>
                  </a:extLst>
                </a:gridCol>
                <a:gridCol w="377954">
                  <a:extLst>
                    <a:ext uri="{9D8B030D-6E8A-4147-A177-3AD203B41FA5}">
                      <a16:colId xmlns:a16="http://schemas.microsoft.com/office/drawing/2014/main" val="20004"/>
                    </a:ext>
                  </a:extLst>
                </a:gridCol>
                <a:gridCol w="377954">
                  <a:extLst>
                    <a:ext uri="{9D8B030D-6E8A-4147-A177-3AD203B41FA5}">
                      <a16:colId xmlns:a16="http://schemas.microsoft.com/office/drawing/2014/main" val="20005"/>
                    </a:ext>
                  </a:extLst>
                </a:gridCol>
                <a:gridCol w="377954">
                  <a:extLst>
                    <a:ext uri="{9D8B030D-6E8A-4147-A177-3AD203B41FA5}">
                      <a16:colId xmlns:a16="http://schemas.microsoft.com/office/drawing/2014/main" val="20006"/>
                    </a:ext>
                  </a:extLst>
                </a:gridCol>
                <a:gridCol w="377954">
                  <a:extLst>
                    <a:ext uri="{9D8B030D-6E8A-4147-A177-3AD203B41FA5}">
                      <a16:colId xmlns:a16="http://schemas.microsoft.com/office/drawing/2014/main" val="20007"/>
                    </a:ext>
                  </a:extLst>
                </a:gridCol>
                <a:gridCol w="377954">
                  <a:extLst>
                    <a:ext uri="{9D8B030D-6E8A-4147-A177-3AD203B41FA5}">
                      <a16:colId xmlns:a16="http://schemas.microsoft.com/office/drawing/2014/main" val="20008"/>
                    </a:ext>
                  </a:extLst>
                </a:gridCol>
                <a:gridCol w="377954">
                  <a:extLst>
                    <a:ext uri="{9D8B030D-6E8A-4147-A177-3AD203B41FA5}">
                      <a16:colId xmlns:a16="http://schemas.microsoft.com/office/drawing/2014/main" val="20009"/>
                    </a:ext>
                  </a:extLst>
                </a:gridCol>
                <a:gridCol w="343595">
                  <a:extLst>
                    <a:ext uri="{9D8B030D-6E8A-4147-A177-3AD203B41FA5}">
                      <a16:colId xmlns:a16="http://schemas.microsoft.com/office/drawing/2014/main" val="20010"/>
                    </a:ext>
                  </a:extLst>
                </a:gridCol>
              </a:tblGrid>
              <a:tr h="194354">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8086">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grpSp>
        <p:nvGrpSpPr>
          <p:cNvPr id="7" name="组合 6"/>
          <p:cNvGrpSpPr/>
          <p:nvPr/>
        </p:nvGrpSpPr>
        <p:grpSpPr>
          <a:xfrm>
            <a:off x="617610" y="1489525"/>
            <a:ext cx="5988610" cy="2947037"/>
            <a:chOff x="3154848" y="2105152"/>
            <a:chExt cx="7984813" cy="3929381"/>
          </a:xfrm>
        </p:grpSpPr>
        <p:sp>
          <p:nvSpPr>
            <p:cNvPr id="8" name="文本框 4"/>
            <p:cNvSpPr txBox="1">
              <a:spLocks noChangeArrowheads="1"/>
            </p:cNvSpPr>
            <p:nvPr/>
          </p:nvSpPr>
          <p:spPr bwMode="auto">
            <a:xfrm>
              <a:off x="3492987" y="5132514"/>
              <a:ext cx="65246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a:latin typeface="Times New Roman" panose="02020603050405020304" pitchFamily="18" charset="0"/>
                  <a:ea typeface="微软雅黑" panose="020B0503020204020204" charset="-122"/>
                  <a:sym typeface="Times New Roman" panose="02020603050405020304" pitchFamily="18" charset="0"/>
                </a:rPr>
                <a:t>0</a:t>
              </a:r>
              <a:endParaRPr lang="zh-CN" altLang="en-US" sz="1800">
                <a:latin typeface="Times New Roman" panose="02020603050405020304" pitchFamily="18" charset="0"/>
                <a:ea typeface="微软雅黑" panose="020B0503020204020204" charset="-122"/>
                <a:sym typeface="Times New Roman" panose="02020603050405020304" pitchFamily="18" charset="0"/>
              </a:endParaRPr>
            </a:p>
          </p:txBody>
        </p:sp>
        <p:sp>
          <p:nvSpPr>
            <p:cNvPr id="9" name="文本框 31"/>
            <p:cNvSpPr txBox="1">
              <a:spLocks noChangeArrowheads="1"/>
            </p:cNvSpPr>
            <p:nvPr/>
          </p:nvSpPr>
          <p:spPr bwMode="auto">
            <a:xfrm>
              <a:off x="3278672" y="4591177"/>
              <a:ext cx="87312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100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0" name="文本框 9"/>
            <p:cNvSpPr txBox="1">
              <a:spLocks noChangeArrowheads="1"/>
            </p:cNvSpPr>
            <p:nvPr/>
          </p:nvSpPr>
          <p:spPr bwMode="auto">
            <a:xfrm>
              <a:off x="3278672" y="4092702"/>
              <a:ext cx="86677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200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1" name="文本框 33"/>
            <p:cNvSpPr txBox="1">
              <a:spLocks noChangeArrowheads="1"/>
            </p:cNvSpPr>
            <p:nvPr/>
          </p:nvSpPr>
          <p:spPr bwMode="auto">
            <a:xfrm>
              <a:off x="3154848" y="3597404"/>
              <a:ext cx="996951"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300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2" name="文本框 34"/>
            <p:cNvSpPr txBox="1">
              <a:spLocks noChangeArrowheads="1"/>
            </p:cNvSpPr>
            <p:nvPr/>
          </p:nvSpPr>
          <p:spPr bwMode="auto">
            <a:xfrm>
              <a:off x="3298935" y="3032120"/>
              <a:ext cx="78861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400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3" name="文本框 35"/>
            <p:cNvSpPr txBox="1">
              <a:spLocks noChangeArrowheads="1"/>
            </p:cNvSpPr>
            <p:nvPr/>
          </p:nvSpPr>
          <p:spPr bwMode="auto">
            <a:xfrm>
              <a:off x="3165963" y="2598865"/>
              <a:ext cx="9906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500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4" name="文本框 13"/>
            <p:cNvSpPr txBox="1"/>
            <p:nvPr/>
          </p:nvSpPr>
          <p:spPr>
            <a:xfrm>
              <a:off x="3278672" y="2105152"/>
              <a:ext cx="2095036" cy="492443"/>
            </a:xfrm>
            <a:prstGeom prst="rect">
              <a:avLst/>
            </a:prstGeom>
            <a:noFill/>
          </p:spPr>
          <p:txBody>
            <a:bodyPr wrap="square">
              <a:spAutoFit/>
            </a:bodyPr>
            <a:lstStyle/>
            <a:p>
              <a:pPr algn="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速度</a:t>
              </a: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225"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米</a:t>
              </a: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分）</a:t>
              </a:r>
            </a:p>
          </p:txBody>
        </p:sp>
        <p:sp>
          <p:nvSpPr>
            <p:cNvPr id="15" name="文本框 14"/>
            <p:cNvSpPr txBox="1"/>
            <p:nvPr/>
          </p:nvSpPr>
          <p:spPr>
            <a:xfrm>
              <a:off x="9184172" y="5313490"/>
              <a:ext cx="1955489" cy="492443"/>
            </a:xfrm>
            <a:prstGeom prst="rect">
              <a:avLst/>
            </a:prstGeom>
            <a:noFill/>
          </p:spPr>
          <p:txBody>
            <a:bodyPr wrap="square">
              <a:spAutoFit/>
            </a:bodyPr>
            <a:lstStyle/>
            <a:p>
              <a:pPr algn="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时间</a:t>
              </a: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225"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分）</a:t>
              </a:r>
            </a:p>
          </p:txBody>
        </p:sp>
        <p:sp>
          <p:nvSpPr>
            <p:cNvPr id="16" name="文本框 15"/>
            <p:cNvSpPr txBox="1"/>
            <p:nvPr/>
          </p:nvSpPr>
          <p:spPr>
            <a:xfrm>
              <a:off x="4824899" y="5286502"/>
              <a:ext cx="684213" cy="492443"/>
            </a:xfrm>
            <a:prstGeom prst="rect">
              <a:avLst/>
            </a:prstGeom>
            <a:noFill/>
          </p:spPr>
          <p:txBody>
            <a:bodyPr>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1</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7" name="文本框 16"/>
            <p:cNvSpPr txBox="1"/>
            <p:nvPr/>
          </p:nvSpPr>
          <p:spPr>
            <a:xfrm>
              <a:off x="5829787" y="5284914"/>
              <a:ext cx="684212" cy="492443"/>
            </a:xfrm>
            <a:prstGeom prst="rect">
              <a:avLst/>
            </a:prstGeom>
            <a:noFill/>
          </p:spPr>
          <p:txBody>
            <a:bodyPr>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2</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8" name="文本框 17"/>
            <p:cNvSpPr txBox="1"/>
            <p:nvPr/>
          </p:nvSpPr>
          <p:spPr>
            <a:xfrm>
              <a:off x="6850548" y="5276977"/>
              <a:ext cx="684213" cy="492443"/>
            </a:xfrm>
            <a:prstGeom prst="rect">
              <a:avLst/>
            </a:prstGeom>
            <a:noFill/>
          </p:spPr>
          <p:txBody>
            <a:bodyPr>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3</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9" name="文本框 18"/>
            <p:cNvSpPr txBox="1"/>
            <p:nvPr/>
          </p:nvSpPr>
          <p:spPr>
            <a:xfrm>
              <a:off x="7858612" y="5278565"/>
              <a:ext cx="684212" cy="492443"/>
            </a:xfrm>
            <a:prstGeom prst="rect">
              <a:avLst/>
            </a:prstGeom>
            <a:noFill/>
          </p:spPr>
          <p:txBody>
            <a:bodyPr>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4</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20" name="文本框 19"/>
            <p:cNvSpPr txBox="1"/>
            <p:nvPr/>
          </p:nvSpPr>
          <p:spPr>
            <a:xfrm>
              <a:off x="3492987" y="5419852"/>
              <a:ext cx="1219200" cy="492443"/>
            </a:xfrm>
            <a:prstGeom prst="rect">
              <a:avLst/>
            </a:prstGeom>
            <a:noFill/>
          </p:spPr>
          <p:txBody>
            <a:bodyPr wrap="square">
              <a:spAutoFit/>
            </a:bodyPr>
            <a:lstStyle/>
            <a:p>
              <a:pPr algn="ct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解放路</a:t>
              </a:r>
            </a:p>
          </p:txBody>
        </p:sp>
        <p:sp>
          <p:nvSpPr>
            <p:cNvPr id="21" name="文本框 20"/>
            <p:cNvSpPr txBox="1"/>
            <p:nvPr/>
          </p:nvSpPr>
          <p:spPr>
            <a:xfrm>
              <a:off x="7691924" y="5542090"/>
              <a:ext cx="995363" cy="492443"/>
            </a:xfrm>
            <a:prstGeom prst="rect">
              <a:avLst/>
            </a:prstGeom>
            <a:noFill/>
          </p:spPr>
          <p:txBody>
            <a:bodyPr>
              <a:spAutoFit/>
            </a:bodyPr>
            <a:lstStyle/>
            <a:p>
              <a:pPr algn="ct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商场</a:t>
              </a:r>
            </a:p>
          </p:txBody>
        </p:sp>
        <p:cxnSp>
          <p:nvCxnSpPr>
            <p:cNvPr id="22" name="直接连接符 21"/>
            <p:cNvCxnSpPr/>
            <p:nvPr/>
          </p:nvCxnSpPr>
          <p:spPr>
            <a:xfrm>
              <a:off x="5167798" y="3264027"/>
              <a:ext cx="202565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7182336" y="3252915"/>
              <a:ext cx="1008062" cy="20256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椭圆 23"/>
            <p:cNvSpPr/>
            <p:nvPr/>
          </p:nvSpPr>
          <p:spPr>
            <a:xfrm>
              <a:off x="4624873" y="4233990"/>
              <a:ext cx="73025" cy="7143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latin typeface="Times New Roman" panose="02020603050405020304" pitchFamily="18" charset="0"/>
                <a:ea typeface="微软雅黑" panose="020B0503020204020204" charset="-122"/>
                <a:sym typeface="Times New Roman" panose="02020603050405020304" pitchFamily="18" charset="0"/>
              </a:endParaRPr>
            </a:p>
          </p:txBody>
        </p:sp>
        <p:cxnSp>
          <p:nvCxnSpPr>
            <p:cNvPr id="25" name="直接连接符 24"/>
            <p:cNvCxnSpPr/>
            <p:nvPr/>
          </p:nvCxnSpPr>
          <p:spPr>
            <a:xfrm flipV="1">
              <a:off x="4153386" y="3264027"/>
              <a:ext cx="1003300" cy="20129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文本框 25"/>
            <p:cNvSpPr txBox="1"/>
            <p:nvPr/>
          </p:nvSpPr>
          <p:spPr>
            <a:xfrm>
              <a:off x="4087553" y="4004645"/>
              <a:ext cx="684212" cy="492442"/>
            </a:xfrm>
            <a:prstGeom prst="rect">
              <a:avLst/>
            </a:prstGeom>
            <a:noFill/>
          </p:spPr>
          <p:txBody>
            <a:bodyPr>
              <a:spAutoFit/>
            </a:bodyPr>
            <a:lstStyle/>
            <a:p>
              <a:pPr algn="ctr">
                <a:defRPr/>
              </a:pPr>
              <a:r>
                <a:rPr lang="en-US" altLang="zh-CN" sz="1800" i="1" spc="-113" dirty="0">
                  <a:latin typeface="Times New Roman" panose="02020603050405020304" pitchFamily="18" charset="0"/>
                  <a:ea typeface="微软雅黑" panose="020B0503020204020204" charset="-122"/>
                  <a:sym typeface="Times New Roman" panose="02020603050405020304" pitchFamily="18" charset="0"/>
                </a:rPr>
                <a:t>A</a:t>
              </a:r>
              <a:endParaRPr lang="zh-CN" altLang="en-US" sz="1800" i="1" spc="-113" dirty="0">
                <a:latin typeface="Times New Roman" panose="02020603050405020304" pitchFamily="18" charset="0"/>
                <a:ea typeface="微软雅黑" panose="020B0503020204020204" charset="-122"/>
                <a:sym typeface="Times New Roman" panose="02020603050405020304" pitchFamily="18" charset="0"/>
              </a:endParaRPr>
            </a:p>
          </p:txBody>
        </p:sp>
      </p:grpSp>
      <p:cxnSp>
        <p:nvCxnSpPr>
          <p:cNvPr id="28" name="直接连接符 27"/>
          <p:cNvCxnSpPr/>
          <p:nvPr/>
        </p:nvCxnSpPr>
        <p:spPr>
          <a:xfrm flipV="1">
            <a:off x="1368896" y="2350349"/>
            <a:ext cx="750093" cy="1518045"/>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2127323" y="2376599"/>
            <a:ext cx="0" cy="1498938"/>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1368896" y="2376599"/>
            <a:ext cx="758427" cy="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grpSp>
        <p:nvGrpSpPr>
          <p:cNvPr id="31" name="组合 30"/>
          <p:cNvGrpSpPr/>
          <p:nvPr/>
        </p:nvGrpSpPr>
        <p:grpSpPr>
          <a:xfrm flipH="1">
            <a:off x="5262004" y="1362331"/>
            <a:ext cx="3345304" cy="1589169"/>
            <a:chOff x="1165184" y="2808308"/>
            <a:chExt cx="2952327" cy="1224136"/>
          </a:xfrm>
        </p:grpSpPr>
        <p:sp>
          <p:nvSpPr>
            <p:cNvPr id="32" name="云形标注 7"/>
            <p:cNvSpPr/>
            <p:nvPr/>
          </p:nvSpPr>
          <p:spPr>
            <a:xfrm>
              <a:off x="1165184" y="2808308"/>
              <a:ext cx="2952327" cy="1224136"/>
            </a:xfrm>
            <a:prstGeom prst="cloudCallout">
              <a:avLst>
                <a:gd name="adj1" fmla="val -20821"/>
                <a:gd name="adj2" fmla="val 62837"/>
              </a:avLst>
            </a:prstGeom>
            <a:solidFill>
              <a:schemeClr val="accent2">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b="1">
                <a:ea typeface="微软雅黑" panose="020B0503020204020204" charset="-122"/>
              </a:endParaRPr>
            </a:p>
          </p:txBody>
        </p:sp>
        <p:sp>
          <p:nvSpPr>
            <p:cNvPr id="33" name="矩形 32"/>
            <p:cNvSpPr/>
            <p:nvPr/>
          </p:nvSpPr>
          <p:spPr>
            <a:xfrm>
              <a:off x="1403507" y="2911577"/>
              <a:ext cx="2272795" cy="924613"/>
            </a:xfrm>
            <a:prstGeom prst="rect">
              <a:avLst/>
            </a:prstGeom>
            <a:ln>
              <a:noFill/>
            </a:ln>
          </p:spPr>
          <p:txBody>
            <a:bodyPr wrap="square">
              <a:spAutoFit/>
            </a:bodyPr>
            <a:lstStyle/>
            <a:p>
              <a:r>
                <a:rPr lang="zh-CN" altLang="en-US" sz="2400" dirty="0">
                  <a:latin typeface="Times New Roman" panose="02020603050405020304" pitchFamily="18" charset="0"/>
                  <a:ea typeface="微软雅黑" panose="020B0503020204020204" charset="-122"/>
                  <a:sym typeface="Times New Roman" panose="02020603050405020304" pitchFamily="18" charset="0"/>
                </a:rPr>
                <a:t>在第</a:t>
              </a:r>
              <a:r>
                <a:rPr lang="en-US" altLang="zh-CN" sz="2400" dirty="0">
                  <a:latin typeface="Times New Roman" panose="02020603050405020304" pitchFamily="18" charset="0"/>
                  <a:ea typeface="微软雅黑" panose="020B0503020204020204" charset="-122"/>
                  <a:sym typeface="Times New Roman" panose="02020603050405020304" pitchFamily="18" charset="0"/>
                </a:rPr>
                <a:t>1</a:t>
              </a:r>
              <a:r>
                <a:rPr lang="zh-CN" altLang="en-US" sz="2400" dirty="0">
                  <a:latin typeface="Times New Roman" panose="02020603050405020304" pitchFamily="18" charset="0"/>
                  <a:ea typeface="微软雅黑" panose="020B0503020204020204" charset="-122"/>
                  <a:sym typeface="Times New Roman" panose="02020603050405020304" pitchFamily="18" charset="0"/>
                </a:rPr>
                <a:t>分内，汽车行驶速度从</a:t>
              </a:r>
              <a:r>
                <a:rPr lang="en-US" altLang="zh-CN" sz="2400" dirty="0">
                  <a:latin typeface="Times New Roman" panose="02020603050405020304" pitchFamily="18" charset="0"/>
                  <a:ea typeface="微软雅黑" panose="020B0503020204020204" charset="-122"/>
                  <a:sym typeface="Times New Roman" panose="02020603050405020304" pitchFamily="18" charset="0"/>
                </a:rPr>
                <a:t>0</a:t>
              </a:r>
              <a:r>
                <a:rPr lang="zh-CN" altLang="en-US" sz="2400" dirty="0">
                  <a:latin typeface="Times New Roman" panose="02020603050405020304" pitchFamily="18" charset="0"/>
                  <a:ea typeface="微软雅黑" panose="020B0503020204020204" charset="-122"/>
                  <a:sym typeface="Times New Roman" panose="02020603050405020304" pitchFamily="18" charset="0"/>
                </a:rPr>
                <a:t>提高到</a:t>
              </a:r>
              <a:r>
                <a:rPr lang="en-US" altLang="zh-CN" sz="2400" dirty="0">
                  <a:solidFill>
                    <a:srgbClr val="FF0000"/>
                  </a:solidFill>
                  <a:latin typeface="Times New Roman" panose="02020603050405020304" pitchFamily="18" charset="0"/>
                  <a:ea typeface="微软雅黑" panose="020B0503020204020204" charset="-122"/>
                  <a:sym typeface="Times New Roman" panose="02020603050405020304" pitchFamily="18" charset="0"/>
                </a:rPr>
                <a:t>400</a:t>
              </a:r>
              <a:r>
                <a:rPr lang="zh-CN" altLang="en-US" sz="2400" dirty="0">
                  <a:latin typeface="Times New Roman" panose="02020603050405020304" pitchFamily="18" charset="0"/>
                  <a:ea typeface="微软雅黑" panose="020B0503020204020204" charset="-122"/>
                  <a:sym typeface="Times New Roman" panose="02020603050405020304" pitchFamily="18" charset="0"/>
                </a:rPr>
                <a:t>米</a:t>
              </a:r>
              <a:r>
                <a:rPr lang="en-US" altLang="zh-CN" sz="2400" dirty="0">
                  <a:latin typeface="Times New Roman" panose="02020603050405020304" pitchFamily="18" charset="0"/>
                  <a:ea typeface="微软雅黑" panose="020B0503020204020204" charset="-122"/>
                  <a:sym typeface="Times New Roman" panose="02020603050405020304" pitchFamily="18" charset="0"/>
                </a:rPr>
                <a:t>/</a:t>
              </a:r>
              <a:r>
                <a:rPr lang="zh-CN" altLang="en-US" sz="2400" dirty="0">
                  <a:latin typeface="Times New Roman" panose="02020603050405020304" pitchFamily="18" charset="0"/>
                  <a:ea typeface="微软雅黑" panose="020B0503020204020204" charset="-122"/>
                  <a:sym typeface="Times New Roman" panose="02020603050405020304" pitchFamily="18" charset="0"/>
                </a:rPr>
                <a:t>分。</a:t>
              </a:r>
            </a:p>
          </p:txBody>
        </p:sp>
      </p:grpSp>
      <p:pic>
        <p:nvPicPr>
          <p:cNvPr id="34" name="图片 33"/>
          <p:cNvPicPr>
            <a:picLocks noChangeAspect="1"/>
          </p:cNvPicPr>
          <p:nvPr/>
        </p:nvPicPr>
        <p:blipFill rotWithShape="1">
          <a:blip r:embed="rId3" cstate="email">
            <a:clrChange>
              <a:clrFrom>
                <a:srgbClr val="FFFFFF"/>
              </a:clrFrom>
              <a:clrTo>
                <a:srgbClr val="FFFFFF">
                  <a:alpha val="0"/>
                </a:srgbClr>
              </a:clrTo>
            </a:clrChange>
          </a:blip>
          <a:srcRect/>
          <a:stretch>
            <a:fillRect/>
          </a:stretch>
        </p:blipFill>
        <p:spPr>
          <a:xfrm>
            <a:off x="7450500" y="2926006"/>
            <a:ext cx="1291831" cy="17881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left)">
                                      <p:cBhvr>
                                        <p:cTn id="20" dur="500"/>
                                        <p:tgtEl>
                                          <p:spTgt spid="2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wipe(down)">
                                      <p:cBhvr>
                                        <p:cTn id="25" dur="500"/>
                                        <p:tgtEl>
                                          <p:spTgt spid="2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wipe(left)">
                                      <p:cBhvr>
                                        <p:cTn id="30" dur="500"/>
                                        <p:tgtEl>
                                          <p:spTgt spid="3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500"/>
                                        <p:tgtEl>
                                          <p:spTgt spid="34"/>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1"/>
                                        </p:tgtEl>
                                        <p:attrNameLst>
                                          <p:attrName>style.visibility</p:attrName>
                                        </p:attrNameLst>
                                      </p:cBhvr>
                                      <p:to>
                                        <p:strVal val="visible"/>
                                      </p:to>
                                    </p:set>
                                    <p:animEffect transition="in" filter="fade">
                                      <p:cBhvr>
                                        <p:cTn id="40"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26686" y="216633"/>
            <a:ext cx="1369606" cy="438581"/>
          </a:xfrm>
          <a:prstGeom prst="rect">
            <a:avLst/>
          </a:prstGeom>
          <a:noFill/>
        </p:spPr>
        <p:txBody>
          <a:bodyPr wrap="none" lIns="68580" tIns="34290" rIns="68580" bIns="34290">
            <a:spAutoFit/>
          </a:bodyPr>
          <a:lstStyle/>
          <a:p>
            <a:pPr algn="ctr"/>
            <a:r>
              <a:rPr lang="zh-CN" altLang="en-US" sz="2400" b="1" dirty="0">
                <a:ln w="0"/>
                <a:solidFill>
                  <a:schemeClr val="accent6">
                    <a:lumMod val="50000"/>
                  </a:schemeClr>
                </a:solidFill>
                <a:latin typeface="微软雅黑" panose="020B0503020204020204" charset="-122"/>
                <a:ea typeface="微软雅黑" panose="020B0503020204020204" charset="-122"/>
              </a:rPr>
              <a:t>知识讲解</a:t>
            </a:r>
          </a:p>
        </p:txBody>
      </p:sp>
      <p:sp>
        <p:nvSpPr>
          <p:cNvPr id="3" name="圆角矩形标注 2"/>
          <p:cNvSpPr/>
          <p:nvPr/>
        </p:nvSpPr>
        <p:spPr>
          <a:xfrm>
            <a:off x="827584" y="565167"/>
            <a:ext cx="6260083" cy="672430"/>
          </a:xfrm>
          <a:prstGeom prst="wedgeRoundRectCallout">
            <a:avLst>
              <a:gd name="adj1" fmla="val -48135"/>
              <a:gd name="adj2" fmla="val 25334"/>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r>
              <a:rPr lang="zh-CN" altLang="en-US" sz="2400" dirty="0">
                <a:solidFill>
                  <a:srgbClr val="FF0000"/>
                </a:solidFill>
                <a:latin typeface="Times New Roman" panose="02020603050405020304" pitchFamily="18" charset="0"/>
                <a:ea typeface="微软雅黑" panose="020B0503020204020204" charset="-122"/>
                <a:sym typeface="Times New Roman" panose="02020603050405020304" pitchFamily="18" charset="0"/>
              </a:rPr>
              <a:t>描述一下汽车行驶速度变化的情况。</a:t>
            </a:r>
          </a:p>
        </p:txBody>
      </p:sp>
      <p:graphicFrame>
        <p:nvGraphicFramePr>
          <p:cNvPr id="6" name="表格 5"/>
          <p:cNvGraphicFramePr>
            <a:graphicFrameLocks noGrp="1"/>
          </p:cNvGraphicFramePr>
          <p:nvPr/>
        </p:nvGraphicFramePr>
        <p:xfrm>
          <a:off x="1373658" y="1785991"/>
          <a:ext cx="4123135" cy="2084784"/>
        </p:xfrm>
        <a:graphic>
          <a:graphicData uri="http://schemas.openxmlformats.org/drawingml/2006/table">
            <a:tbl>
              <a:tblPr firstRow="1" bandRow="1">
                <a:tableStyleId>{5C22544A-7EE6-4342-B048-85BDC9FD1C3A}</a:tableStyleId>
              </a:tblPr>
              <a:tblGrid>
                <a:gridCol w="377954">
                  <a:extLst>
                    <a:ext uri="{9D8B030D-6E8A-4147-A177-3AD203B41FA5}">
                      <a16:colId xmlns:a16="http://schemas.microsoft.com/office/drawing/2014/main" val="20000"/>
                    </a:ext>
                  </a:extLst>
                </a:gridCol>
                <a:gridCol w="377954">
                  <a:extLst>
                    <a:ext uri="{9D8B030D-6E8A-4147-A177-3AD203B41FA5}">
                      <a16:colId xmlns:a16="http://schemas.microsoft.com/office/drawing/2014/main" val="20001"/>
                    </a:ext>
                  </a:extLst>
                </a:gridCol>
                <a:gridCol w="377954">
                  <a:extLst>
                    <a:ext uri="{9D8B030D-6E8A-4147-A177-3AD203B41FA5}">
                      <a16:colId xmlns:a16="http://schemas.microsoft.com/office/drawing/2014/main" val="20002"/>
                    </a:ext>
                  </a:extLst>
                </a:gridCol>
                <a:gridCol w="377954">
                  <a:extLst>
                    <a:ext uri="{9D8B030D-6E8A-4147-A177-3AD203B41FA5}">
                      <a16:colId xmlns:a16="http://schemas.microsoft.com/office/drawing/2014/main" val="20003"/>
                    </a:ext>
                  </a:extLst>
                </a:gridCol>
                <a:gridCol w="377954">
                  <a:extLst>
                    <a:ext uri="{9D8B030D-6E8A-4147-A177-3AD203B41FA5}">
                      <a16:colId xmlns:a16="http://schemas.microsoft.com/office/drawing/2014/main" val="20004"/>
                    </a:ext>
                  </a:extLst>
                </a:gridCol>
                <a:gridCol w="377954">
                  <a:extLst>
                    <a:ext uri="{9D8B030D-6E8A-4147-A177-3AD203B41FA5}">
                      <a16:colId xmlns:a16="http://schemas.microsoft.com/office/drawing/2014/main" val="20005"/>
                    </a:ext>
                  </a:extLst>
                </a:gridCol>
                <a:gridCol w="377954">
                  <a:extLst>
                    <a:ext uri="{9D8B030D-6E8A-4147-A177-3AD203B41FA5}">
                      <a16:colId xmlns:a16="http://schemas.microsoft.com/office/drawing/2014/main" val="20006"/>
                    </a:ext>
                  </a:extLst>
                </a:gridCol>
                <a:gridCol w="377954">
                  <a:extLst>
                    <a:ext uri="{9D8B030D-6E8A-4147-A177-3AD203B41FA5}">
                      <a16:colId xmlns:a16="http://schemas.microsoft.com/office/drawing/2014/main" val="20007"/>
                    </a:ext>
                  </a:extLst>
                </a:gridCol>
                <a:gridCol w="377954">
                  <a:extLst>
                    <a:ext uri="{9D8B030D-6E8A-4147-A177-3AD203B41FA5}">
                      <a16:colId xmlns:a16="http://schemas.microsoft.com/office/drawing/2014/main" val="20008"/>
                    </a:ext>
                  </a:extLst>
                </a:gridCol>
                <a:gridCol w="377954">
                  <a:extLst>
                    <a:ext uri="{9D8B030D-6E8A-4147-A177-3AD203B41FA5}">
                      <a16:colId xmlns:a16="http://schemas.microsoft.com/office/drawing/2014/main" val="20009"/>
                    </a:ext>
                  </a:extLst>
                </a:gridCol>
                <a:gridCol w="343595">
                  <a:extLst>
                    <a:ext uri="{9D8B030D-6E8A-4147-A177-3AD203B41FA5}">
                      <a16:colId xmlns:a16="http://schemas.microsoft.com/office/drawing/2014/main" val="20010"/>
                    </a:ext>
                  </a:extLst>
                </a:gridCol>
              </a:tblGrid>
              <a:tr h="194354">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8086">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grpSp>
        <p:nvGrpSpPr>
          <p:cNvPr id="7" name="组合 6"/>
          <p:cNvGrpSpPr/>
          <p:nvPr/>
        </p:nvGrpSpPr>
        <p:grpSpPr>
          <a:xfrm>
            <a:off x="617610" y="1489525"/>
            <a:ext cx="5988610" cy="2947037"/>
            <a:chOff x="3154848" y="2105152"/>
            <a:chExt cx="7984813" cy="3929381"/>
          </a:xfrm>
        </p:grpSpPr>
        <p:sp>
          <p:nvSpPr>
            <p:cNvPr id="8" name="文本框 4"/>
            <p:cNvSpPr txBox="1">
              <a:spLocks noChangeArrowheads="1"/>
            </p:cNvSpPr>
            <p:nvPr/>
          </p:nvSpPr>
          <p:spPr bwMode="auto">
            <a:xfrm>
              <a:off x="3492987" y="5132514"/>
              <a:ext cx="65246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a:latin typeface="Times New Roman" panose="02020603050405020304" pitchFamily="18" charset="0"/>
                  <a:ea typeface="微软雅黑" panose="020B0503020204020204" charset="-122"/>
                  <a:sym typeface="Times New Roman" panose="02020603050405020304" pitchFamily="18" charset="0"/>
                </a:rPr>
                <a:t>0</a:t>
              </a:r>
              <a:endParaRPr lang="zh-CN" altLang="en-US" sz="1800">
                <a:latin typeface="Times New Roman" panose="02020603050405020304" pitchFamily="18" charset="0"/>
                <a:ea typeface="微软雅黑" panose="020B0503020204020204" charset="-122"/>
                <a:sym typeface="Times New Roman" panose="02020603050405020304" pitchFamily="18" charset="0"/>
              </a:endParaRPr>
            </a:p>
          </p:txBody>
        </p:sp>
        <p:sp>
          <p:nvSpPr>
            <p:cNvPr id="9" name="文本框 31"/>
            <p:cNvSpPr txBox="1">
              <a:spLocks noChangeArrowheads="1"/>
            </p:cNvSpPr>
            <p:nvPr/>
          </p:nvSpPr>
          <p:spPr bwMode="auto">
            <a:xfrm>
              <a:off x="3278672" y="4591177"/>
              <a:ext cx="87312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100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0" name="文本框 9"/>
            <p:cNvSpPr txBox="1">
              <a:spLocks noChangeArrowheads="1"/>
            </p:cNvSpPr>
            <p:nvPr/>
          </p:nvSpPr>
          <p:spPr bwMode="auto">
            <a:xfrm>
              <a:off x="3278672" y="4092702"/>
              <a:ext cx="86677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200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1" name="文本框 33"/>
            <p:cNvSpPr txBox="1">
              <a:spLocks noChangeArrowheads="1"/>
            </p:cNvSpPr>
            <p:nvPr/>
          </p:nvSpPr>
          <p:spPr bwMode="auto">
            <a:xfrm>
              <a:off x="3154848" y="3597404"/>
              <a:ext cx="996951"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300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2" name="文本框 34"/>
            <p:cNvSpPr txBox="1">
              <a:spLocks noChangeArrowheads="1"/>
            </p:cNvSpPr>
            <p:nvPr/>
          </p:nvSpPr>
          <p:spPr bwMode="auto">
            <a:xfrm>
              <a:off x="3298935" y="3032120"/>
              <a:ext cx="78861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400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3" name="文本框 35"/>
            <p:cNvSpPr txBox="1">
              <a:spLocks noChangeArrowheads="1"/>
            </p:cNvSpPr>
            <p:nvPr/>
          </p:nvSpPr>
          <p:spPr bwMode="auto">
            <a:xfrm>
              <a:off x="3165963" y="2598865"/>
              <a:ext cx="9906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500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4" name="文本框 13"/>
            <p:cNvSpPr txBox="1"/>
            <p:nvPr/>
          </p:nvSpPr>
          <p:spPr>
            <a:xfrm>
              <a:off x="3278672" y="2105152"/>
              <a:ext cx="2095036" cy="492443"/>
            </a:xfrm>
            <a:prstGeom prst="rect">
              <a:avLst/>
            </a:prstGeom>
            <a:noFill/>
          </p:spPr>
          <p:txBody>
            <a:bodyPr wrap="square">
              <a:spAutoFit/>
            </a:bodyPr>
            <a:lstStyle/>
            <a:p>
              <a:pPr algn="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速度</a:t>
              </a: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225"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米</a:t>
              </a: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分）</a:t>
              </a:r>
            </a:p>
          </p:txBody>
        </p:sp>
        <p:sp>
          <p:nvSpPr>
            <p:cNvPr id="15" name="文本框 14"/>
            <p:cNvSpPr txBox="1"/>
            <p:nvPr/>
          </p:nvSpPr>
          <p:spPr>
            <a:xfrm>
              <a:off x="9184172" y="5313490"/>
              <a:ext cx="1955489" cy="492443"/>
            </a:xfrm>
            <a:prstGeom prst="rect">
              <a:avLst/>
            </a:prstGeom>
            <a:noFill/>
          </p:spPr>
          <p:txBody>
            <a:bodyPr wrap="square">
              <a:spAutoFit/>
            </a:bodyPr>
            <a:lstStyle/>
            <a:p>
              <a:pPr algn="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时间</a:t>
              </a: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225"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分）</a:t>
              </a:r>
            </a:p>
          </p:txBody>
        </p:sp>
        <p:sp>
          <p:nvSpPr>
            <p:cNvPr id="16" name="文本框 15"/>
            <p:cNvSpPr txBox="1"/>
            <p:nvPr/>
          </p:nvSpPr>
          <p:spPr>
            <a:xfrm>
              <a:off x="4824899" y="5286502"/>
              <a:ext cx="684213" cy="492443"/>
            </a:xfrm>
            <a:prstGeom prst="rect">
              <a:avLst/>
            </a:prstGeom>
            <a:noFill/>
          </p:spPr>
          <p:txBody>
            <a:bodyPr>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1</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7" name="文本框 16"/>
            <p:cNvSpPr txBox="1"/>
            <p:nvPr/>
          </p:nvSpPr>
          <p:spPr>
            <a:xfrm>
              <a:off x="5829787" y="5284914"/>
              <a:ext cx="684212" cy="492443"/>
            </a:xfrm>
            <a:prstGeom prst="rect">
              <a:avLst/>
            </a:prstGeom>
            <a:noFill/>
          </p:spPr>
          <p:txBody>
            <a:bodyPr>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2</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8" name="文本框 17"/>
            <p:cNvSpPr txBox="1"/>
            <p:nvPr/>
          </p:nvSpPr>
          <p:spPr>
            <a:xfrm>
              <a:off x="6850548" y="5276977"/>
              <a:ext cx="684213" cy="492443"/>
            </a:xfrm>
            <a:prstGeom prst="rect">
              <a:avLst/>
            </a:prstGeom>
            <a:noFill/>
          </p:spPr>
          <p:txBody>
            <a:bodyPr>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3</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9" name="文本框 18"/>
            <p:cNvSpPr txBox="1"/>
            <p:nvPr/>
          </p:nvSpPr>
          <p:spPr>
            <a:xfrm>
              <a:off x="7858612" y="5278565"/>
              <a:ext cx="684212" cy="492443"/>
            </a:xfrm>
            <a:prstGeom prst="rect">
              <a:avLst/>
            </a:prstGeom>
            <a:noFill/>
          </p:spPr>
          <p:txBody>
            <a:bodyPr>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4</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20" name="文本框 19"/>
            <p:cNvSpPr txBox="1"/>
            <p:nvPr/>
          </p:nvSpPr>
          <p:spPr>
            <a:xfrm>
              <a:off x="3492987" y="5419852"/>
              <a:ext cx="1219200" cy="492443"/>
            </a:xfrm>
            <a:prstGeom prst="rect">
              <a:avLst/>
            </a:prstGeom>
            <a:noFill/>
          </p:spPr>
          <p:txBody>
            <a:bodyPr wrap="square">
              <a:spAutoFit/>
            </a:bodyPr>
            <a:lstStyle/>
            <a:p>
              <a:pPr algn="ct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解放路</a:t>
              </a:r>
            </a:p>
          </p:txBody>
        </p:sp>
        <p:sp>
          <p:nvSpPr>
            <p:cNvPr id="21" name="文本框 20"/>
            <p:cNvSpPr txBox="1"/>
            <p:nvPr/>
          </p:nvSpPr>
          <p:spPr>
            <a:xfrm>
              <a:off x="7691924" y="5542090"/>
              <a:ext cx="995363" cy="492443"/>
            </a:xfrm>
            <a:prstGeom prst="rect">
              <a:avLst/>
            </a:prstGeom>
            <a:noFill/>
          </p:spPr>
          <p:txBody>
            <a:bodyPr>
              <a:spAutoFit/>
            </a:bodyPr>
            <a:lstStyle/>
            <a:p>
              <a:pPr algn="ct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商场</a:t>
              </a:r>
            </a:p>
          </p:txBody>
        </p:sp>
        <p:cxnSp>
          <p:nvCxnSpPr>
            <p:cNvPr id="22" name="直接连接符 21"/>
            <p:cNvCxnSpPr/>
            <p:nvPr/>
          </p:nvCxnSpPr>
          <p:spPr>
            <a:xfrm>
              <a:off x="5167798" y="3264027"/>
              <a:ext cx="202565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7182336" y="3252915"/>
              <a:ext cx="1008062" cy="20256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椭圆 23"/>
            <p:cNvSpPr/>
            <p:nvPr/>
          </p:nvSpPr>
          <p:spPr>
            <a:xfrm>
              <a:off x="4624873" y="4233990"/>
              <a:ext cx="73025" cy="7143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latin typeface="Times New Roman" panose="02020603050405020304" pitchFamily="18" charset="0"/>
                <a:ea typeface="微软雅黑" panose="020B0503020204020204" charset="-122"/>
                <a:sym typeface="Times New Roman" panose="02020603050405020304" pitchFamily="18" charset="0"/>
              </a:endParaRPr>
            </a:p>
          </p:txBody>
        </p:sp>
        <p:cxnSp>
          <p:nvCxnSpPr>
            <p:cNvPr id="25" name="直接连接符 24"/>
            <p:cNvCxnSpPr/>
            <p:nvPr/>
          </p:nvCxnSpPr>
          <p:spPr>
            <a:xfrm flipV="1">
              <a:off x="4153386" y="3264027"/>
              <a:ext cx="1003300" cy="20129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文本框 25"/>
            <p:cNvSpPr txBox="1"/>
            <p:nvPr/>
          </p:nvSpPr>
          <p:spPr>
            <a:xfrm>
              <a:off x="4087553" y="4004645"/>
              <a:ext cx="684212" cy="492442"/>
            </a:xfrm>
            <a:prstGeom prst="rect">
              <a:avLst/>
            </a:prstGeom>
            <a:noFill/>
          </p:spPr>
          <p:txBody>
            <a:bodyPr>
              <a:spAutoFit/>
            </a:bodyPr>
            <a:lstStyle/>
            <a:p>
              <a:pPr algn="ctr">
                <a:defRPr/>
              </a:pPr>
              <a:r>
                <a:rPr lang="en-US" altLang="zh-CN" sz="1800" i="1" spc="-113" dirty="0">
                  <a:latin typeface="Times New Roman" panose="02020603050405020304" pitchFamily="18" charset="0"/>
                  <a:ea typeface="微软雅黑" panose="020B0503020204020204" charset="-122"/>
                  <a:sym typeface="Times New Roman" panose="02020603050405020304" pitchFamily="18" charset="0"/>
                </a:rPr>
                <a:t>A</a:t>
              </a:r>
              <a:endParaRPr lang="zh-CN" altLang="en-US" sz="1800" i="1" spc="-113" dirty="0">
                <a:latin typeface="Times New Roman" panose="02020603050405020304" pitchFamily="18" charset="0"/>
                <a:ea typeface="微软雅黑" panose="020B0503020204020204" charset="-122"/>
                <a:sym typeface="Times New Roman" panose="02020603050405020304" pitchFamily="18" charset="0"/>
              </a:endParaRPr>
            </a:p>
          </p:txBody>
        </p:sp>
      </p:grpSp>
      <p:cxnSp>
        <p:nvCxnSpPr>
          <p:cNvPr id="28" name="直接连接符 27"/>
          <p:cNvCxnSpPr/>
          <p:nvPr/>
        </p:nvCxnSpPr>
        <p:spPr>
          <a:xfrm flipV="1">
            <a:off x="1368896" y="2350349"/>
            <a:ext cx="750093" cy="1518045"/>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2127323" y="2376599"/>
            <a:ext cx="0" cy="1498938"/>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1368896" y="2376599"/>
            <a:ext cx="758427" cy="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grpSp>
        <p:nvGrpSpPr>
          <p:cNvPr id="31" name="组合 30"/>
          <p:cNvGrpSpPr/>
          <p:nvPr/>
        </p:nvGrpSpPr>
        <p:grpSpPr>
          <a:xfrm flipH="1">
            <a:off x="5262004" y="1362333"/>
            <a:ext cx="3345304" cy="1589170"/>
            <a:chOff x="1165184" y="2808308"/>
            <a:chExt cx="2952327" cy="1224136"/>
          </a:xfrm>
        </p:grpSpPr>
        <p:sp>
          <p:nvSpPr>
            <p:cNvPr id="32" name="云形标注 7"/>
            <p:cNvSpPr/>
            <p:nvPr/>
          </p:nvSpPr>
          <p:spPr>
            <a:xfrm>
              <a:off x="1165184" y="2808308"/>
              <a:ext cx="2952327" cy="1224136"/>
            </a:xfrm>
            <a:prstGeom prst="cloudCallout">
              <a:avLst>
                <a:gd name="adj1" fmla="val -20821"/>
                <a:gd name="adj2" fmla="val 62837"/>
              </a:avLst>
            </a:prstGeom>
            <a:solidFill>
              <a:schemeClr val="accent2">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b="1">
                <a:ea typeface="微软雅黑" panose="020B0503020204020204" charset="-122"/>
              </a:endParaRPr>
            </a:p>
          </p:txBody>
        </p:sp>
        <p:sp>
          <p:nvSpPr>
            <p:cNvPr id="33" name="矩形 32"/>
            <p:cNvSpPr/>
            <p:nvPr/>
          </p:nvSpPr>
          <p:spPr>
            <a:xfrm>
              <a:off x="1403507" y="2911577"/>
              <a:ext cx="2272795" cy="924612"/>
            </a:xfrm>
            <a:prstGeom prst="rect">
              <a:avLst/>
            </a:prstGeom>
            <a:ln>
              <a:noFill/>
            </a:ln>
          </p:spPr>
          <p:txBody>
            <a:bodyPr wrap="square">
              <a:spAutoFit/>
            </a:bodyPr>
            <a:lstStyle/>
            <a:p>
              <a:pPr>
                <a:defRPr/>
              </a:pPr>
              <a:r>
                <a:rPr lang="zh-CN" altLang="en-US" sz="2400" dirty="0">
                  <a:latin typeface="Times New Roman" panose="02020603050405020304" pitchFamily="18" charset="0"/>
                  <a:ea typeface="微软雅黑" panose="020B0503020204020204" charset="-122"/>
                  <a:sym typeface="Times New Roman" panose="02020603050405020304" pitchFamily="18" charset="0"/>
                </a:rPr>
                <a:t>从</a:t>
              </a:r>
              <a:r>
                <a:rPr lang="en-US" altLang="zh-CN" sz="2400" dirty="0">
                  <a:solidFill>
                    <a:srgbClr val="FF0000"/>
                  </a:solidFill>
                  <a:latin typeface="Times New Roman" panose="02020603050405020304" pitchFamily="18" charset="0"/>
                  <a:ea typeface="微软雅黑" panose="020B0503020204020204" charset="-122"/>
                  <a:sym typeface="Times New Roman" panose="02020603050405020304" pitchFamily="18" charset="0"/>
                </a:rPr>
                <a:t>0</a:t>
              </a:r>
              <a:r>
                <a:rPr lang="zh-CN" altLang="en-US" sz="2400" dirty="0">
                  <a:solidFill>
                    <a:srgbClr val="FF0000"/>
                  </a:solidFill>
                  <a:latin typeface="Times New Roman" panose="02020603050405020304" pitchFamily="18" charset="0"/>
                  <a:ea typeface="微软雅黑" panose="020B0503020204020204" charset="-122"/>
                  <a:sym typeface="Times New Roman" panose="02020603050405020304" pitchFamily="18" charset="0"/>
                </a:rPr>
                <a:t>分到</a:t>
              </a:r>
              <a:r>
                <a:rPr lang="en-US" altLang="zh-CN" sz="2400" dirty="0">
                  <a:solidFill>
                    <a:srgbClr val="FF0000"/>
                  </a:solidFill>
                  <a:latin typeface="Times New Roman" panose="02020603050405020304" pitchFamily="18" charset="0"/>
                  <a:ea typeface="微软雅黑" panose="020B0503020204020204" charset="-122"/>
                  <a:sym typeface="Times New Roman" panose="02020603050405020304" pitchFamily="18" charset="0"/>
                </a:rPr>
                <a:t>1</a:t>
              </a:r>
              <a:r>
                <a:rPr lang="zh-CN" altLang="en-US" sz="2400" dirty="0">
                  <a:solidFill>
                    <a:srgbClr val="FF0000"/>
                  </a:solidFill>
                  <a:latin typeface="Times New Roman" panose="02020603050405020304" pitchFamily="18" charset="0"/>
                  <a:ea typeface="微软雅黑" panose="020B0503020204020204" charset="-122"/>
                  <a:sym typeface="Times New Roman" panose="02020603050405020304" pitchFamily="18" charset="0"/>
                </a:rPr>
                <a:t>分</a:t>
              </a:r>
              <a:r>
                <a:rPr lang="zh-CN" altLang="en-US" sz="2400" dirty="0">
                  <a:latin typeface="Times New Roman" panose="02020603050405020304" pitchFamily="18" charset="0"/>
                  <a:ea typeface="微软雅黑" panose="020B0503020204020204" charset="-122"/>
                  <a:sym typeface="Times New Roman" panose="02020603050405020304" pitchFamily="18" charset="0"/>
                </a:rPr>
                <a:t>，汽车行驶</a:t>
              </a:r>
              <a:r>
                <a:rPr lang="zh-CN" altLang="en-US" sz="2400" dirty="0">
                  <a:solidFill>
                    <a:srgbClr val="FF0000"/>
                  </a:solidFill>
                  <a:latin typeface="Times New Roman" panose="02020603050405020304" pitchFamily="18" charset="0"/>
                  <a:ea typeface="微软雅黑" panose="020B0503020204020204" charset="-122"/>
                  <a:sym typeface="Times New Roman" panose="02020603050405020304" pitchFamily="18" charset="0"/>
                </a:rPr>
                <a:t>速度</a:t>
              </a:r>
              <a:r>
                <a:rPr lang="zh-CN" altLang="en-US" sz="2400" dirty="0">
                  <a:latin typeface="Times New Roman" panose="02020603050405020304" pitchFamily="18" charset="0"/>
                  <a:ea typeface="微软雅黑" panose="020B0503020204020204" charset="-122"/>
                  <a:sym typeface="Times New Roman" panose="02020603050405020304" pitchFamily="18" charset="0"/>
                </a:rPr>
                <a:t>在</a:t>
              </a:r>
              <a:r>
                <a:rPr lang="zh-CN" altLang="en-US" sz="2400" dirty="0">
                  <a:solidFill>
                    <a:srgbClr val="FF0000"/>
                  </a:solidFill>
                  <a:latin typeface="Times New Roman" panose="02020603050405020304" pitchFamily="18" charset="0"/>
                  <a:ea typeface="微软雅黑" panose="020B0503020204020204" charset="-122"/>
                  <a:sym typeface="Times New Roman" panose="02020603050405020304" pitchFamily="18" charset="0"/>
                </a:rPr>
                <a:t>增加。</a:t>
              </a:r>
              <a:endParaRPr lang="en-US" altLang="zh-CN" sz="2400" dirty="0">
                <a:latin typeface="Times New Roman" panose="02020603050405020304" pitchFamily="18" charset="0"/>
                <a:ea typeface="微软雅黑" panose="020B0503020204020204" charset="-122"/>
                <a:sym typeface="Times New Roman" panose="02020603050405020304" pitchFamily="18" charset="0"/>
              </a:endParaRPr>
            </a:p>
          </p:txBody>
        </p:sp>
      </p:grpSp>
      <p:pic>
        <p:nvPicPr>
          <p:cNvPr id="34" name="图片 33"/>
          <p:cNvPicPr>
            <a:picLocks noChangeAspect="1"/>
          </p:cNvPicPr>
          <p:nvPr/>
        </p:nvPicPr>
        <p:blipFill rotWithShape="1">
          <a:blip r:embed="rId3" cstate="email">
            <a:clrChange>
              <a:clrFrom>
                <a:srgbClr val="FFFFFF"/>
              </a:clrFrom>
              <a:clrTo>
                <a:srgbClr val="FFFFFF">
                  <a:alpha val="0"/>
                </a:srgbClr>
              </a:clrTo>
            </a:clrChange>
          </a:blip>
          <a:srcRect/>
          <a:stretch>
            <a:fillRect/>
          </a:stretch>
        </p:blipFill>
        <p:spPr>
          <a:xfrm>
            <a:off x="7450500" y="2926006"/>
            <a:ext cx="1291831" cy="17881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26686" y="216633"/>
            <a:ext cx="1369606" cy="438581"/>
          </a:xfrm>
          <a:prstGeom prst="rect">
            <a:avLst/>
          </a:prstGeom>
          <a:noFill/>
        </p:spPr>
        <p:txBody>
          <a:bodyPr wrap="none" lIns="68580" tIns="34290" rIns="68580" bIns="34290">
            <a:spAutoFit/>
          </a:bodyPr>
          <a:lstStyle/>
          <a:p>
            <a:pPr algn="ctr"/>
            <a:r>
              <a:rPr lang="zh-CN" altLang="en-US" sz="2400" b="1" dirty="0">
                <a:ln w="0"/>
                <a:solidFill>
                  <a:schemeClr val="accent6">
                    <a:lumMod val="50000"/>
                  </a:schemeClr>
                </a:solidFill>
                <a:latin typeface="微软雅黑" panose="020B0503020204020204" charset="-122"/>
                <a:ea typeface="微软雅黑" panose="020B0503020204020204" charset="-122"/>
              </a:rPr>
              <a:t>知识讲解</a:t>
            </a:r>
          </a:p>
        </p:txBody>
      </p:sp>
      <p:sp>
        <p:nvSpPr>
          <p:cNvPr id="3" name="圆角矩形标注 2"/>
          <p:cNvSpPr/>
          <p:nvPr/>
        </p:nvSpPr>
        <p:spPr>
          <a:xfrm>
            <a:off x="827584" y="565167"/>
            <a:ext cx="6260083" cy="672430"/>
          </a:xfrm>
          <a:prstGeom prst="wedgeRoundRectCallout">
            <a:avLst>
              <a:gd name="adj1" fmla="val -48135"/>
              <a:gd name="adj2" fmla="val 25334"/>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r>
              <a:rPr lang="zh-CN" altLang="en-US" sz="2400" dirty="0">
                <a:solidFill>
                  <a:srgbClr val="FF0000"/>
                </a:solidFill>
                <a:latin typeface="Times New Roman" panose="02020603050405020304" pitchFamily="18" charset="0"/>
                <a:ea typeface="微软雅黑" panose="020B0503020204020204" charset="-122"/>
                <a:sym typeface="Times New Roman" panose="02020603050405020304" pitchFamily="18" charset="0"/>
              </a:rPr>
              <a:t>描述一下汽车行驶速度变化的情况。</a:t>
            </a:r>
          </a:p>
        </p:txBody>
      </p:sp>
      <p:graphicFrame>
        <p:nvGraphicFramePr>
          <p:cNvPr id="6" name="表格 5"/>
          <p:cNvGraphicFramePr>
            <a:graphicFrameLocks noGrp="1"/>
          </p:cNvGraphicFramePr>
          <p:nvPr/>
        </p:nvGraphicFramePr>
        <p:xfrm>
          <a:off x="1373658" y="1785991"/>
          <a:ext cx="4123135" cy="2084784"/>
        </p:xfrm>
        <a:graphic>
          <a:graphicData uri="http://schemas.openxmlformats.org/drawingml/2006/table">
            <a:tbl>
              <a:tblPr firstRow="1" bandRow="1">
                <a:tableStyleId>{5C22544A-7EE6-4342-B048-85BDC9FD1C3A}</a:tableStyleId>
              </a:tblPr>
              <a:tblGrid>
                <a:gridCol w="377954">
                  <a:extLst>
                    <a:ext uri="{9D8B030D-6E8A-4147-A177-3AD203B41FA5}">
                      <a16:colId xmlns:a16="http://schemas.microsoft.com/office/drawing/2014/main" val="20000"/>
                    </a:ext>
                  </a:extLst>
                </a:gridCol>
                <a:gridCol w="377954">
                  <a:extLst>
                    <a:ext uri="{9D8B030D-6E8A-4147-A177-3AD203B41FA5}">
                      <a16:colId xmlns:a16="http://schemas.microsoft.com/office/drawing/2014/main" val="20001"/>
                    </a:ext>
                  </a:extLst>
                </a:gridCol>
                <a:gridCol w="377954">
                  <a:extLst>
                    <a:ext uri="{9D8B030D-6E8A-4147-A177-3AD203B41FA5}">
                      <a16:colId xmlns:a16="http://schemas.microsoft.com/office/drawing/2014/main" val="20002"/>
                    </a:ext>
                  </a:extLst>
                </a:gridCol>
                <a:gridCol w="377954">
                  <a:extLst>
                    <a:ext uri="{9D8B030D-6E8A-4147-A177-3AD203B41FA5}">
                      <a16:colId xmlns:a16="http://schemas.microsoft.com/office/drawing/2014/main" val="20003"/>
                    </a:ext>
                  </a:extLst>
                </a:gridCol>
                <a:gridCol w="377954">
                  <a:extLst>
                    <a:ext uri="{9D8B030D-6E8A-4147-A177-3AD203B41FA5}">
                      <a16:colId xmlns:a16="http://schemas.microsoft.com/office/drawing/2014/main" val="20004"/>
                    </a:ext>
                  </a:extLst>
                </a:gridCol>
                <a:gridCol w="377954">
                  <a:extLst>
                    <a:ext uri="{9D8B030D-6E8A-4147-A177-3AD203B41FA5}">
                      <a16:colId xmlns:a16="http://schemas.microsoft.com/office/drawing/2014/main" val="20005"/>
                    </a:ext>
                  </a:extLst>
                </a:gridCol>
                <a:gridCol w="377954">
                  <a:extLst>
                    <a:ext uri="{9D8B030D-6E8A-4147-A177-3AD203B41FA5}">
                      <a16:colId xmlns:a16="http://schemas.microsoft.com/office/drawing/2014/main" val="20006"/>
                    </a:ext>
                  </a:extLst>
                </a:gridCol>
                <a:gridCol w="377954">
                  <a:extLst>
                    <a:ext uri="{9D8B030D-6E8A-4147-A177-3AD203B41FA5}">
                      <a16:colId xmlns:a16="http://schemas.microsoft.com/office/drawing/2014/main" val="20007"/>
                    </a:ext>
                  </a:extLst>
                </a:gridCol>
                <a:gridCol w="377954">
                  <a:extLst>
                    <a:ext uri="{9D8B030D-6E8A-4147-A177-3AD203B41FA5}">
                      <a16:colId xmlns:a16="http://schemas.microsoft.com/office/drawing/2014/main" val="20008"/>
                    </a:ext>
                  </a:extLst>
                </a:gridCol>
                <a:gridCol w="377954">
                  <a:extLst>
                    <a:ext uri="{9D8B030D-6E8A-4147-A177-3AD203B41FA5}">
                      <a16:colId xmlns:a16="http://schemas.microsoft.com/office/drawing/2014/main" val="20009"/>
                    </a:ext>
                  </a:extLst>
                </a:gridCol>
                <a:gridCol w="343595">
                  <a:extLst>
                    <a:ext uri="{9D8B030D-6E8A-4147-A177-3AD203B41FA5}">
                      <a16:colId xmlns:a16="http://schemas.microsoft.com/office/drawing/2014/main" val="20010"/>
                    </a:ext>
                  </a:extLst>
                </a:gridCol>
              </a:tblGrid>
              <a:tr h="194354">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8086">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grpSp>
        <p:nvGrpSpPr>
          <p:cNvPr id="7" name="组合 6"/>
          <p:cNvGrpSpPr/>
          <p:nvPr/>
        </p:nvGrpSpPr>
        <p:grpSpPr>
          <a:xfrm>
            <a:off x="617610" y="1489525"/>
            <a:ext cx="5988610" cy="2947037"/>
            <a:chOff x="3154848" y="2105152"/>
            <a:chExt cx="7984813" cy="3929381"/>
          </a:xfrm>
        </p:grpSpPr>
        <p:sp>
          <p:nvSpPr>
            <p:cNvPr id="8" name="文本框 4"/>
            <p:cNvSpPr txBox="1">
              <a:spLocks noChangeArrowheads="1"/>
            </p:cNvSpPr>
            <p:nvPr/>
          </p:nvSpPr>
          <p:spPr bwMode="auto">
            <a:xfrm>
              <a:off x="3492987" y="5132514"/>
              <a:ext cx="65246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a:latin typeface="Times New Roman" panose="02020603050405020304" pitchFamily="18" charset="0"/>
                  <a:ea typeface="微软雅黑" panose="020B0503020204020204" charset="-122"/>
                  <a:sym typeface="Times New Roman" panose="02020603050405020304" pitchFamily="18" charset="0"/>
                </a:rPr>
                <a:t>0</a:t>
              </a:r>
              <a:endParaRPr lang="zh-CN" altLang="en-US" sz="1800">
                <a:latin typeface="Times New Roman" panose="02020603050405020304" pitchFamily="18" charset="0"/>
                <a:ea typeface="微软雅黑" panose="020B0503020204020204" charset="-122"/>
                <a:sym typeface="Times New Roman" panose="02020603050405020304" pitchFamily="18" charset="0"/>
              </a:endParaRPr>
            </a:p>
          </p:txBody>
        </p:sp>
        <p:sp>
          <p:nvSpPr>
            <p:cNvPr id="9" name="文本框 31"/>
            <p:cNvSpPr txBox="1">
              <a:spLocks noChangeArrowheads="1"/>
            </p:cNvSpPr>
            <p:nvPr/>
          </p:nvSpPr>
          <p:spPr bwMode="auto">
            <a:xfrm>
              <a:off x="3278672" y="4591177"/>
              <a:ext cx="87312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100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0" name="文本框 9"/>
            <p:cNvSpPr txBox="1">
              <a:spLocks noChangeArrowheads="1"/>
            </p:cNvSpPr>
            <p:nvPr/>
          </p:nvSpPr>
          <p:spPr bwMode="auto">
            <a:xfrm>
              <a:off x="3278672" y="4092702"/>
              <a:ext cx="86677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200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1" name="文本框 33"/>
            <p:cNvSpPr txBox="1">
              <a:spLocks noChangeArrowheads="1"/>
            </p:cNvSpPr>
            <p:nvPr/>
          </p:nvSpPr>
          <p:spPr bwMode="auto">
            <a:xfrm>
              <a:off x="3154848" y="3597404"/>
              <a:ext cx="996951"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300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2" name="文本框 34"/>
            <p:cNvSpPr txBox="1">
              <a:spLocks noChangeArrowheads="1"/>
            </p:cNvSpPr>
            <p:nvPr/>
          </p:nvSpPr>
          <p:spPr bwMode="auto">
            <a:xfrm>
              <a:off x="3298935" y="3032120"/>
              <a:ext cx="78861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400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3" name="文本框 35"/>
            <p:cNvSpPr txBox="1">
              <a:spLocks noChangeArrowheads="1"/>
            </p:cNvSpPr>
            <p:nvPr/>
          </p:nvSpPr>
          <p:spPr bwMode="auto">
            <a:xfrm>
              <a:off x="3165963" y="2598865"/>
              <a:ext cx="9906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500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4" name="文本框 13"/>
            <p:cNvSpPr txBox="1"/>
            <p:nvPr/>
          </p:nvSpPr>
          <p:spPr>
            <a:xfrm>
              <a:off x="3278672" y="2105152"/>
              <a:ext cx="2095036" cy="492443"/>
            </a:xfrm>
            <a:prstGeom prst="rect">
              <a:avLst/>
            </a:prstGeom>
            <a:noFill/>
          </p:spPr>
          <p:txBody>
            <a:bodyPr wrap="square">
              <a:spAutoFit/>
            </a:bodyPr>
            <a:lstStyle/>
            <a:p>
              <a:pPr algn="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速度</a:t>
              </a: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225"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米</a:t>
              </a: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分）</a:t>
              </a:r>
            </a:p>
          </p:txBody>
        </p:sp>
        <p:sp>
          <p:nvSpPr>
            <p:cNvPr id="15" name="文本框 14"/>
            <p:cNvSpPr txBox="1"/>
            <p:nvPr/>
          </p:nvSpPr>
          <p:spPr>
            <a:xfrm>
              <a:off x="9184172" y="5313490"/>
              <a:ext cx="1955489" cy="492443"/>
            </a:xfrm>
            <a:prstGeom prst="rect">
              <a:avLst/>
            </a:prstGeom>
            <a:noFill/>
          </p:spPr>
          <p:txBody>
            <a:bodyPr wrap="square">
              <a:spAutoFit/>
            </a:bodyPr>
            <a:lstStyle/>
            <a:p>
              <a:pPr algn="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时间</a:t>
              </a: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225"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分）</a:t>
              </a:r>
            </a:p>
          </p:txBody>
        </p:sp>
        <p:sp>
          <p:nvSpPr>
            <p:cNvPr id="16" name="文本框 15"/>
            <p:cNvSpPr txBox="1"/>
            <p:nvPr/>
          </p:nvSpPr>
          <p:spPr>
            <a:xfrm>
              <a:off x="4824899" y="5286502"/>
              <a:ext cx="684213" cy="492443"/>
            </a:xfrm>
            <a:prstGeom prst="rect">
              <a:avLst/>
            </a:prstGeom>
            <a:noFill/>
          </p:spPr>
          <p:txBody>
            <a:bodyPr>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1</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7" name="文本框 16"/>
            <p:cNvSpPr txBox="1"/>
            <p:nvPr/>
          </p:nvSpPr>
          <p:spPr>
            <a:xfrm>
              <a:off x="5829787" y="5284914"/>
              <a:ext cx="684212" cy="492443"/>
            </a:xfrm>
            <a:prstGeom prst="rect">
              <a:avLst/>
            </a:prstGeom>
            <a:noFill/>
          </p:spPr>
          <p:txBody>
            <a:bodyPr>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2</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8" name="文本框 17"/>
            <p:cNvSpPr txBox="1"/>
            <p:nvPr/>
          </p:nvSpPr>
          <p:spPr>
            <a:xfrm>
              <a:off x="6850548" y="5276977"/>
              <a:ext cx="684213" cy="492443"/>
            </a:xfrm>
            <a:prstGeom prst="rect">
              <a:avLst/>
            </a:prstGeom>
            <a:noFill/>
          </p:spPr>
          <p:txBody>
            <a:bodyPr>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3</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9" name="文本框 18"/>
            <p:cNvSpPr txBox="1"/>
            <p:nvPr/>
          </p:nvSpPr>
          <p:spPr>
            <a:xfrm>
              <a:off x="7858612" y="5278565"/>
              <a:ext cx="684212" cy="492443"/>
            </a:xfrm>
            <a:prstGeom prst="rect">
              <a:avLst/>
            </a:prstGeom>
            <a:noFill/>
          </p:spPr>
          <p:txBody>
            <a:bodyPr>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4</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20" name="文本框 19"/>
            <p:cNvSpPr txBox="1"/>
            <p:nvPr/>
          </p:nvSpPr>
          <p:spPr>
            <a:xfrm>
              <a:off x="3492987" y="5419852"/>
              <a:ext cx="1219200" cy="492443"/>
            </a:xfrm>
            <a:prstGeom prst="rect">
              <a:avLst/>
            </a:prstGeom>
            <a:noFill/>
          </p:spPr>
          <p:txBody>
            <a:bodyPr wrap="square">
              <a:spAutoFit/>
            </a:bodyPr>
            <a:lstStyle/>
            <a:p>
              <a:pPr algn="ct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解放路</a:t>
              </a:r>
            </a:p>
          </p:txBody>
        </p:sp>
        <p:sp>
          <p:nvSpPr>
            <p:cNvPr id="21" name="文本框 20"/>
            <p:cNvSpPr txBox="1"/>
            <p:nvPr/>
          </p:nvSpPr>
          <p:spPr>
            <a:xfrm>
              <a:off x="7691924" y="5542090"/>
              <a:ext cx="995363" cy="492443"/>
            </a:xfrm>
            <a:prstGeom prst="rect">
              <a:avLst/>
            </a:prstGeom>
            <a:noFill/>
          </p:spPr>
          <p:txBody>
            <a:bodyPr>
              <a:spAutoFit/>
            </a:bodyPr>
            <a:lstStyle/>
            <a:p>
              <a:pPr algn="ct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商场</a:t>
              </a:r>
            </a:p>
          </p:txBody>
        </p:sp>
        <p:cxnSp>
          <p:nvCxnSpPr>
            <p:cNvPr id="22" name="直接连接符 21"/>
            <p:cNvCxnSpPr/>
            <p:nvPr/>
          </p:nvCxnSpPr>
          <p:spPr>
            <a:xfrm>
              <a:off x="5167798" y="3264027"/>
              <a:ext cx="202565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7182336" y="3252915"/>
              <a:ext cx="1008062" cy="20256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椭圆 23"/>
            <p:cNvSpPr/>
            <p:nvPr/>
          </p:nvSpPr>
          <p:spPr>
            <a:xfrm>
              <a:off x="4624873" y="4233990"/>
              <a:ext cx="73025" cy="7143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latin typeface="Times New Roman" panose="02020603050405020304" pitchFamily="18" charset="0"/>
                <a:ea typeface="微软雅黑" panose="020B0503020204020204" charset="-122"/>
                <a:sym typeface="Times New Roman" panose="02020603050405020304" pitchFamily="18" charset="0"/>
              </a:endParaRPr>
            </a:p>
          </p:txBody>
        </p:sp>
        <p:cxnSp>
          <p:nvCxnSpPr>
            <p:cNvPr id="25" name="直接连接符 24"/>
            <p:cNvCxnSpPr/>
            <p:nvPr/>
          </p:nvCxnSpPr>
          <p:spPr>
            <a:xfrm flipV="1">
              <a:off x="4153386" y="3264027"/>
              <a:ext cx="1003300" cy="20129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文本框 25"/>
            <p:cNvSpPr txBox="1"/>
            <p:nvPr/>
          </p:nvSpPr>
          <p:spPr>
            <a:xfrm>
              <a:off x="4087553" y="4004645"/>
              <a:ext cx="684212" cy="492442"/>
            </a:xfrm>
            <a:prstGeom prst="rect">
              <a:avLst/>
            </a:prstGeom>
            <a:noFill/>
          </p:spPr>
          <p:txBody>
            <a:bodyPr>
              <a:spAutoFit/>
            </a:bodyPr>
            <a:lstStyle/>
            <a:p>
              <a:pPr algn="ctr">
                <a:defRPr/>
              </a:pPr>
              <a:r>
                <a:rPr lang="en-US" altLang="zh-CN" sz="1800" i="1" spc="-113" dirty="0">
                  <a:latin typeface="Times New Roman" panose="02020603050405020304" pitchFamily="18" charset="0"/>
                  <a:ea typeface="微软雅黑" panose="020B0503020204020204" charset="-122"/>
                  <a:sym typeface="Times New Roman" panose="02020603050405020304" pitchFamily="18" charset="0"/>
                </a:rPr>
                <a:t>A</a:t>
              </a:r>
              <a:endParaRPr lang="zh-CN" altLang="en-US" sz="1800" i="1" spc="-113" dirty="0">
                <a:latin typeface="Times New Roman" panose="02020603050405020304" pitchFamily="18" charset="0"/>
                <a:ea typeface="微软雅黑" panose="020B0503020204020204" charset="-122"/>
                <a:sym typeface="Times New Roman" panose="02020603050405020304" pitchFamily="18" charset="0"/>
              </a:endParaRPr>
            </a:p>
          </p:txBody>
        </p:sp>
      </p:grpSp>
      <p:cxnSp>
        <p:nvCxnSpPr>
          <p:cNvPr id="28" name="直接连接符 27"/>
          <p:cNvCxnSpPr/>
          <p:nvPr/>
        </p:nvCxnSpPr>
        <p:spPr>
          <a:xfrm flipV="1">
            <a:off x="1368896" y="2350349"/>
            <a:ext cx="750093" cy="1518045"/>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2127323" y="2376599"/>
            <a:ext cx="0" cy="1498938"/>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1368896" y="2376599"/>
            <a:ext cx="758427" cy="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grpSp>
        <p:nvGrpSpPr>
          <p:cNvPr id="31" name="组合 30"/>
          <p:cNvGrpSpPr/>
          <p:nvPr/>
        </p:nvGrpSpPr>
        <p:grpSpPr>
          <a:xfrm flipH="1">
            <a:off x="5262004" y="1362333"/>
            <a:ext cx="3345304" cy="1589170"/>
            <a:chOff x="1165184" y="2808308"/>
            <a:chExt cx="2952327" cy="1224136"/>
          </a:xfrm>
        </p:grpSpPr>
        <p:sp>
          <p:nvSpPr>
            <p:cNvPr id="32" name="云形标注 7"/>
            <p:cNvSpPr/>
            <p:nvPr/>
          </p:nvSpPr>
          <p:spPr>
            <a:xfrm>
              <a:off x="1165184" y="2808308"/>
              <a:ext cx="2952327" cy="1224136"/>
            </a:xfrm>
            <a:prstGeom prst="cloudCallout">
              <a:avLst>
                <a:gd name="adj1" fmla="val -20821"/>
                <a:gd name="adj2" fmla="val 62837"/>
              </a:avLst>
            </a:prstGeom>
            <a:solidFill>
              <a:schemeClr val="accent2">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b="1">
                <a:ea typeface="微软雅黑" panose="020B0503020204020204" charset="-122"/>
              </a:endParaRPr>
            </a:p>
          </p:txBody>
        </p:sp>
        <p:sp>
          <p:nvSpPr>
            <p:cNvPr id="33" name="矩形 32"/>
            <p:cNvSpPr/>
            <p:nvPr/>
          </p:nvSpPr>
          <p:spPr>
            <a:xfrm>
              <a:off x="1403507" y="2911577"/>
              <a:ext cx="2272795" cy="924612"/>
            </a:xfrm>
            <a:prstGeom prst="rect">
              <a:avLst/>
            </a:prstGeom>
            <a:ln>
              <a:noFill/>
            </a:ln>
          </p:spPr>
          <p:txBody>
            <a:bodyPr wrap="square">
              <a:spAutoFit/>
            </a:bodyPr>
            <a:lstStyle/>
            <a:p>
              <a:pPr>
                <a:defRPr/>
              </a:pPr>
              <a:r>
                <a:rPr lang="zh-CN" altLang="en-US" sz="2400" dirty="0">
                  <a:latin typeface="Times New Roman" panose="02020603050405020304" pitchFamily="18" charset="0"/>
                  <a:ea typeface="微软雅黑" panose="020B0503020204020204" charset="-122"/>
                  <a:sym typeface="Times New Roman" panose="02020603050405020304" pitchFamily="18" charset="0"/>
                </a:rPr>
                <a:t>从</a:t>
              </a:r>
              <a:r>
                <a:rPr lang="en-US" altLang="zh-CN" sz="2400" dirty="0">
                  <a:solidFill>
                    <a:srgbClr val="FF0000"/>
                  </a:solidFill>
                  <a:latin typeface="Times New Roman" panose="02020603050405020304" pitchFamily="18" charset="0"/>
                  <a:ea typeface="微软雅黑" panose="020B0503020204020204" charset="-122"/>
                  <a:sym typeface="Times New Roman" panose="02020603050405020304" pitchFamily="18" charset="0"/>
                </a:rPr>
                <a:t>1</a:t>
              </a:r>
              <a:r>
                <a:rPr lang="zh-CN" altLang="en-US" sz="2400" dirty="0">
                  <a:solidFill>
                    <a:srgbClr val="FF0000"/>
                  </a:solidFill>
                  <a:latin typeface="Times New Roman" panose="02020603050405020304" pitchFamily="18" charset="0"/>
                  <a:ea typeface="微软雅黑" panose="020B0503020204020204" charset="-122"/>
                  <a:sym typeface="Times New Roman" panose="02020603050405020304" pitchFamily="18" charset="0"/>
                </a:rPr>
                <a:t>分到</a:t>
              </a:r>
              <a:r>
                <a:rPr lang="en-US" altLang="zh-CN" sz="2400" dirty="0">
                  <a:solidFill>
                    <a:srgbClr val="FF0000"/>
                  </a:solidFill>
                  <a:latin typeface="Times New Roman" panose="02020603050405020304" pitchFamily="18" charset="0"/>
                  <a:ea typeface="微软雅黑" panose="020B0503020204020204" charset="-122"/>
                  <a:sym typeface="Times New Roman" panose="02020603050405020304" pitchFamily="18" charset="0"/>
                </a:rPr>
                <a:t>3</a:t>
              </a:r>
              <a:r>
                <a:rPr lang="zh-CN" altLang="en-US" sz="2400" dirty="0">
                  <a:solidFill>
                    <a:srgbClr val="FF0000"/>
                  </a:solidFill>
                  <a:latin typeface="Times New Roman" panose="02020603050405020304" pitchFamily="18" charset="0"/>
                  <a:ea typeface="微软雅黑" panose="020B0503020204020204" charset="-122"/>
                  <a:sym typeface="Times New Roman" panose="02020603050405020304" pitchFamily="18" charset="0"/>
                </a:rPr>
                <a:t>分</a:t>
              </a:r>
              <a:r>
                <a:rPr lang="zh-CN" altLang="en-US" sz="2400" dirty="0">
                  <a:latin typeface="Times New Roman" panose="02020603050405020304" pitchFamily="18" charset="0"/>
                  <a:ea typeface="微软雅黑" panose="020B0503020204020204" charset="-122"/>
                  <a:sym typeface="Times New Roman" panose="02020603050405020304" pitchFamily="18" charset="0"/>
                </a:rPr>
                <a:t>，</a:t>
              </a:r>
              <a:r>
                <a:rPr lang="zh-CN" altLang="en-US" sz="2400" spc="-113" dirty="0">
                  <a:latin typeface="Times New Roman" panose="02020603050405020304" pitchFamily="18" charset="0"/>
                  <a:ea typeface="微软雅黑" panose="020B0503020204020204" charset="-122"/>
                  <a:sym typeface="Times New Roman" panose="02020603050405020304" pitchFamily="18" charset="0"/>
                </a:rPr>
                <a:t>汽车</a:t>
              </a:r>
              <a:r>
                <a:rPr lang="zh-CN" altLang="en-US" sz="2400" spc="-113" dirty="0">
                  <a:solidFill>
                    <a:srgbClr val="FF0000"/>
                  </a:solidFill>
                  <a:latin typeface="Times New Roman" panose="02020603050405020304" pitchFamily="18" charset="0"/>
                  <a:ea typeface="微软雅黑" panose="020B0503020204020204" charset="-122"/>
                  <a:sym typeface="Times New Roman" panose="02020603050405020304" pitchFamily="18" charset="0"/>
                </a:rPr>
                <a:t>行驶速度保持不变</a:t>
              </a:r>
              <a:r>
                <a:rPr lang="zh-CN" altLang="en-US" sz="2400" spc="-113" dirty="0">
                  <a:latin typeface="Times New Roman" panose="02020603050405020304" pitchFamily="18" charset="0"/>
                  <a:ea typeface="微软雅黑" panose="020B0503020204020204" charset="-122"/>
                  <a:sym typeface="Times New Roman" panose="02020603050405020304" pitchFamily="18" charset="0"/>
                </a:rPr>
                <a:t>，是</a:t>
              </a:r>
              <a:r>
                <a:rPr lang="en-US" altLang="zh-CN" sz="2400" spc="-113" dirty="0">
                  <a:solidFill>
                    <a:srgbClr val="FF0000"/>
                  </a:solidFill>
                  <a:latin typeface="Times New Roman" panose="02020603050405020304" pitchFamily="18" charset="0"/>
                  <a:ea typeface="微软雅黑" panose="020B0503020204020204" charset="-122"/>
                  <a:sym typeface="Times New Roman" panose="02020603050405020304" pitchFamily="18" charset="0"/>
                </a:rPr>
                <a:t>400</a:t>
              </a:r>
              <a:r>
                <a:rPr lang="zh-CN" altLang="en-US" sz="2400" spc="-113" dirty="0">
                  <a:solidFill>
                    <a:srgbClr val="FF0000"/>
                  </a:solidFill>
                  <a:latin typeface="Times New Roman" panose="02020603050405020304" pitchFamily="18" charset="0"/>
                  <a:ea typeface="微软雅黑" panose="020B0503020204020204" charset="-122"/>
                  <a:sym typeface="Times New Roman" panose="02020603050405020304" pitchFamily="18" charset="0"/>
                </a:rPr>
                <a:t>米</a:t>
              </a:r>
              <a:r>
                <a:rPr lang="en-US" altLang="zh-CN" sz="2400" spc="-113" dirty="0">
                  <a:solidFill>
                    <a:srgbClr val="FF0000"/>
                  </a:solidFill>
                  <a:latin typeface="Times New Roman" panose="02020603050405020304" pitchFamily="18" charset="0"/>
                  <a:ea typeface="微软雅黑" panose="020B0503020204020204" charset="-122"/>
                  <a:sym typeface="Times New Roman" panose="02020603050405020304" pitchFamily="18" charset="0"/>
                </a:rPr>
                <a:t>/</a:t>
              </a:r>
              <a:r>
                <a:rPr lang="zh-CN" altLang="en-US" sz="2400" spc="-113" dirty="0">
                  <a:solidFill>
                    <a:srgbClr val="FF0000"/>
                  </a:solidFill>
                  <a:latin typeface="Times New Roman" panose="02020603050405020304" pitchFamily="18" charset="0"/>
                  <a:ea typeface="微软雅黑" panose="020B0503020204020204" charset="-122"/>
                  <a:sym typeface="Times New Roman" panose="02020603050405020304" pitchFamily="18" charset="0"/>
                </a:rPr>
                <a:t>分</a:t>
              </a:r>
              <a:r>
                <a:rPr lang="zh-CN" altLang="en-US" sz="2400" spc="-113" dirty="0">
                  <a:latin typeface="Times New Roman" panose="02020603050405020304" pitchFamily="18" charset="0"/>
                  <a:ea typeface="微软雅黑" panose="020B0503020204020204" charset="-122"/>
                  <a:sym typeface="Times New Roman" panose="02020603050405020304" pitchFamily="18" charset="0"/>
                </a:rPr>
                <a:t>。</a:t>
              </a:r>
            </a:p>
          </p:txBody>
        </p:sp>
      </p:grpSp>
      <p:pic>
        <p:nvPicPr>
          <p:cNvPr id="34" name="图片 33"/>
          <p:cNvPicPr>
            <a:picLocks noChangeAspect="1"/>
          </p:cNvPicPr>
          <p:nvPr/>
        </p:nvPicPr>
        <p:blipFill rotWithShape="1">
          <a:blip r:embed="rId3" cstate="email">
            <a:clrChange>
              <a:clrFrom>
                <a:srgbClr val="FFFFFF"/>
              </a:clrFrom>
              <a:clrTo>
                <a:srgbClr val="FFFFFF">
                  <a:alpha val="0"/>
                </a:srgbClr>
              </a:clrTo>
            </a:clrChange>
          </a:blip>
          <a:srcRect/>
          <a:stretch>
            <a:fillRect/>
          </a:stretch>
        </p:blipFill>
        <p:spPr>
          <a:xfrm>
            <a:off x="7450500" y="2926006"/>
            <a:ext cx="1291831" cy="17881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26686" y="216633"/>
            <a:ext cx="1369606" cy="438581"/>
          </a:xfrm>
          <a:prstGeom prst="rect">
            <a:avLst/>
          </a:prstGeom>
          <a:noFill/>
        </p:spPr>
        <p:txBody>
          <a:bodyPr wrap="none" lIns="68580" tIns="34290" rIns="68580" bIns="34290">
            <a:spAutoFit/>
          </a:bodyPr>
          <a:lstStyle/>
          <a:p>
            <a:pPr algn="ctr"/>
            <a:r>
              <a:rPr lang="zh-CN" altLang="en-US" sz="2400" b="1" dirty="0">
                <a:ln w="0"/>
                <a:solidFill>
                  <a:schemeClr val="accent6">
                    <a:lumMod val="50000"/>
                  </a:schemeClr>
                </a:solidFill>
                <a:latin typeface="微软雅黑" panose="020B0503020204020204" charset="-122"/>
                <a:ea typeface="微软雅黑" panose="020B0503020204020204" charset="-122"/>
              </a:rPr>
              <a:t>知识讲解</a:t>
            </a:r>
          </a:p>
        </p:txBody>
      </p:sp>
      <p:sp>
        <p:nvSpPr>
          <p:cNvPr id="3" name="圆角矩形标注 2"/>
          <p:cNvSpPr/>
          <p:nvPr/>
        </p:nvSpPr>
        <p:spPr>
          <a:xfrm>
            <a:off x="827584" y="565167"/>
            <a:ext cx="6260083" cy="672430"/>
          </a:xfrm>
          <a:prstGeom prst="wedgeRoundRectCallout">
            <a:avLst>
              <a:gd name="adj1" fmla="val -48135"/>
              <a:gd name="adj2" fmla="val 25334"/>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r>
              <a:rPr lang="zh-CN" altLang="en-US" sz="2400" dirty="0">
                <a:solidFill>
                  <a:srgbClr val="FF0000"/>
                </a:solidFill>
                <a:latin typeface="Times New Roman" panose="02020603050405020304" pitchFamily="18" charset="0"/>
                <a:ea typeface="微软雅黑" panose="020B0503020204020204" charset="-122"/>
                <a:sym typeface="Times New Roman" panose="02020603050405020304" pitchFamily="18" charset="0"/>
              </a:rPr>
              <a:t>描述一下汽车行驶速度变化的情况。</a:t>
            </a:r>
          </a:p>
        </p:txBody>
      </p:sp>
      <p:graphicFrame>
        <p:nvGraphicFramePr>
          <p:cNvPr id="6" name="表格 5"/>
          <p:cNvGraphicFramePr>
            <a:graphicFrameLocks noGrp="1"/>
          </p:cNvGraphicFramePr>
          <p:nvPr/>
        </p:nvGraphicFramePr>
        <p:xfrm>
          <a:off x="1373658" y="1785991"/>
          <a:ext cx="4123135" cy="2084784"/>
        </p:xfrm>
        <a:graphic>
          <a:graphicData uri="http://schemas.openxmlformats.org/drawingml/2006/table">
            <a:tbl>
              <a:tblPr firstRow="1" bandRow="1">
                <a:tableStyleId>{5C22544A-7EE6-4342-B048-85BDC9FD1C3A}</a:tableStyleId>
              </a:tblPr>
              <a:tblGrid>
                <a:gridCol w="377954">
                  <a:extLst>
                    <a:ext uri="{9D8B030D-6E8A-4147-A177-3AD203B41FA5}">
                      <a16:colId xmlns:a16="http://schemas.microsoft.com/office/drawing/2014/main" val="20000"/>
                    </a:ext>
                  </a:extLst>
                </a:gridCol>
                <a:gridCol w="377954">
                  <a:extLst>
                    <a:ext uri="{9D8B030D-6E8A-4147-A177-3AD203B41FA5}">
                      <a16:colId xmlns:a16="http://schemas.microsoft.com/office/drawing/2014/main" val="20001"/>
                    </a:ext>
                  </a:extLst>
                </a:gridCol>
                <a:gridCol w="377954">
                  <a:extLst>
                    <a:ext uri="{9D8B030D-6E8A-4147-A177-3AD203B41FA5}">
                      <a16:colId xmlns:a16="http://schemas.microsoft.com/office/drawing/2014/main" val="20002"/>
                    </a:ext>
                  </a:extLst>
                </a:gridCol>
                <a:gridCol w="377954">
                  <a:extLst>
                    <a:ext uri="{9D8B030D-6E8A-4147-A177-3AD203B41FA5}">
                      <a16:colId xmlns:a16="http://schemas.microsoft.com/office/drawing/2014/main" val="20003"/>
                    </a:ext>
                  </a:extLst>
                </a:gridCol>
                <a:gridCol w="377954">
                  <a:extLst>
                    <a:ext uri="{9D8B030D-6E8A-4147-A177-3AD203B41FA5}">
                      <a16:colId xmlns:a16="http://schemas.microsoft.com/office/drawing/2014/main" val="20004"/>
                    </a:ext>
                  </a:extLst>
                </a:gridCol>
                <a:gridCol w="377954">
                  <a:extLst>
                    <a:ext uri="{9D8B030D-6E8A-4147-A177-3AD203B41FA5}">
                      <a16:colId xmlns:a16="http://schemas.microsoft.com/office/drawing/2014/main" val="20005"/>
                    </a:ext>
                  </a:extLst>
                </a:gridCol>
                <a:gridCol w="377954">
                  <a:extLst>
                    <a:ext uri="{9D8B030D-6E8A-4147-A177-3AD203B41FA5}">
                      <a16:colId xmlns:a16="http://schemas.microsoft.com/office/drawing/2014/main" val="20006"/>
                    </a:ext>
                  </a:extLst>
                </a:gridCol>
                <a:gridCol w="377954">
                  <a:extLst>
                    <a:ext uri="{9D8B030D-6E8A-4147-A177-3AD203B41FA5}">
                      <a16:colId xmlns:a16="http://schemas.microsoft.com/office/drawing/2014/main" val="20007"/>
                    </a:ext>
                  </a:extLst>
                </a:gridCol>
                <a:gridCol w="377954">
                  <a:extLst>
                    <a:ext uri="{9D8B030D-6E8A-4147-A177-3AD203B41FA5}">
                      <a16:colId xmlns:a16="http://schemas.microsoft.com/office/drawing/2014/main" val="20008"/>
                    </a:ext>
                  </a:extLst>
                </a:gridCol>
                <a:gridCol w="377954">
                  <a:extLst>
                    <a:ext uri="{9D8B030D-6E8A-4147-A177-3AD203B41FA5}">
                      <a16:colId xmlns:a16="http://schemas.microsoft.com/office/drawing/2014/main" val="20009"/>
                    </a:ext>
                  </a:extLst>
                </a:gridCol>
                <a:gridCol w="343595">
                  <a:extLst>
                    <a:ext uri="{9D8B030D-6E8A-4147-A177-3AD203B41FA5}">
                      <a16:colId xmlns:a16="http://schemas.microsoft.com/office/drawing/2014/main" val="20010"/>
                    </a:ext>
                  </a:extLst>
                </a:gridCol>
              </a:tblGrid>
              <a:tr h="194354">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8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8086">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8086">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endParaRPr lang="zh-CN" altLang="en-US" sz="1400" dirty="0">
                        <a:latin typeface="Times New Roman" panose="02020603050405020304" pitchFamily="18" charset="0"/>
                        <a:ea typeface="微软雅黑" panose="020B0503020204020204" charset="-122"/>
                        <a:sym typeface="Times New Roman" panose="02020603050405020304" pitchFamily="18" charset="0"/>
                      </a:endParaRPr>
                    </a:p>
                  </a:txBody>
                  <a:tcPr marL="68572" marR="68572" marT="34298" marB="34298">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grpSp>
        <p:nvGrpSpPr>
          <p:cNvPr id="7" name="组合 6"/>
          <p:cNvGrpSpPr/>
          <p:nvPr/>
        </p:nvGrpSpPr>
        <p:grpSpPr>
          <a:xfrm>
            <a:off x="617610" y="1489525"/>
            <a:ext cx="5988610" cy="2947037"/>
            <a:chOff x="3154848" y="2105152"/>
            <a:chExt cx="7984813" cy="3929381"/>
          </a:xfrm>
        </p:grpSpPr>
        <p:sp>
          <p:nvSpPr>
            <p:cNvPr id="8" name="文本框 4"/>
            <p:cNvSpPr txBox="1">
              <a:spLocks noChangeArrowheads="1"/>
            </p:cNvSpPr>
            <p:nvPr/>
          </p:nvSpPr>
          <p:spPr bwMode="auto">
            <a:xfrm>
              <a:off x="3492987" y="5132514"/>
              <a:ext cx="65246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a:latin typeface="Times New Roman" panose="02020603050405020304" pitchFamily="18" charset="0"/>
                  <a:ea typeface="微软雅黑" panose="020B0503020204020204" charset="-122"/>
                  <a:sym typeface="Times New Roman" panose="02020603050405020304" pitchFamily="18" charset="0"/>
                </a:rPr>
                <a:t>0</a:t>
              </a:r>
              <a:endParaRPr lang="zh-CN" altLang="en-US" sz="1800">
                <a:latin typeface="Times New Roman" panose="02020603050405020304" pitchFamily="18" charset="0"/>
                <a:ea typeface="微软雅黑" panose="020B0503020204020204" charset="-122"/>
                <a:sym typeface="Times New Roman" panose="02020603050405020304" pitchFamily="18" charset="0"/>
              </a:endParaRPr>
            </a:p>
          </p:txBody>
        </p:sp>
        <p:sp>
          <p:nvSpPr>
            <p:cNvPr id="9" name="文本框 31"/>
            <p:cNvSpPr txBox="1">
              <a:spLocks noChangeArrowheads="1"/>
            </p:cNvSpPr>
            <p:nvPr/>
          </p:nvSpPr>
          <p:spPr bwMode="auto">
            <a:xfrm>
              <a:off x="3278672" y="4591177"/>
              <a:ext cx="87312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100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0" name="文本框 9"/>
            <p:cNvSpPr txBox="1">
              <a:spLocks noChangeArrowheads="1"/>
            </p:cNvSpPr>
            <p:nvPr/>
          </p:nvSpPr>
          <p:spPr bwMode="auto">
            <a:xfrm>
              <a:off x="3278672" y="4092702"/>
              <a:ext cx="86677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200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1" name="文本框 33"/>
            <p:cNvSpPr txBox="1">
              <a:spLocks noChangeArrowheads="1"/>
            </p:cNvSpPr>
            <p:nvPr/>
          </p:nvSpPr>
          <p:spPr bwMode="auto">
            <a:xfrm>
              <a:off x="3154848" y="3597404"/>
              <a:ext cx="996951"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300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2" name="文本框 34"/>
            <p:cNvSpPr txBox="1">
              <a:spLocks noChangeArrowheads="1"/>
            </p:cNvSpPr>
            <p:nvPr/>
          </p:nvSpPr>
          <p:spPr bwMode="auto">
            <a:xfrm>
              <a:off x="3298935" y="3032120"/>
              <a:ext cx="78861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400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3" name="文本框 35"/>
            <p:cNvSpPr txBox="1">
              <a:spLocks noChangeArrowheads="1"/>
            </p:cNvSpPr>
            <p:nvPr/>
          </p:nvSpPr>
          <p:spPr bwMode="auto">
            <a:xfrm>
              <a:off x="3165963" y="2598865"/>
              <a:ext cx="9906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en-US" altLang="zh-CN" sz="1800" dirty="0">
                  <a:latin typeface="Times New Roman" panose="02020603050405020304" pitchFamily="18" charset="0"/>
                  <a:ea typeface="微软雅黑" panose="020B0503020204020204" charset="-122"/>
                  <a:sym typeface="Times New Roman" panose="02020603050405020304" pitchFamily="18" charset="0"/>
                </a:rPr>
                <a:t>500</a:t>
              </a:r>
              <a:endParaRPr lang="zh-CN" altLang="en-US" sz="1800"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4" name="文本框 13"/>
            <p:cNvSpPr txBox="1"/>
            <p:nvPr/>
          </p:nvSpPr>
          <p:spPr>
            <a:xfrm>
              <a:off x="3278672" y="2105152"/>
              <a:ext cx="2095036" cy="492443"/>
            </a:xfrm>
            <a:prstGeom prst="rect">
              <a:avLst/>
            </a:prstGeom>
            <a:noFill/>
          </p:spPr>
          <p:txBody>
            <a:bodyPr wrap="square">
              <a:spAutoFit/>
            </a:bodyPr>
            <a:lstStyle/>
            <a:p>
              <a:pPr algn="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速度</a:t>
              </a: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225"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米</a:t>
              </a: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分）</a:t>
              </a:r>
            </a:p>
          </p:txBody>
        </p:sp>
        <p:sp>
          <p:nvSpPr>
            <p:cNvPr id="15" name="文本框 14"/>
            <p:cNvSpPr txBox="1"/>
            <p:nvPr/>
          </p:nvSpPr>
          <p:spPr>
            <a:xfrm>
              <a:off x="9184172" y="5313490"/>
              <a:ext cx="1955489" cy="492443"/>
            </a:xfrm>
            <a:prstGeom prst="rect">
              <a:avLst/>
            </a:prstGeom>
            <a:noFill/>
          </p:spPr>
          <p:txBody>
            <a:bodyPr wrap="square">
              <a:spAutoFit/>
            </a:bodyPr>
            <a:lstStyle/>
            <a:p>
              <a:pPr algn="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时间</a:t>
              </a: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225" dirty="0">
                  <a:latin typeface="Times New Roman" panose="02020603050405020304" pitchFamily="18" charset="0"/>
                  <a:ea typeface="微软雅黑" panose="020B0503020204020204" charset="-122"/>
                  <a:sym typeface="Times New Roman" panose="02020603050405020304" pitchFamily="18" charset="0"/>
                </a:rPr>
                <a:t>（</a:t>
              </a: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分）</a:t>
              </a:r>
            </a:p>
          </p:txBody>
        </p:sp>
        <p:sp>
          <p:nvSpPr>
            <p:cNvPr id="16" name="文本框 15"/>
            <p:cNvSpPr txBox="1"/>
            <p:nvPr/>
          </p:nvSpPr>
          <p:spPr>
            <a:xfrm>
              <a:off x="4824899" y="5286502"/>
              <a:ext cx="684213" cy="492443"/>
            </a:xfrm>
            <a:prstGeom prst="rect">
              <a:avLst/>
            </a:prstGeom>
            <a:noFill/>
          </p:spPr>
          <p:txBody>
            <a:bodyPr>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1</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7" name="文本框 16"/>
            <p:cNvSpPr txBox="1"/>
            <p:nvPr/>
          </p:nvSpPr>
          <p:spPr>
            <a:xfrm>
              <a:off x="5829787" y="5284914"/>
              <a:ext cx="684212" cy="492443"/>
            </a:xfrm>
            <a:prstGeom prst="rect">
              <a:avLst/>
            </a:prstGeom>
            <a:noFill/>
          </p:spPr>
          <p:txBody>
            <a:bodyPr>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2</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8" name="文本框 17"/>
            <p:cNvSpPr txBox="1"/>
            <p:nvPr/>
          </p:nvSpPr>
          <p:spPr>
            <a:xfrm>
              <a:off x="6850548" y="5276977"/>
              <a:ext cx="684213" cy="492443"/>
            </a:xfrm>
            <a:prstGeom prst="rect">
              <a:avLst/>
            </a:prstGeom>
            <a:noFill/>
          </p:spPr>
          <p:txBody>
            <a:bodyPr>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3</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19" name="文本框 18"/>
            <p:cNvSpPr txBox="1"/>
            <p:nvPr/>
          </p:nvSpPr>
          <p:spPr>
            <a:xfrm>
              <a:off x="7858612" y="5278565"/>
              <a:ext cx="684212" cy="492443"/>
            </a:xfrm>
            <a:prstGeom prst="rect">
              <a:avLst/>
            </a:prstGeom>
            <a:noFill/>
          </p:spPr>
          <p:txBody>
            <a:bodyPr>
              <a:spAutoFit/>
            </a:bodyPr>
            <a:lstStyle/>
            <a:p>
              <a:pPr algn="ctr">
                <a:defRPr/>
              </a:pPr>
              <a:r>
                <a:rPr lang="en-US" altLang="zh-CN" sz="1800" spc="-113" dirty="0">
                  <a:latin typeface="Times New Roman" panose="02020603050405020304" pitchFamily="18" charset="0"/>
                  <a:ea typeface="微软雅黑" panose="020B0503020204020204" charset="-122"/>
                  <a:sym typeface="Times New Roman" panose="02020603050405020304" pitchFamily="18" charset="0"/>
                </a:rPr>
                <a:t>4</a:t>
              </a:r>
              <a:endParaRPr lang="zh-CN" altLang="en-US" sz="1800" spc="-113" dirty="0">
                <a:latin typeface="Times New Roman" panose="02020603050405020304" pitchFamily="18" charset="0"/>
                <a:ea typeface="微软雅黑" panose="020B0503020204020204" charset="-122"/>
                <a:sym typeface="Times New Roman" panose="02020603050405020304" pitchFamily="18" charset="0"/>
              </a:endParaRPr>
            </a:p>
          </p:txBody>
        </p:sp>
        <p:sp>
          <p:nvSpPr>
            <p:cNvPr id="20" name="文本框 19"/>
            <p:cNvSpPr txBox="1"/>
            <p:nvPr/>
          </p:nvSpPr>
          <p:spPr>
            <a:xfrm>
              <a:off x="3492987" y="5419852"/>
              <a:ext cx="1219200" cy="492443"/>
            </a:xfrm>
            <a:prstGeom prst="rect">
              <a:avLst/>
            </a:prstGeom>
            <a:noFill/>
          </p:spPr>
          <p:txBody>
            <a:bodyPr wrap="square">
              <a:spAutoFit/>
            </a:bodyPr>
            <a:lstStyle/>
            <a:p>
              <a:pPr algn="ct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解放路</a:t>
              </a:r>
            </a:p>
          </p:txBody>
        </p:sp>
        <p:sp>
          <p:nvSpPr>
            <p:cNvPr id="21" name="文本框 20"/>
            <p:cNvSpPr txBox="1"/>
            <p:nvPr/>
          </p:nvSpPr>
          <p:spPr>
            <a:xfrm>
              <a:off x="7691924" y="5542090"/>
              <a:ext cx="995363" cy="492443"/>
            </a:xfrm>
            <a:prstGeom prst="rect">
              <a:avLst/>
            </a:prstGeom>
            <a:noFill/>
          </p:spPr>
          <p:txBody>
            <a:bodyPr>
              <a:spAutoFit/>
            </a:bodyPr>
            <a:lstStyle/>
            <a:p>
              <a:pPr algn="ctr">
                <a:defRPr/>
              </a:pPr>
              <a:r>
                <a:rPr lang="zh-CN" altLang="en-US" sz="1800" spc="-113" dirty="0">
                  <a:latin typeface="Times New Roman" panose="02020603050405020304" pitchFamily="18" charset="0"/>
                  <a:ea typeface="微软雅黑" panose="020B0503020204020204" charset="-122"/>
                  <a:sym typeface="Times New Roman" panose="02020603050405020304" pitchFamily="18" charset="0"/>
                </a:rPr>
                <a:t>商场</a:t>
              </a:r>
            </a:p>
          </p:txBody>
        </p:sp>
        <p:cxnSp>
          <p:nvCxnSpPr>
            <p:cNvPr id="22" name="直接连接符 21"/>
            <p:cNvCxnSpPr/>
            <p:nvPr/>
          </p:nvCxnSpPr>
          <p:spPr>
            <a:xfrm>
              <a:off x="5167798" y="3264027"/>
              <a:ext cx="202565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7182336" y="3252915"/>
              <a:ext cx="1008062" cy="20256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椭圆 23"/>
            <p:cNvSpPr/>
            <p:nvPr/>
          </p:nvSpPr>
          <p:spPr>
            <a:xfrm>
              <a:off x="4624873" y="4233990"/>
              <a:ext cx="73025" cy="7143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latin typeface="Times New Roman" panose="02020603050405020304" pitchFamily="18" charset="0"/>
                <a:ea typeface="微软雅黑" panose="020B0503020204020204" charset="-122"/>
                <a:sym typeface="Times New Roman" panose="02020603050405020304" pitchFamily="18" charset="0"/>
              </a:endParaRPr>
            </a:p>
          </p:txBody>
        </p:sp>
        <p:cxnSp>
          <p:nvCxnSpPr>
            <p:cNvPr id="25" name="直接连接符 24"/>
            <p:cNvCxnSpPr/>
            <p:nvPr/>
          </p:nvCxnSpPr>
          <p:spPr>
            <a:xfrm flipV="1">
              <a:off x="4153386" y="3264027"/>
              <a:ext cx="1003300" cy="20129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文本框 25"/>
            <p:cNvSpPr txBox="1"/>
            <p:nvPr/>
          </p:nvSpPr>
          <p:spPr>
            <a:xfrm>
              <a:off x="4087553" y="4004645"/>
              <a:ext cx="684212" cy="492442"/>
            </a:xfrm>
            <a:prstGeom prst="rect">
              <a:avLst/>
            </a:prstGeom>
            <a:noFill/>
          </p:spPr>
          <p:txBody>
            <a:bodyPr>
              <a:spAutoFit/>
            </a:bodyPr>
            <a:lstStyle/>
            <a:p>
              <a:pPr algn="ctr">
                <a:defRPr/>
              </a:pPr>
              <a:r>
                <a:rPr lang="en-US" altLang="zh-CN" sz="1800" i="1" spc="-113" dirty="0">
                  <a:latin typeface="Times New Roman" panose="02020603050405020304" pitchFamily="18" charset="0"/>
                  <a:ea typeface="微软雅黑" panose="020B0503020204020204" charset="-122"/>
                  <a:sym typeface="Times New Roman" panose="02020603050405020304" pitchFamily="18" charset="0"/>
                </a:rPr>
                <a:t>A</a:t>
              </a:r>
              <a:endParaRPr lang="zh-CN" altLang="en-US" sz="1800" i="1" spc="-113" dirty="0">
                <a:latin typeface="Times New Roman" panose="02020603050405020304" pitchFamily="18" charset="0"/>
                <a:ea typeface="微软雅黑" panose="020B0503020204020204" charset="-122"/>
                <a:sym typeface="Times New Roman" panose="02020603050405020304" pitchFamily="18" charset="0"/>
              </a:endParaRPr>
            </a:p>
          </p:txBody>
        </p:sp>
      </p:grpSp>
      <p:cxnSp>
        <p:nvCxnSpPr>
          <p:cNvPr id="28" name="直接连接符 27"/>
          <p:cNvCxnSpPr/>
          <p:nvPr/>
        </p:nvCxnSpPr>
        <p:spPr>
          <a:xfrm flipV="1">
            <a:off x="1368896" y="2350349"/>
            <a:ext cx="750093" cy="1518045"/>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2127323" y="2376599"/>
            <a:ext cx="0" cy="1498938"/>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1368896" y="2376599"/>
            <a:ext cx="758427" cy="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grpSp>
        <p:nvGrpSpPr>
          <p:cNvPr id="31" name="组合 30"/>
          <p:cNvGrpSpPr/>
          <p:nvPr/>
        </p:nvGrpSpPr>
        <p:grpSpPr>
          <a:xfrm flipH="1">
            <a:off x="5262004" y="1362333"/>
            <a:ext cx="3345304" cy="1589170"/>
            <a:chOff x="1165184" y="2808308"/>
            <a:chExt cx="2952327" cy="1224136"/>
          </a:xfrm>
        </p:grpSpPr>
        <p:sp>
          <p:nvSpPr>
            <p:cNvPr id="32" name="云形标注 7"/>
            <p:cNvSpPr/>
            <p:nvPr/>
          </p:nvSpPr>
          <p:spPr>
            <a:xfrm>
              <a:off x="1165184" y="2808308"/>
              <a:ext cx="2952327" cy="1224136"/>
            </a:xfrm>
            <a:prstGeom prst="cloudCallout">
              <a:avLst>
                <a:gd name="adj1" fmla="val -20821"/>
                <a:gd name="adj2" fmla="val 62837"/>
              </a:avLst>
            </a:prstGeom>
            <a:solidFill>
              <a:schemeClr val="accent2">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b="1">
                <a:ea typeface="微软雅黑" panose="020B0503020204020204" charset="-122"/>
              </a:endParaRPr>
            </a:p>
          </p:txBody>
        </p:sp>
        <p:sp>
          <p:nvSpPr>
            <p:cNvPr id="33" name="矩形 32"/>
            <p:cNvSpPr/>
            <p:nvPr/>
          </p:nvSpPr>
          <p:spPr>
            <a:xfrm>
              <a:off x="1451163" y="2937700"/>
              <a:ext cx="1995379" cy="924612"/>
            </a:xfrm>
            <a:prstGeom prst="rect">
              <a:avLst/>
            </a:prstGeom>
            <a:ln>
              <a:noFill/>
            </a:ln>
          </p:spPr>
          <p:txBody>
            <a:bodyPr wrap="square">
              <a:spAutoFit/>
            </a:bodyPr>
            <a:lstStyle/>
            <a:p>
              <a:pPr>
                <a:defRPr/>
              </a:pPr>
              <a:r>
                <a:rPr lang="zh-CN" altLang="en-US" sz="2400" dirty="0">
                  <a:solidFill>
                    <a:srgbClr val="FF0000"/>
                  </a:solidFill>
                  <a:latin typeface="Times New Roman" panose="02020603050405020304" pitchFamily="18" charset="0"/>
                  <a:ea typeface="微软雅黑" panose="020B0503020204020204" charset="-122"/>
                  <a:sym typeface="Times New Roman" panose="02020603050405020304" pitchFamily="18" charset="0"/>
                </a:rPr>
                <a:t>从</a:t>
              </a:r>
              <a:r>
                <a:rPr lang="en-US" altLang="zh-CN" sz="2400" dirty="0">
                  <a:solidFill>
                    <a:srgbClr val="FF0000"/>
                  </a:solidFill>
                  <a:latin typeface="Times New Roman" panose="02020603050405020304" pitchFamily="18" charset="0"/>
                  <a:ea typeface="微软雅黑" panose="020B0503020204020204" charset="-122"/>
                  <a:sym typeface="Times New Roman" panose="02020603050405020304" pitchFamily="18" charset="0"/>
                </a:rPr>
                <a:t>3</a:t>
              </a:r>
              <a:r>
                <a:rPr lang="zh-CN" altLang="en-US" sz="2400" dirty="0">
                  <a:solidFill>
                    <a:srgbClr val="FF0000"/>
                  </a:solidFill>
                  <a:latin typeface="Times New Roman" panose="02020603050405020304" pitchFamily="18" charset="0"/>
                  <a:ea typeface="微软雅黑" panose="020B0503020204020204" charset="-122"/>
                  <a:sym typeface="Times New Roman" panose="02020603050405020304" pitchFamily="18" charset="0"/>
                </a:rPr>
                <a:t>分到</a:t>
              </a:r>
              <a:r>
                <a:rPr lang="en-US" altLang="zh-CN" sz="2400" dirty="0">
                  <a:solidFill>
                    <a:srgbClr val="FF0000"/>
                  </a:solidFill>
                  <a:latin typeface="Times New Roman" panose="02020603050405020304" pitchFamily="18" charset="0"/>
                  <a:ea typeface="微软雅黑" panose="020B0503020204020204" charset="-122"/>
                  <a:sym typeface="Times New Roman" panose="02020603050405020304" pitchFamily="18" charset="0"/>
                </a:rPr>
                <a:t>4</a:t>
              </a:r>
              <a:r>
                <a:rPr lang="zh-CN" altLang="en-US" sz="2400" dirty="0">
                  <a:solidFill>
                    <a:srgbClr val="FF0000"/>
                  </a:solidFill>
                  <a:latin typeface="Times New Roman" panose="02020603050405020304" pitchFamily="18" charset="0"/>
                  <a:ea typeface="微软雅黑" panose="020B0503020204020204" charset="-122"/>
                  <a:sym typeface="Times New Roman" panose="02020603050405020304" pitchFamily="18" charset="0"/>
                </a:rPr>
                <a:t>分，汽车行驶速度在减少。</a:t>
              </a:r>
              <a:endParaRPr lang="en-US" altLang="zh-CN" sz="2400" dirty="0">
                <a:solidFill>
                  <a:srgbClr val="FF0000"/>
                </a:solidFill>
                <a:latin typeface="Times New Roman" panose="02020603050405020304" pitchFamily="18" charset="0"/>
                <a:ea typeface="微软雅黑" panose="020B0503020204020204" charset="-122"/>
                <a:sym typeface="Times New Roman" panose="02020603050405020304" pitchFamily="18" charset="0"/>
              </a:endParaRPr>
            </a:p>
          </p:txBody>
        </p:sp>
      </p:grpSp>
      <p:pic>
        <p:nvPicPr>
          <p:cNvPr id="34" name="图片 33"/>
          <p:cNvPicPr>
            <a:picLocks noChangeAspect="1"/>
          </p:cNvPicPr>
          <p:nvPr/>
        </p:nvPicPr>
        <p:blipFill rotWithShape="1">
          <a:blip r:embed="rId3" cstate="email">
            <a:clrChange>
              <a:clrFrom>
                <a:srgbClr val="FFFFFF"/>
              </a:clrFrom>
              <a:clrTo>
                <a:srgbClr val="FFFFFF">
                  <a:alpha val="0"/>
                </a:srgbClr>
              </a:clrTo>
            </a:clrChange>
          </a:blip>
          <a:srcRect/>
          <a:stretch>
            <a:fillRect/>
          </a:stretch>
        </p:blipFill>
        <p:spPr>
          <a:xfrm>
            <a:off x="7450500" y="2926006"/>
            <a:ext cx="1291831" cy="17881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1154</Words>
  <Application>Microsoft Office PowerPoint</Application>
  <PresentationFormat>全屏显示(16:9)</PresentationFormat>
  <Paragraphs>383</Paragraphs>
  <Slides>19</Slides>
  <Notes>14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19</vt:i4>
      </vt:variant>
    </vt:vector>
  </HeadingPairs>
  <TitlesOfParts>
    <vt:vector size="27" baseType="lpstr">
      <vt:lpstr>SimSun-ExtB</vt:lpstr>
      <vt:lpstr>宋体</vt:lpstr>
      <vt:lpstr>微软雅黑</vt:lpstr>
      <vt:lpstr>Arial</vt:lpstr>
      <vt:lpstr>Calibri</vt:lpstr>
      <vt:lpstr>Calibri Light</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2016-02-25T11:28:00Z</dcterms:created>
  <dcterms:modified xsi:type="dcterms:W3CDTF">2023-01-16T18:30:34Z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19F9F00EA34440599B4B1F1EDA22A3FE</vt:lpwstr>
  </property>
  <property fmtid="{A09F084E-AD41-489F-8076-AA5BE3082BCA}" pid="100">
    <vt:ui4>5</vt:ui4>
  </property>
  <property fmtid="{64440492-4C8B-11D1-8B70-080036B11A03}" pid="11">
    <vt:lpwstr>www.2ppt.com-爱PPT提供资源下载</vt:lpwstr>
  </property>
</Properties>
</file>