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5" r:id="rId11"/>
    <p:sldId id="271" r:id="rId12"/>
    <p:sldId id="264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14E4213-FCFB-4E0F-8D96-D8400D9339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0F4E903-5436-4E5A-B3E3-E49AC28BA77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D7BC60-B2D4-43C9-912B-4EC08A990704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2C8059-1362-4E04-BB2E-1B61E8CFE5CE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24EF75-83F2-4415-89F8-D63060AFB84E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099195-7F68-41EF-87DF-E5BA8C6D6A3D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09CC63-892C-470F-B130-3F6834B11530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D5874F-0EF1-436C-8A6B-6C04739951ED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FBA789-BB20-4221-A50D-96131B3986CB}" type="slidenum">
              <a:rPr lang="zh-CN" altLang="en-US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FD4AB1-D02C-4D8A-869D-E946AC573FFA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AA0A1C-5AD4-4729-B6EB-C6853D5EFABC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3B2318-6704-4772-8052-DC19011BD197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8D1E70-9069-41AE-96CD-8A60141CD9BD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73E942-E6F7-4C3B-B341-B81040FBE8C3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856FCD-157E-410D-8F2D-57D2877370E0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CBD382-D8CF-4213-8E49-EB274719C489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725AD0-4FC9-4622-9D79-BB062B6FCAF3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C5FEE-903B-4D51-A74C-916C6A90905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5B3EC-6BA0-4EBE-8E22-CAD5642C501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460E4-3470-48AB-B1FA-5F015255DE9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C139-4B77-4C02-97F9-EDB738042FC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98EB7-F49C-4AD5-A448-F42F351EBA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0E88-4A27-46D1-911B-441E22B12E2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E5D6B-BD35-4833-B343-ABCE198255A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D12D-A56B-4905-A45C-4EDA8A293C1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F78FB-4FDB-43B6-AA12-7802A279B8D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808B3-C7F4-412E-B0FB-C1B3A8C546A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636F2-7ECF-4954-BAB9-8608A1AC09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A9CD-6A5F-413B-9209-02CE7857754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16908-AB35-4F2F-A27B-ECC95DDEB6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4AAB-0B95-42DA-B033-767B9351FED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2E0E3-0F38-48AB-BA7A-9CF729AB918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E705-B0EF-404E-8B00-E4DC30D27D9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97C8A-97E8-4FCC-86B9-EA69534DA56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2524C-493F-4F87-AED0-02B0292BF43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0B863-18C6-4798-8AAA-BE47D87F12E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0802-2FDE-4B57-9159-F6A629432F4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614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12E34AA-C2EF-4E35-92A4-526406E0D16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14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15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7B44D1A-A037-4C4C-8177-B2716A41A3E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0C0C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rgbClr val="C0C0C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rgbClr val="C0C0C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2339752" y="1196752"/>
            <a:ext cx="4357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冀教版小学数学五年级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709769" y="2348880"/>
            <a:ext cx="77866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8800" dirty="0">
                <a:latin typeface="汉仪行楷简" pitchFamily="49" charset="-122"/>
                <a:ea typeface="汉仪行楷简" pitchFamily="49" charset="-122"/>
              </a:rPr>
              <a:t>土地面积问题</a:t>
            </a:r>
          </a:p>
        </p:txBody>
      </p:sp>
      <p:sp>
        <p:nvSpPr>
          <p:cNvPr id="4" name="矩形 3"/>
          <p:cNvSpPr/>
          <p:nvPr/>
        </p:nvSpPr>
        <p:spPr>
          <a:xfrm>
            <a:off x="2701586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61925" y="731838"/>
            <a:ext cx="87868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）把全球荒漠化面积与俄罗斯、加拿大、中国、美国四个国家的陆地面积比较，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你发现了什么？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444750"/>
            <a:ext cx="3786187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88" y="1797050"/>
            <a:ext cx="3357562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42875" y="5048250"/>
            <a:ext cx="928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1707.5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997.1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960.1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3664.7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（万平方千米）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2875" y="5834063"/>
            <a:ext cx="928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1707.5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960.1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936.4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3604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（万平方千米）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61925" y="731838"/>
            <a:ext cx="87868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）把全球荒漠化面积与俄罗斯、加拿大、中国、美国四个国家的陆地面积比较，</a:t>
            </a:r>
            <a:r>
              <a:rPr lang="zh-CN" altLang="en-US" sz="32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你发现了什么？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444750"/>
            <a:ext cx="3786187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88" y="1797050"/>
            <a:ext cx="3357562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3"/>
          <p:cNvSpPr txBox="1">
            <a:spLocks noChangeArrowheads="1"/>
          </p:cNvSpPr>
          <p:nvPr/>
        </p:nvSpPr>
        <p:spPr bwMode="auto">
          <a:xfrm>
            <a:off x="428625" y="5072063"/>
            <a:ext cx="8429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全球荒漠化面积约等于俄罗斯、中国和美国三个国家的陆地面积之和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4578" name="TextBox 5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61925" y="731838"/>
            <a:ext cx="87868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）算一算：全球荒漠化面积大约占地球陆地面积的几分之几？</a:t>
            </a:r>
            <a:endParaRPr lang="zh-CN" altLang="en-US" sz="32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785813" y="5500688"/>
            <a:ext cx="428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3600÷14900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≈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0.24</a:t>
            </a:r>
            <a:endParaRPr lang="zh-CN" altLang="en-US" sz="32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57688" y="5557838"/>
            <a:ext cx="142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24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％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22376"/>
            <a:ext cx="5507509" cy="3409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61" y="836712"/>
            <a:ext cx="6924675" cy="4286250"/>
          </a:xfrm>
          <a:prstGeom prst="rect">
            <a:avLst/>
          </a:prstGeom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1571625" y="5072063"/>
            <a:ext cx="72009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6626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325" y="800100"/>
            <a:ext cx="20828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14"/>
          <p:cNvSpPr txBox="1">
            <a:spLocks noChangeArrowheads="1"/>
          </p:cNvSpPr>
          <p:nvPr/>
        </p:nvSpPr>
        <p:spPr bwMode="auto">
          <a:xfrm>
            <a:off x="285750" y="1928813"/>
            <a:ext cx="8643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下面是我国人口最多的六个省份的人口（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2010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你那全国第六次人口普查结果）和土地面积，请你算出每个省得人均土地面积。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1143000" y="3286125"/>
            <a:ext cx="6500813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7650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64393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计划在甲、乙两城之间修筑一条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40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千米长的公路。设计路面宽为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米，公路两边共留</a:t>
            </a:r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米作为绿化带。修路共要征用土地多少公顷？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8674" name="Text Box 14"/>
          <p:cNvSpPr txBox="1">
            <a:spLocks noChangeArrowheads="1"/>
          </p:cNvSpPr>
          <p:nvPr/>
        </p:nvSpPr>
        <p:spPr bwMode="auto">
          <a:xfrm>
            <a:off x="285750" y="714375"/>
            <a:ext cx="86439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3. 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调查你所在省（市）、县（市）、村（镇）的人口和土地面积并填表</a:t>
            </a:r>
            <a:r>
              <a:rPr lang="zh-CN" altLang="en-US" sz="3200" b="1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  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巩固应用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85750" y="2214563"/>
            <a:ext cx="85725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85750" y="1541463"/>
            <a:ext cx="855345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经历搜集数据，对数据进行分析、比较等认识我国有关陆地问题现状的过程。</a:t>
            </a:r>
          </a:p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了解我国陆地面积与人均面积的实际情况，以及全球土地荒漠化问题，能借助计算器解决大数目计算。</a:t>
            </a:r>
          </a:p>
          <a:p>
            <a:pPr>
              <a:lnSpc>
                <a:spcPts val="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体会用数据说明问题的客观性，培养用数据说话的科学态度，激发热爱祖国、关心环境资源的意识和责任感。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038475" y="476672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0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pic>
        <p:nvPicPr>
          <p:cNvPr id="15363" name="图片 5" descr="思考.wm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50" y="1120775"/>
            <a:ext cx="19716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矩形 6"/>
          <p:cNvSpPr>
            <a:spLocks noChangeArrowheads="1"/>
          </p:cNvSpPr>
          <p:nvPr/>
        </p:nvSpPr>
        <p:spPr bwMode="auto">
          <a:xfrm>
            <a:off x="714375" y="3286125"/>
            <a:ext cx="8001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思考：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世界上陆地面积最大的国家是哪个？人口数量最多的是哪个国家？（小组进行讨论交流）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85750" y="1590675"/>
            <a:ext cx="85725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读统计表。</a:t>
            </a:r>
          </a:p>
        </p:txBody>
      </p:sp>
      <p:pic>
        <p:nvPicPr>
          <p:cNvPr id="16389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2713" y="801688"/>
            <a:ext cx="622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714375" y="5130800"/>
            <a:ext cx="7715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说一说你从统计表中，了解到哪些信息？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85750" y="1590675"/>
            <a:ext cx="85725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读统计表。</a:t>
            </a:r>
          </a:p>
        </p:txBody>
      </p:sp>
      <p:pic>
        <p:nvPicPr>
          <p:cNvPr id="17413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2713" y="801688"/>
            <a:ext cx="622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500063" y="5072063"/>
            <a:ext cx="8429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用计算器算一算，各国人均面积大约是多少平方米，填在表中。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85750" y="1590675"/>
            <a:ext cx="85725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读统计表。</a:t>
            </a:r>
          </a:p>
        </p:txBody>
      </p:sp>
      <p:pic>
        <p:nvPicPr>
          <p:cNvPr id="18437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2713" y="801688"/>
            <a:ext cx="622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428625" y="5072063"/>
            <a:ext cx="842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人均面积＝国家的陆地面积</a:t>
            </a:r>
            <a:r>
              <a:rPr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国家的人口数量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85750" y="1590675"/>
            <a:ext cx="85725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读统计表。</a:t>
            </a:r>
          </a:p>
        </p:txBody>
      </p:sp>
      <p:pic>
        <p:nvPicPr>
          <p:cNvPr id="19461" name="图片 7" descr="绿枫叶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2713" y="801688"/>
            <a:ext cx="622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629400" y="2466975"/>
            <a:ext cx="178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119917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6621463" y="2916238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292148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621463" y="3394075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7005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643688" y="3856038"/>
            <a:ext cx="178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30270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571500" y="4572000"/>
            <a:ext cx="62865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714375" y="844550"/>
            <a:ext cx="3500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读下面的数据。</a:t>
            </a:r>
          </a:p>
        </p:txBody>
      </p:sp>
      <p:pic>
        <p:nvPicPr>
          <p:cNvPr id="20484" name="图片 7" descr="绿枫叶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2713" y="806450"/>
            <a:ext cx="622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" y="1428750"/>
            <a:ext cx="2643187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3"/>
          <p:cNvSpPr txBox="1">
            <a:spLocks noChangeArrowheads="1"/>
          </p:cNvSpPr>
          <p:nvPr/>
        </p:nvSpPr>
        <p:spPr bwMode="auto">
          <a:xfrm>
            <a:off x="3286125" y="1928813"/>
            <a:ext cx="43576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地球上陆地面积约为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14900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万平方千米。</a:t>
            </a:r>
          </a:p>
        </p:txBody>
      </p:sp>
      <p:sp>
        <p:nvSpPr>
          <p:cNvPr id="20488" name="TextBox 3"/>
          <p:cNvSpPr txBox="1">
            <a:spLocks noChangeArrowheads="1"/>
          </p:cNvSpPr>
          <p:nvPr/>
        </p:nvSpPr>
        <p:spPr bwMode="auto">
          <a:xfrm>
            <a:off x="500063" y="4779963"/>
            <a:ext cx="43576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全球荒漠化面积达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3600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万平方千米。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428750" y="4868863"/>
            <a:ext cx="1214438" cy="428625"/>
          </a:xfrm>
          <a:prstGeom prst="rect">
            <a:avLst/>
          </a:prstGeom>
          <a:noFill/>
          <a:ln w="38100">
            <a:solidFill>
              <a:srgbClr val="FF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012" y="3861048"/>
            <a:ext cx="372427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85725" y="60325"/>
            <a:ext cx="2200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探究新知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61925" y="731838"/>
            <a:ext cx="87868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）把全球荒漠化面积与俄罗斯、加拿大、中国、美国四个国家的陆地面积比较，</a:t>
            </a:r>
            <a:r>
              <a:rPr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你发现了什么？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444750"/>
            <a:ext cx="3786187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88" y="1797050"/>
            <a:ext cx="3357562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42875" y="5002213"/>
            <a:ext cx="928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1707.5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997.1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960.1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936.4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4601.1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（万平方千米）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42875" y="5905500"/>
            <a:ext cx="928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1707.5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997.1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2704.6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（万平方千米）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濯清涟而不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濯清涟而不妖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濯清涟而不妖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全屏显示(4:3)</PresentationFormat>
  <Paragraphs>65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汉仪行楷简</vt:lpstr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2014-11-28T07:27:00Z</dcterms:created>
  <dcterms:modified xsi:type="dcterms:W3CDTF">2023-01-16T18:30:54Z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6404186B4EBA4982951BB93AF57CCAF8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