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77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5CECD1A2-0C56-4B32-A1D1-4E0C1113331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6F5A810C-3D10-4379-8993-EF5572F3578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D19B1533-8C53-4B4A-9E14-61AD9C245C8E}"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C5F5F000-B94B-448D-A74A-37A089783E5E}"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矩形 1"/>
          <p:cNvSpPr>
            <a:spLocks noChangeArrowheads="1"/>
          </p:cNvSpPr>
          <p:nvPr/>
        </p:nvSpPr>
        <p:spPr bwMode="auto">
          <a:xfrm>
            <a:off x="359568" y="2242386"/>
            <a:ext cx="8498681"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73000"/>
              </a:lnSpc>
              <a:spcBef>
                <a:spcPts val="975"/>
              </a:spcBef>
              <a:spcAft>
                <a:spcPts val="975"/>
              </a:spcAft>
              <a:defRPr/>
            </a:pPr>
            <a:r>
              <a:rPr lang="en-US" altLang="zh-CN" sz="2400" b="1" kern="100" dirty="0">
                <a:latin typeface="Cambria" panose="02040503050406030204"/>
                <a:ea typeface="黑体" panose="02010609060101010101" charset="-122"/>
                <a:cs typeface="Times New Roman" panose="02020603050405020304"/>
              </a:rPr>
              <a:t>Part </a:t>
            </a:r>
            <a:r>
              <a:rPr lang="en-US" altLang="zh-CN" sz="2400" b="1" kern="100" dirty="0">
                <a:latin typeface="宋体" panose="02010600030101010101" pitchFamily="2" charset="-122"/>
                <a:ea typeface="黑体" panose="02010609060101010101" charset="-122"/>
                <a:cs typeface="Times New Roman" panose="02020603050405020304"/>
              </a:rPr>
              <a:t>Ⅲ</a:t>
            </a:r>
            <a:r>
              <a:rPr lang="zh-CN" altLang="zh-CN" sz="2400" b="1" kern="100" dirty="0">
                <a:latin typeface="Cambria" panose="02040503050406030204"/>
                <a:ea typeface="黑体" panose="02010609060101010101" charset="-122"/>
                <a:cs typeface="Times New Roman" panose="02020603050405020304"/>
              </a:rPr>
              <a:t>　</a:t>
            </a:r>
            <a:r>
              <a:rPr lang="en-US" altLang="zh-CN" sz="2400" b="1" kern="100" dirty="0">
                <a:latin typeface="Cambria" panose="02040503050406030204"/>
                <a:ea typeface="黑体" panose="02010609060101010101" charset="-122"/>
                <a:cs typeface="Times New Roman" panose="02020603050405020304"/>
              </a:rPr>
              <a:t>Developing ideas</a:t>
            </a:r>
            <a:endParaRPr lang="zh-CN" altLang="zh-CN" sz="2400" b="1" kern="100" dirty="0">
              <a:latin typeface="Cambria" panose="02040503050406030204"/>
              <a:ea typeface="黑体" panose="02010609060101010101" charset="-122"/>
              <a:cs typeface="Times New Roman" panose="02020603050405020304"/>
            </a:endParaRPr>
          </a:p>
        </p:txBody>
      </p:sp>
      <p:sp>
        <p:nvSpPr>
          <p:cNvPr id="3" name="矩形 1"/>
          <p:cNvSpPr>
            <a:spLocks noChangeArrowheads="1"/>
          </p:cNvSpPr>
          <p:nvPr/>
        </p:nvSpPr>
        <p:spPr bwMode="auto">
          <a:xfrm>
            <a:off x="0" y="843542"/>
            <a:ext cx="9144000" cy="139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240000"/>
              </a:lnSpc>
              <a:spcBef>
                <a:spcPts val="1275"/>
              </a:spcBef>
              <a:spcAft>
                <a:spcPts val="1240"/>
              </a:spcAft>
              <a:defRPr/>
            </a:pPr>
            <a:r>
              <a:rPr lang="en-US" altLang="zh-CN" sz="3600" b="1" kern="2200" dirty="0">
                <a:latin typeface="Calibri" panose="020F0502020204030204"/>
                <a:cs typeface="Times New Roman" panose="02020603050405020304"/>
              </a:rPr>
              <a:t>Unit 4</a:t>
            </a:r>
            <a:r>
              <a:rPr lang="zh-CN" altLang="zh-CN" sz="3600" b="1" kern="2200" dirty="0">
                <a:latin typeface="Calibri" panose="020F0502020204030204"/>
                <a:cs typeface="Times New Roman" panose="02020603050405020304"/>
              </a:rPr>
              <a:t>　</a:t>
            </a:r>
            <a:r>
              <a:rPr lang="en-US" altLang="zh-CN" sz="3600" b="1" kern="2200" dirty="0">
                <a:latin typeface="Calibri" panose="020F0502020204030204"/>
                <a:cs typeface="Times New Roman" panose="02020603050405020304"/>
              </a:rPr>
              <a:t>Stage and screen </a:t>
            </a:r>
            <a:endParaRPr lang="zh-CN" altLang="zh-CN" sz="3600" b="1" kern="2200" dirty="0">
              <a:latin typeface="Calibri" panose="020F0502020204030204"/>
              <a:cs typeface="Times New Roman" panose="02020603050405020304"/>
            </a:endParaRPr>
          </a:p>
        </p:txBody>
      </p:sp>
      <p:sp>
        <p:nvSpPr>
          <p:cNvPr id="4" name="矩形 3"/>
          <p:cNvSpPr/>
          <p:nvPr/>
        </p:nvSpPr>
        <p:spPr>
          <a:xfrm>
            <a:off x="0" y="4299958"/>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45332"/>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b="1" kern="100" dirty="0">
                <a:latin typeface="Times New Roman" panose="02020603050405020304"/>
                <a:cs typeface="Courier New" panose="02070309020205020404"/>
              </a:rPr>
              <a:t>Read the text carefully and choose the best answer.</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57638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1.Which of the following are not concluded in good movies?</a:t>
            </a:r>
            <a:endParaRPr lang="zh-CN" altLang="zh-CN" kern="100" dirty="0">
              <a:latin typeface="宋体" panose="02010600030101010101" pitchFamily="2" charset="-122"/>
              <a:cs typeface="Courier New" panose="02070309020205020404"/>
            </a:endParaRPr>
          </a:p>
        </p:txBody>
      </p:sp>
      <p:pic>
        <p:nvPicPr>
          <p:cNvPr id="18435"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303610"/>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1494" y="1939528"/>
            <a:ext cx="4572000" cy="898922"/>
          </a:xfrm>
          <a:prstGeom prst="rect">
            <a:avLst/>
          </a:prstGeom>
        </p:spPr>
        <p:txBody>
          <a:bodyPr lIns="68580" tIns="34290" rIns="68580" bIns="34290">
            <a:spAutoFit/>
          </a:bodyPr>
          <a:lstStyle/>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A.Good</a:t>
            </a:r>
            <a:r>
              <a:rPr lang="en-US" altLang="zh-CN" kern="100" dirty="0">
                <a:latin typeface="Times New Roman" panose="02020603050405020304"/>
                <a:cs typeface="Courier New" panose="02070309020205020404"/>
              </a:rPr>
              <a:t> stories  	</a:t>
            </a:r>
            <a:r>
              <a:rPr lang="en-US" altLang="zh-CN" kern="100" dirty="0" err="1">
                <a:latin typeface="Times New Roman" panose="02020603050405020304"/>
                <a:cs typeface="Courier New" panose="02070309020205020404"/>
              </a:rPr>
              <a:t>B.Strong</a:t>
            </a:r>
            <a:r>
              <a:rPr lang="en-US" altLang="zh-CN" kern="100" dirty="0">
                <a:latin typeface="Times New Roman" panose="02020603050405020304"/>
                <a:cs typeface="Courier New" panose="02070309020205020404"/>
              </a:rPr>
              <a:t> characters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C.Famous</a:t>
            </a:r>
            <a:r>
              <a:rPr lang="en-US" altLang="zh-CN" kern="100" dirty="0">
                <a:latin typeface="Times New Roman" panose="02020603050405020304"/>
                <a:cs typeface="Courier New" panose="02070309020205020404"/>
              </a:rPr>
              <a:t> actors  	</a:t>
            </a:r>
            <a:r>
              <a:rPr lang="en-US" altLang="zh-CN" kern="100" dirty="0" err="1">
                <a:latin typeface="Times New Roman" panose="02020603050405020304"/>
                <a:cs typeface="Courier New" panose="02070309020205020404"/>
              </a:rPr>
              <a:t>D.Impressive</a:t>
            </a:r>
            <a:r>
              <a:rPr lang="en-US" altLang="zh-CN" kern="100" dirty="0">
                <a:latin typeface="Times New Roman" panose="02020603050405020304"/>
                <a:cs typeface="Courier New" panose="02070309020205020404"/>
              </a:rPr>
              <a:t> images</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22956" y="2755107"/>
            <a:ext cx="5864426" cy="484748"/>
          </a:xfrm>
          <a:prstGeom prst="rect">
            <a:avLst/>
          </a:prstGeom>
        </p:spPr>
        <p:txBody>
          <a:bodyPr wrap="none"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2.Why do fans of the books feel disappointed at Harry Potter?</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521494" y="3133725"/>
            <a:ext cx="8180785" cy="1729979"/>
          </a:xfrm>
          <a:prstGeom prst="rect">
            <a:avLst/>
          </a:prstGeom>
        </p:spPr>
        <p:txBody>
          <a:bodyPr lIns="68580" tIns="34290" rIns="68580" bIns="34290">
            <a:spAutoFit/>
          </a:bodyPr>
          <a:lstStyle/>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A.They</a:t>
            </a:r>
            <a:r>
              <a:rPr lang="en-US" altLang="zh-CN" kern="100" dirty="0">
                <a:latin typeface="Times New Roman" panose="02020603050405020304"/>
                <a:cs typeface="Courier New" panose="02070309020205020404"/>
              </a:rPr>
              <a:t> cannot see interesting plots.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B.The</a:t>
            </a:r>
            <a:r>
              <a:rPr lang="en-US" altLang="zh-CN" kern="100" dirty="0">
                <a:latin typeface="Times New Roman" panose="02020603050405020304"/>
                <a:cs typeface="Courier New" panose="02070309020205020404"/>
              </a:rPr>
              <a:t> actress of the movie is not excellent as expected.</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C.They</a:t>
            </a:r>
            <a:r>
              <a:rPr lang="en-US" altLang="zh-CN" kern="100" dirty="0">
                <a:latin typeface="Times New Roman" panose="02020603050405020304"/>
                <a:cs typeface="Courier New" panose="02070309020205020404"/>
              </a:rPr>
              <a:t> cannot see some of their </a:t>
            </a:r>
            <a:r>
              <a:rPr lang="en-US" altLang="zh-CN" kern="100" dirty="0" err="1">
                <a:latin typeface="Times New Roman" panose="02020603050405020304"/>
                <a:cs typeface="Courier New" panose="02070309020205020404"/>
              </a:rPr>
              <a:t>favourite</a:t>
            </a:r>
            <a:r>
              <a:rPr lang="en-US" altLang="zh-CN" kern="100" dirty="0">
                <a:latin typeface="Times New Roman" panose="02020603050405020304"/>
                <a:cs typeface="Courier New" panose="02070309020205020404"/>
              </a:rPr>
              <a:t> characters.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D.The</a:t>
            </a:r>
            <a:r>
              <a:rPr lang="en-US" altLang="zh-CN" kern="100" dirty="0">
                <a:latin typeface="Times New Roman" panose="02020603050405020304"/>
                <a:cs typeface="Courier New" panose="02070309020205020404"/>
              </a:rPr>
              <a:t> images are not as impressive as those in other movies.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94122"/>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02565" indent="-34290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3.The first sentence in the last paragraph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There are a thousand Hamlets in a thousand people’s </a:t>
            </a:r>
            <a:r>
              <a:rPr lang="en-US" altLang="zh-CN" kern="100" dirty="0" err="1">
                <a:latin typeface="Times New Roman" panose="02020603050405020304"/>
                <a:cs typeface="Courier New" panose="02070309020205020404"/>
              </a:rPr>
              <a:t>eyes.</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means</a:t>
            </a:r>
            <a:r>
              <a:rPr lang="en-US" altLang="zh-CN" kern="100" dirty="0">
                <a:latin typeface="Times New Roman" panose="02020603050405020304"/>
                <a:cs typeface="Courier New" panose="02070309020205020404"/>
              </a:rPr>
              <a:t> ________.</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5541" y="1407319"/>
            <a:ext cx="815459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A.Most</a:t>
            </a:r>
            <a:r>
              <a:rPr lang="en-US" altLang="zh-CN" kern="100" dirty="0">
                <a:latin typeface="Times New Roman" panose="02020603050405020304"/>
                <a:cs typeface="Courier New" panose="02070309020205020404"/>
              </a:rPr>
              <a:t> people may consider books much better than movies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B.Different</a:t>
            </a:r>
            <a:r>
              <a:rPr lang="en-US" altLang="zh-CN" kern="100" dirty="0">
                <a:latin typeface="Times New Roman" panose="02020603050405020304"/>
                <a:cs typeface="Courier New" panose="02070309020205020404"/>
              </a:rPr>
              <a:t> people may have different opinions about books and movies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C.More</a:t>
            </a:r>
            <a:r>
              <a:rPr lang="en-US" altLang="zh-CN" kern="100" dirty="0">
                <a:latin typeface="Times New Roman" panose="02020603050405020304"/>
                <a:cs typeface="Courier New" panose="02070309020205020404"/>
              </a:rPr>
              <a:t> people enjoy watching movies than other fans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err="1">
                <a:latin typeface="Times New Roman" panose="02020603050405020304"/>
                <a:cs typeface="Courier New" panose="02070309020205020404"/>
              </a:rPr>
              <a:t>D.The</a:t>
            </a:r>
            <a:r>
              <a:rPr lang="en-US" altLang="zh-CN" kern="100" dirty="0">
                <a:latin typeface="Times New Roman" panose="02020603050405020304"/>
                <a:cs typeface="Courier New" panose="02070309020205020404"/>
              </a:rPr>
              <a:t> audience often spend time watching the Hamlet on TV </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516192" y="3111104"/>
            <a:ext cx="234423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dirty="0">
                <a:solidFill>
                  <a:srgbClr val="FF0000"/>
                </a:solidFill>
                <a:latin typeface="黑体" panose="02010609060101010101" charset="-122"/>
                <a:ea typeface="黑体" panose="02010609060101010101" charset="-122"/>
              </a:rPr>
              <a:t>答案</a:t>
            </a:r>
            <a:r>
              <a:rPr lang="zh-CN" altLang="zh-CN" dirty="0">
                <a:solidFill>
                  <a:srgbClr val="FF0000"/>
                </a:solidFill>
                <a:latin typeface="Times New Roman" panose="02020603050405020304" pitchFamily="18" charset="0"/>
                <a:ea typeface="黑体" panose="02010609060101010101" charset="-122"/>
              </a:rPr>
              <a:t>　</a:t>
            </a:r>
            <a:r>
              <a:rPr lang="en-US" altLang="zh-CN" dirty="0">
                <a:solidFill>
                  <a:srgbClr val="FF0000"/>
                </a:solidFill>
                <a:latin typeface="Times New Roman" panose="02020603050405020304" pitchFamily="18" charset="0"/>
                <a:ea typeface="黑体" panose="02010609060101010101" charset="-122"/>
              </a:rPr>
              <a:t>1.C</a:t>
            </a:r>
            <a:r>
              <a:rPr lang="zh-CN" altLang="zh-CN" dirty="0">
                <a:solidFill>
                  <a:srgbClr val="FF0000"/>
                </a:solidFill>
                <a:latin typeface="Times New Roman" panose="02020603050405020304" pitchFamily="18" charset="0"/>
                <a:ea typeface="黑体" panose="02010609060101010101" charset="-122"/>
              </a:rPr>
              <a:t>　</a:t>
            </a:r>
            <a:r>
              <a:rPr lang="en-US" altLang="zh-CN" dirty="0">
                <a:solidFill>
                  <a:srgbClr val="FF0000"/>
                </a:solidFill>
                <a:latin typeface="Times New Roman" panose="02020603050405020304" pitchFamily="18" charset="0"/>
                <a:ea typeface="黑体" panose="02010609060101010101" charset="-122"/>
              </a:rPr>
              <a:t>2.A</a:t>
            </a:r>
            <a:r>
              <a:rPr lang="zh-CN" altLang="zh-CN" dirty="0">
                <a:solidFill>
                  <a:srgbClr val="FF0000"/>
                </a:solidFill>
                <a:latin typeface="Times New Roman" panose="02020603050405020304" pitchFamily="18" charset="0"/>
                <a:ea typeface="黑体" panose="02010609060101010101" charset="-122"/>
              </a:rPr>
              <a:t>　</a:t>
            </a:r>
            <a:r>
              <a:rPr lang="en-US" altLang="zh-CN" dirty="0">
                <a:solidFill>
                  <a:srgbClr val="FF0000"/>
                </a:solidFill>
                <a:latin typeface="Times New Roman" panose="02020603050405020304" pitchFamily="18" charset="0"/>
                <a:ea typeface="黑体" panose="02010609060101010101" charset="-122"/>
              </a:rPr>
              <a:t>3.B </a:t>
            </a:r>
            <a:endParaRPr lang="zh-CN" altLang="zh-CN" dirty="0">
              <a:latin typeface="宋体" panose="02010600030101010101" pitchFamily="2"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27460"/>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468041"/>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There is a common saying that a picture is worth a thousand </a:t>
            </a:r>
            <a:r>
              <a:rPr lang="en-US" altLang="zh-CN" kern="100" dirty="0" err="1">
                <a:latin typeface="Times New Roman" panose="02020603050405020304"/>
                <a:cs typeface="Courier New" panose="02070309020205020404"/>
              </a:rPr>
              <a:t>words.Good</a:t>
            </a:r>
            <a:r>
              <a:rPr lang="en-US" altLang="zh-CN" kern="100" dirty="0">
                <a:latin typeface="Times New Roman" panose="02020603050405020304"/>
                <a:cs typeface="Courier New" panose="02070309020205020404"/>
              </a:rPr>
              <a:t> movies need good stories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strong characters and 1.____________ (impress)</a:t>
            </a:r>
            <a:r>
              <a:rPr lang="en-US" altLang="zh-CN" kern="100" dirty="0" err="1">
                <a:latin typeface="Times New Roman" panose="02020603050405020304"/>
                <a:cs typeface="Courier New" panose="02070309020205020404"/>
              </a:rPr>
              <a:t>images.However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someone questions the saying for the 2.____________ (reason): First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great books can lose plot details and characters 3.____________ they move to the big screen.</a:t>
            </a:r>
            <a:endParaRPr lang="zh-CN" altLang="zh-CN" kern="100" dirty="0">
              <a:latin typeface="宋体" panose="02010600030101010101" pitchFamily="2" charset="-122"/>
              <a:cs typeface="Courier New" panose="02070309020205020404"/>
            </a:endParaRPr>
          </a:p>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Movies also disappoint us when things don’t look the way we 4.____________(imagine) them in the books.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048453" y="1819275"/>
            <a:ext cx="113877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impressive</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599885" y="2265760"/>
            <a:ext cx="830997"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reasons</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2925366" y="2694385"/>
            <a:ext cx="633413"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when</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767954" y="3469482"/>
            <a:ext cx="988219"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imagined</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02419" y="78938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For example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in the epic movie Troy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actress 5.____________ (choose) to play the part of Helen didn’t live 6.____________ to Helen’s title of 7.“___________________ (beautiful)woman in the world”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8.____________ (influence)opinions of the movie to some extent.</a:t>
            </a:r>
            <a:endParaRPr lang="zh-CN" altLang="zh-CN" kern="100" dirty="0">
              <a:latin typeface="宋体" panose="02010600030101010101" pitchFamily="2" charset="-122"/>
              <a:cs typeface="Courier New" panose="02070309020205020404"/>
            </a:endParaRPr>
          </a:p>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There are a thousand Hamlets in a thousand people’s </a:t>
            </a:r>
            <a:r>
              <a:rPr lang="en-US" altLang="zh-CN" kern="100" dirty="0" err="1">
                <a:latin typeface="Times New Roman" panose="02020603050405020304"/>
                <a:cs typeface="Courier New" panose="02070309020205020404"/>
              </a:rPr>
              <a:t>eyes.Furthermore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books and movies are two different forms of media and therefore have different </a:t>
            </a:r>
            <a:r>
              <a:rPr lang="en-US" altLang="zh-CN" kern="100" dirty="0" err="1">
                <a:latin typeface="Times New Roman" panose="02020603050405020304"/>
                <a:cs typeface="Courier New" panose="02070309020205020404"/>
              </a:rPr>
              <a:t>rules.With</a:t>
            </a:r>
            <a:r>
              <a:rPr lang="en-US" altLang="zh-CN" kern="100" dirty="0">
                <a:latin typeface="Times New Roman" panose="02020603050405020304"/>
                <a:cs typeface="Courier New" panose="02070309020205020404"/>
              </a:rPr>
              <a:t> this in mind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perhaps we should judge a movie in 9.____________ own right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not against its 10.____________ (origin)source.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128148" y="765572"/>
            <a:ext cx="772715"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chosen</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718322" y="1120379"/>
            <a:ext cx="366713"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up</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6818393" y="1194198"/>
            <a:ext cx="180562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the most beautiful</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3955257" y="1560910"/>
            <a:ext cx="1178719"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influencing</a:t>
            </a:r>
            <a:endParaRPr lang="zh-CN" altLang="zh-CN" kern="100" dirty="0">
              <a:latin typeface="宋体" panose="02010600030101010101" pitchFamily="2" charset="-122"/>
              <a:cs typeface="Courier New" panose="02070309020205020404"/>
            </a:endParaRPr>
          </a:p>
        </p:txBody>
      </p:sp>
      <p:sp>
        <p:nvSpPr>
          <p:cNvPr id="10" name="矩形 9"/>
          <p:cNvSpPr/>
          <p:nvPr/>
        </p:nvSpPr>
        <p:spPr>
          <a:xfrm>
            <a:off x="5120879" y="3250406"/>
            <a:ext cx="353615"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its</a:t>
            </a:r>
            <a:endParaRPr lang="zh-CN" altLang="zh-CN" kern="100" dirty="0">
              <a:latin typeface="宋体" panose="02010600030101010101" pitchFamily="2" charset="-122"/>
              <a:cs typeface="Courier New" panose="02070309020205020404"/>
            </a:endParaRPr>
          </a:p>
        </p:txBody>
      </p:sp>
      <p:sp>
        <p:nvSpPr>
          <p:cNvPr id="11" name="矩形 10"/>
          <p:cNvSpPr/>
          <p:nvPr/>
        </p:nvSpPr>
        <p:spPr>
          <a:xfrm>
            <a:off x="1000428" y="3607594"/>
            <a:ext cx="856645"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original</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5466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applaud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为</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鼓掌</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4344" y="1939529"/>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·Seeing all my family and friends in the audience </a:t>
            </a:r>
            <a:r>
              <a:rPr lang="en-US" altLang="zh-CN" b="1" kern="100" dirty="0">
                <a:latin typeface="Times New Roman" panose="02020603050405020304"/>
                <a:cs typeface="Courier New" panose="02070309020205020404"/>
              </a:rPr>
              <a:t>applaud</a:t>
            </a:r>
            <a:r>
              <a:rPr lang="en-US" altLang="zh-CN" kern="100" dirty="0">
                <a:latin typeface="Times New Roman" panose="02020603050405020304"/>
                <a:cs typeface="Courier New" panose="02070309020205020404"/>
              </a:rPr>
              <a:t> 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felt so confident and grateful.(</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41</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看到观众中所有的家人和朋友都为我鼓掌，我感到非常自信和感激。</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 singer </a:t>
            </a:r>
            <a:r>
              <a:rPr lang="en-US" altLang="zh-CN" b="1" kern="100" dirty="0">
                <a:latin typeface="Times New Roman" panose="02020603050405020304"/>
                <a:cs typeface="Courier New" panose="02070309020205020404"/>
              </a:rPr>
              <a:t>received</a:t>
            </a:r>
            <a:r>
              <a:rPr lang="en-US" altLang="zh-CN" kern="100" dirty="0">
                <a:latin typeface="Times New Roman" panose="02020603050405020304"/>
                <a:cs typeface="Courier New" panose="02070309020205020404"/>
              </a:rPr>
              <a:t> a good round of </a:t>
            </a:r>
            <a:r>
              <a:rPr lang="en-US" altLang="zh-CN" b="1" kern="100" dirty="0">
                <a:latin typeface="Times New Roman" panose="02020603050405020304"/>
                <a:cs typeface="Courier New" panose="02070309020205020404"/>
              </a:rPr>
              <a:t>applause for</a:t>
            </a:r>
            <a:r>
              <a:rPr lang="en-US" altLang="zh-CN" kern="100" dirty="0">
                <a:latin typeface="Times New Roman" panose="02020603050405020304"/>
                <a:cs typeface="Courier New" panose="02070309020205020404"/>
              </a:rPr>
              <a:t> her performance.</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那位歌手的表演得到了热烈的掌声。</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·We all </a:t>
            </a:r>
            <a:r>
              <a:rPr lang="en-US" altLang="zh-CN" b="1" kern="100" dirty="0">
                <a:latin typeface="Times New Roman" panose="02020603050405020304"/>
                <a:cs typeface="Courier New" panose="02070309020205020404"/>
              </a:rPr>
              <a:t>applaud</a:t>
            </a:r>
            <a:r>
              <a:rPr lang="en-US" altLang="zh-CN" kern="100" dirty="0">
                <a:latin typeface="Times New Roman" panose="02020603050405020304"/>
                <a:cs typeface="Courier New" panose="02070309020205020404"/>
              </a:rPr>
              <a:t> you </a:t>
            </a:r>
            <a:r>
              <a:rPr lang="en-US" altLang="zh-CN" b="1" kern="100" dirty="0">
                <a:latin typeface="Times New Roman" panose="02020603050405020304"/>
                <a:cs typeface="Courier New" panose="02070309020205020404"/>
              </a:rPr>
              <a:t>for</a:t>
            </a:r>
            <a:r>
              <a:rPr lang="en-US" altLang="zh-CN" kern="100" dirty="0">
                <a:latin typeface="Times New Roman" panose="02020603050405020304"/>
                <a:cs typeface="Courier New" panose="02070309020205020404"/>
              </a:rPr>
              <a:t> your decision.</a:t>
            </a:r>
            <a:r>
              <a:rPr lang="zh-CN" altLang="zh-CN" kern="100" dirty="0">
                <a:latin typeface="Times New Roman" panose="02020603050405020304"/>
                <a:cs typeface="Times New Roman" panose="02020603050405020304"/>
              </a:rPr>
              <a:t>我们一致赞成你的决定。</a:t>
            </a:r>
            <a:endParaRPr lang="zh-CN" altLang="zh-CN" kern="100" dirty="0">
              <a:latin typeface="宋体" panose="02010600030101010101" pitchFamily="2" charset="-122"/>
              <a:cs typeface="Courier New" panose="02070309020205020404"/>
            </a:endParaRPr>
          </a:p>
        </p:txBody>
      </p:sp>
      <p:pic>
        <p:nvPicPr>
          <p:cNvPr id="22531"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1513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03610" y="627460"/>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zh-CN" altLang="zh-CN" dirty="0">
                <a:latin typeface="宋体" panose="02010600030101010101" pitchFamily="2" charset="-122"/>
                <a:ea typeface="MS Mincho" panose="02020609040205080304" charset="-128"/>
                <a:cs typeface="MS Mincho" panose="02020609040205080304" charset="-128"/>
              </a:rPr>
              <a:t>►</a:t>
            </a:r>
            <a:r>
              <a:rPr lang="zh-CN" altLang="zh-CN" dirty="0">
                <a:latin typeface="Times New Roman" panose="02020603050405020304" pitchFamily="18" charset="0"/>
                <a:cs typeface="Times New Roman" panose="02020603050405020304" pitchFamily="18" charset="0"/>
              </a:rPr>
              <a:t>单句语法填空</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宋体" panose="02010600030101010101" pitchFamily="2" charset="-122"/>
                <a:cs typeface="Times New Roman" panose="02020603050405020304" pitchFamily="18" charset="0"/>
              </a:rPr>
              <a:t>①</a:t>
            </a:r>
            <a:r>
              <a:rPr lang="en-US" altLang="zh-CN" dirty="0">
                <a:latin typeface="Times New Roman" panose="02020603050405020304" pitchFamily="18" charset="0"/>
                <a:cs typeface="Courier New" panose="02070309020205020404" pitchFamily="49" charset="0"/>
              </a:rPr>
              <a:t>Every person stood up ____________ (applaud) his unforgettable act of courage.</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宋体" panose="02010600030101010101" pitchFamily="2" charset="-122"/>
                <a:cs typeface="Times New Roman" panose="02020603050405020304" pitchFamily="18" charset="0"/>
              </a:rPr>
              <a:t>②</a:t>
            </a:r>
            <a:r>
              <a:rPr lang="en-US" altLang="zh-CN" dirty="0">
                <a:latin typeface="Times New Roman" panose="02020603050405020304" pitchFamily="18" charset="0"/>
                <a:cs typeface="Courier New" panose="02070309020205020404" pitchFamily="49" charset="0"/>
              </a:rPr>
              <a:t>He received great ____________ (applaud) at the end of his speech.</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宋体" panose="02010600030101010101" pitchFamily="2" charset="-122"/>
                <a:cs typeface="Times New Roman" panose="02020603050405020304" pitchFamily="18" charset="0"/>
              </a:rPr>
              <a:t>③</a:t>
            </a:r>
            <a:r>
              <a:rPr lang="en-US" altLang="zh-CN" dirty="0">
                <a:latin typeface="Times New Roman" panose="02020603050405020304" pitchFamily="18" charset="0"/>
                <a:cs typeface="Courier New" panose="02070309020205020404" pitchFamily="49" charset="0"/>
              </a:rPr>
              <a:t>The boy should be applauded ____________ his courage.</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zh-CN" altLang="zh-CN" dirty="0">
                <a:latin typeface="Times New Roman" panose="02020603050405020304" pitchFamily="18" charset="0"/>
                <a:cs typeface="Times New Roman" panose="02020603050405020304" pitchFamily="18" charset="0"/>
              </a:rPr>
              <a:t>单词一族</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cs typeface="Courier New" panose="02070309020205020404" pitchFamily="49" charset="0"/>
              </a:rPr>
              <a:t>applause </a:t>
            </a:r>
            <a:r>
              <a:rPr lang="en-US" altLang="zh-CN" i="1" dirty="0">
                <a:latin typeface="Times New Roman" panose="02020603050405020304" pitchFamily="18" charset="0"/>
                <a:ea typeface="楷体_GB2312" pitchFamily="49" charset="-122"/>
                <a:cs typeface="Courier New" panose="02070309020205020404" pitchFamily="49" charset="0"/>
              </a:rPr>
              <a:t>n</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鼓掌</a:t>
            </a:r>
            <a:endParaRPr lang="zh-CN" altLang="zh-CN" dirty="0">
              <a:latin typeface="宋体" panose="02010600030101010101" pitchFamily="2" charset="-122"/>
              <a:ea typeface="楷体_GB2312" pitchFamily="49" charset="-122"/>
              <a:cs typeface="Courier New" panose="02070309020205020404" pitchFamily="49" charset="0"/>
            </a:endParaRPr>
          </a:p>
          <a:p>
            <a:pPr algn="just">
              <a:lnSpc>
                <a:spcPct val="150000"/>
              </a:lnSpc>
              <a:tabLst>
                <a:tab pos="2025015" algn="l"/>
              </a:tabLst>
              <a:defRPr/>
            </a:pPr>
            <a:r>
              <a:rPr lang="zh-CN" altLang="zh-CN" dirty="0">
                <a:latin typeface="+mj-ea"/>
                <a:ea typeface="+mj-ea"/>
                <a:cs typeface="Times New Roman" panose="02020603050405020304" pitchFamily="18" charset="0"/>
              </a:rPr>
              <a:t>用法总结</a:t>
            </a:r>
            <a:endParaRPr lang="zh-CN" altLang="zh-CN" dirty="0">
              <a:latin typeface="+mj-ea"/>
              <a:ea typeface="+mj-ea"/>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cs typeface="Courier New" panose="02070309020205020404" pitchFamily="49" charset="0"/>
              </a:rPr>
              <a:t>applaud </a:t>
            </a:r>
            <a:r>
              <a:rPr lang="en-US" altLang="zh-CN" dirty="0" err="1">
                <a:latin typeface="Times New Roman" panose="02020603050405020304" pitchFamily="18" charset="0"/>
                <a:ea typeface="楷体_GB2312" pitchFamily="49" charset="-122"/>
                <a:cs typeface="Courier New" panose="02070309020205020404" pitchFamily="49" charset="0"/>
              </a:rPr>
              <a:t>sb</a:t>
            </a:r>
            <a:r>
              <a:rPr lang="en-US" altLang="zh-CN" dirty="0">
                <a:latin typeface="Times New Roman" panose="02020603050405020304" pitchFamily="18" charset="0"/>
                <a:ea typeface="楷体_GB2312" pitchFamily="49" charset="-122"/>
                <a:cs typeface="Courier New" panose="02070309020205020404" pitchFamily="49" charset="0"/>
              </a:rPr>
              <a:t> for </a:t>
            </a:r>
            <a:r>
              <a:rPr lang="en-US" altLang="zh-CN" dirty="0" err="1">
                <a:latin typeface="Times New Roman" panose="02020603050405020304" pitchFamily="18" charset="0"/>
                <a:ea typeface="楷体_GB2312" pitchFamily="49" charset="-122"/>
                <a:cs typeface="Courier New" panose="02070309020205020404" pitchFamily="49" charset="0"/>
              </a:rPr>
              <a:t>sth</a:t>
            </a:r>
            <a:r>
              <a:rPr lang="zh-CN" altLang="zh-CN" dirty="0">
                <a:latin typeface="Times New Roman" panose="02020603050405020304" pitchFamily="18" charset="0"/>
                <a:ea typeface="楷体_GB2312" pitchFamily="49" charset="-122"/>
                <a:cs typeface="Times New Roman" panose="02020603050405020304" pitchFamily="18" charset="0"/>
              </a:rPr>
              <a:t>因某事而赞同某人</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rPr>
              <a:t>receive/draw/get/win applause for </a:t>
            </a:r>
            <a:r>
              <a:rPr lang="zh-CN" altLang="zh-CN" dirty="0">
                <a:latin typeface="Times New Roman" panose="02020603050405020304" pitchFamily="18" charset="0"/>
                <a:ea typeface="楷体_GB2312" pitchFamily="49" charset="-122"/>
              </a:rPr>
              <a:t>因为</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楷体_GB2312" pitchFamily="49" charset="-122"/>
              </a:rPr>
              <a:t>获得掌声</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2850641" y="970360"/>
            <a:ext cx="110671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to applaud</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2464066" y="1387079"/>
            <a:ext cx="94641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applause</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3909112" y="1849041"/>
            <a:ext cx="407804"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for</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46460" y="716757"/>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2.</a:t>
            </a:r>
            <a:r>
              <a:rPr lang="en-US" altLang="zh-CN" b="1" kern="100" dirty="0">
                <a:latin typeface="Times New Roman" panose="02020603050405020304"/>
                <a:cs typeface="Courier New" panose="02070309020205020404"/>
              </a:rPr>
              <a:t>overcome</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overcame</a:t>
            </a:r>
            <a:r>
              <a:rPr lang="zh-CN" altLang="zh-CN" b="1"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overcome</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控制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感情</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，克服</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困难</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52425" y="1052512"/>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·But thanks to the support of my teacher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parents and friends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overcame</a:t>
            </a:r>
            <a:r>
              <a:rPr lang="en-US" altLang="zh-CN" kern="100" dirty="0">
                <a:latin typeface="Times New Roman" panose="02020603050405020304"/>
                <a:cs typeface="Courier New" panose="02070309020205020404"/>
              </a:rPr>
              <a:t> my fears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knowing that I did the best I could.(</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41</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但是多亏我老师、父母和朋友的支持，我克服了恐惧，我知道我已经尽力了。</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·Her parents </a:t>
            </a:r>
            <a:r>
              <a:rPr lang="en-US" altLang="zh-CN" b="1" kern="100" dirty="0">
                <a:latin typeface="Times New Roman" panose="02020603050405020304"/>
                <a:cs typeface="Courier New" panose="02070309020205020404"/>
              </a:rPr>
              <a:t>were overcome with</a:t>
            </a:r>
            <a:r>
              <a:rPr lang="en-US" altLang="zh-CN" kern="100" dirty="0">
                <a:latin typeface="Times New Roman" panose="02020603050405020304"/>
                <a:cs typeface="Courier New" panose="02070309020205020404"/>
              </a:rPr>
              <a:t> grief at the funeral.</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在葬礼上她的父母悲痛欲绝。</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·As long as we have a strong will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will be able to </a:t>
            </a:r>
            <a:r>
              <a:rPr lang="en-US" altLang="zh-CN" b="1" kern="100" dirty="0">
                <a:latin typeface="Times New Roman" panose="02020603050405020304"/>
                <a:cs typeface="Courier New" panose="02070309020205020404"/>
              </a:rPr>
              <a:t>overcome any difficulty</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只要我们有坚强的意志，我们能够克服任何困难。</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63229"/>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She was obviously overcome ____________ excitement.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Once the difficulty ____________ (overcome)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project will go smoothly and we will finish it on time.</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用法总结</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be overcome with emotion/excitement/horror /grief</a:t>
            </a:r>
            <a:r>
              <a:rPr lang="zh-CN" altLang="zh-CN" kern="100" dirty="0">
                <a:latin typeface="Times New Roman" panose="02020603050405020304"/>
                <a:ea typeface="楷体_GB2312"/>
                <a:cs typeface="Times New Roman" panose="02020603050405020304"/>
              </a:rPr>
              <a:t>因情感</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兴奋</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恐怖</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悲伤而不能自持</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772501" y="1460898"/>
            <a:ext cx="548868"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with</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2434368" y="1884760"/>
            <a:ext cx="1260602"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is overcome</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069" y="591741"/>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3.</a:t>
            </a:r>
            <a:r>
              <a:rPr lang="en-US" altLang="zh-CN" b="1" kern="100" dirty="0">
                <a:latin typeface="Times New Roman" panose="02020603050405020304"/>
                <a:cs typeface="Courier New" panose="02070309020205020404"/>
              </a:rPr>
              <a:t>absorbed </a:t>
            </a:r>
            <a:r>
              <a:rPr lang="en-US" altLang="zh-CN" b="1" i="1" kern="100" dirty="0">
                <a:latin typeface="Times New Roman" panose="02020603050405020304"/>
                <a:cs typeface="Courier New" panose="02070309020205020404"/>
              </a:rPr>
              <a:t>adj</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专心致志的</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96083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·As soon as the curtain rose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was </a:t>
            </a:r>
            <a:r>
              <a:rPr lang="en-US" altLang="zh-CN" b="1" kern="100" dirty="0">
                <a:latin typeface="Times New Roman" panose="02020603050405020304"/>
                <a:cs typeface="Courier New" panose="02070309020205020404"/>
              </a:rPr>
              <a:t>absorbed</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41</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幕布一升起，我就被吸引了。</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·I have formed the good habit of </a:t>
            </a:r>
            <a:r>
              <a:rPr lang="en-US" altLang="zh-CN" b="1" kern="100" dirty="0">
                <a:latin typeface="Times New Roman" panose="02020603050405020304"/>
                <a:cs typeface="Courier New" panose="02070309020205020404"/>
              </a:rPr>
              <a:t>being absorbed in</a:t>
            </a:r>
            <a:r>
              <a:rPr lang="en-US" altLang="zh-CN" kern="100" dirty="0">
                <a:latin typeface="Times New Roman" panose="02020603050405020304"/>
                <a:cs typeface="Courier New" panose="02070309020205020404"/>
              </a:rPr>
              <a:t> eating.</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我已经养成了全神贯注地吃饭的好习惯。</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·Exercise can promote </a:t>
            </a:r>
            <a:r>
              <a:rPr lang="en-US" altLang="zh-CN" b="1" kern="100" dirty="0">
                <a:latin typeface="Times New Roman" panose="02020603050405020304"/>
                <a:cs typeface="Courier New" panose="02070309020205020404"/>
              </a:rPr>
              <a:t>absorption</a:t>
            </a:r>
            <a:r>
              <a:rPr lang="en-US" altLang="zh-CN" kern="100" dirty="0">
                <a:latin typeface="Times New Roman" panose="02020603050405020304"/>
                <a:cs typeface="Courier New" panose="02070309020205020404"/>
              </a:rPr>
              <a:t> of nutrients by the body.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运动可以促进身体吸收营养。</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·He painted the wall </a:t>
            </a:r>
            <a:r>
              <a:rPr lang="en-US" altLang="zh-CN" b="1" kern="100" dirty="0">
                <a:latin typeface="Times New Roman" panose="02020603050405020304"/>
                <a:cs typeface="Courier New" panose="02070309020205020404"/>
              </a:rPr>
              <a:t>with absorption</a:t>
            </a:r>
            <a:r>
              <a:rPr lang="en-US" altLang="zh-CN" kern="100" dirty="0">
                <a:latin typeface="Times New Roman" panose="02020603050405020304"/>
                <a:cs typeface="Courier New" panose="02070309020205020404"/>
              </a:rPr>
              <a:t> without noticing someone come in.</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他全神贯注地粉刷墙壁，却没有注意到有人进来。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42913"/>
            <a:ext cx="8570119" cy="43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30000"/>
              </a:lnSpc>
              <a:tabLst>
                <a:tab pos="2025015" algn="l"/>
              </a:tabLst>
              <a:defRPr/>
            </a:pPr>
            <a:r>
              <a:rPr lang="zh-CN" altLang="zh-CN" dirty="0">
                <a:latin typeface="宋体" panose="02010600030101010101" pitchFamily="2" charset="-122"/>
                <a:ea typeface="MS Mincho" panose="02020609040205080304" charset="-128"/>
                <a:cs typeface="MS Mincho" panose="02020609040205080304" charset="-128"/>
              </a:rPr>
              <a:t>►</a:t>
            </a:r>
            <a:r>
              <a:rPr lang="zh-CN" altLang="zh-CN" dirty="0">
                <a:latin typeface="Times New Roman" panose="02020603050405020304" pitchFamily="18" charset="0"/>
                <a:cs typeface="Times New Roman" panose="02020603050405020304" pitchFamily="18" charset="0"/>
              </a:rPr>
              <a:t>单句语法填空</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宋体" panose="02010600030101010101" pitchFamily="2" charset="-122"/>
                <a:cs typeface="Times New Roman" panose="02020603050405020304" pitchFamily="18" charset="0"/>
              </a:rPr>
              <a:t>①</a:t>
            </a:r>
            <a:r>
              <a:rPr lang="en-US" altLang="zh-CN" dirty="0">
                <a:latin typeface="Times New Roman" panose="02020603050405020304" pitchFamily="18" charset="0"/>
                <a:cs typeface="Courier New" panose="02070309020205020404" pitchFamily="49" charset="0"/>
              </a:rPr>
              <a:t>He was so ____________ (absorb)in reading that he went without his dinner.</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宋体" panose="02010600030101010101" pitchFamily="2" charset="-122"/>
                <a:cs typeface="Times New Roman" panose="02020603050405020304" pitchFamily="18" charset="0"/>
              </a:rPr>
              <a:t>②</a:t>
            </a:r>
            <a:r>
              <a:rPr lang="en-US" altLang="zh-CN" dirty="0">
                <a:latin typeface="Times New Roman" panose="02020603050405020304" pitchFamily="18" charset="0"/>
                <a:cs typeface="Courier New" panose="02070309020205020404" pitchFamily="49" charset="0"/>
              </a:rPr>
              <a:t>Every time I see the old man in the park</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Courier New" panose="02070309020205020404" pitchFamily="49" charset="0"/>
              </a:rPr>
              <a:t>he is reading newspapers with ____________(absorb).</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宋体" panose="02010600030101010101" pitchFamily="2" charset="-122"/>
                <a:cs typeface="Times New Roman" panose="02020603050405020304" pitchFamily="18" charset="0"/>
              </a:rPr>
              <a:t>③</a:t>
            </a:r>
            <a:r>
              <a:rPr lang="en-US" altLang="zh-CN" dirty="0">
                <a:latin typeface="Times New Roman" panose="02020603050405020304" pitchFamily="18" charset="0"/>
                <a:cs typeface="Courier New" panose="02070309020205020404" pitchFamily="49" charset="0"/>
              </a:rPr>
              <a:t>His attention ________________ (absorb)at once when he saw this </a:t>
            </a:r>
            <a:r>
              <a:rPr lang="en-US" altLang="zh-CN" dirty="0" err="1">
                <a:latin typeface="Times New Roman" panose="02020603050405020304" pitchFamily="18" charset="0"/>
                <a:cs typeface="Courier New" panose="02070309020205020404" pitchFamily="49" charset="0"/>
              </a:rPr>
              <a:t>colourful</a:t>
            </a:r>
            <a:r>
              <a:rPr lang="en-US" altLang="zh-CN" dirty="0">
                <a:latin typeface="Times New Roman" panose="02020603050405020304" pitchFamily="18" charset="0"/>
                <a:cs typeface="Courier New" panose="02070309020205020404" pitchFamily="49" charset="0"/>
              </a:rPr>
              <a:t> painting.</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zh-CN" altLang="zh-CN" dirty="0">
                <a:latin typeface="Times New Roman" panose="02020603050405020304" pitchFamily="18" charset="0"/>
                <a:cs typeface="Times New Roman" panose="02020603050405020304" pitchFamily="18" charset="0"/>
              </a:rPr>
              <a:t>单词一族</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Times New Roman" panose="02020603050405020304" pitchFamily="18" charset="0"/>
                <a:ea typeface="楷体_GB2312" pitchFamily="49" charset="-122"/>
                <a:cs typeface="Courier New" panose="02070309020205020404" pitchFamily="49" charset="0"/>
              </a:rPr>
              <a:t>absorb </a:t>
            </a:r>
            <a:r>
              <a:rPr lang="en-US" altLang="zh-CN" i="1" dirty="0" err="1">
                <a:latin typeface="Book Antiqua" panose="02040602050305030304" pitchFamily="18" charset="0"/>
                <a:ea typeface="楷体_GB2312" pitchFamily="49" charset="-122"/>
                <a:cs typeface="Times New Roman" panose="02020603050405020304" pitchFamily="18" charset="0"/>
              </a:rPr>
              <a:t>v</a:t>
            </a:r>
            <a:r>
              <a:rPr lang="en-US" altLang="zh-CN" i="1" dirty="0" err="1">
                <a:latin typeface="Times New Roman" panose="02020603050405020304" pitchFamily="18" charset="0"/>
                <a:ea typeface="楷体_GB2312" pitchFamily="49" charset="-122"/>
                <a:cs typeface="Courier New" panose="02070309020205020404" pitchFamily="49" charset="0"/>
              </a:rPr>
              <a:t>t</a:t>
            </a:r>
            <a:r>
              <a:rPr lang="en-US" altLang="zh-CN" dirty="0" err="1">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吸收，吸进</a:t>
            </a:r>
            <a:endParaRPr lang="zh-CN" altLang="zh-CN" dirty="0">
              <a:latin typeface="宋体" panose="02010600030101010101" pitchFamily="2" charset="-122"/>
              <a:ea typeface="楷体_GB2312" pitchFamily="49" charset="-122"/>
              <a:cs typeface="Courier New" panose="02070309020205020404" pitchFamily="49" charset="0"/>
            </a:endParaRPr>
          </a:p>
          <a:p>
            <a:pPr algn="just">
              <a:lnSpc>
                <a:spcPct val="130000"/>
              </a:lnSpc>
              <a:tabLst>
                <a:tab pos="2025015" algn="l"/>
              </a:tabLst>
              <a:defRPr/>
            </a:pPr>
            <a:r>
              <a:rPr lang="en-US" altLang="zh-CN" dirty="0">
                <a:latin typeface="Times New Roman" panose="02020603050405020304" pitchFamily="18" charset="0"/>
                <a:ea typeface="楷体_GB2312" pitchFamily="49" charset="-122"/>
                <a:cs typeface="Courier New" panose="02070309020205020404" pitchFamily="49" charset="0"/>
              </a:rPr>
              <a:t>absorption </a:t>
            </a:r>
            <a:r>
              <a:rPr lang="en-US" altLang="zh-CN" i="1" dirty="0">
                <a:latin typeface="Times New Roman" panose="02020603050405020304" pitchFamily="18" charset="0"/>
                <a:ea typeface="楷体_GB2312" pitchFamily="49" charset="-122"/>
                <a:cs typeface="Courier New" panose="02070309020205020404" pitchFamily="49" charset="0"/>
              </a:rPr>
              <a:t>n</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吸收，全神贯注，专心致志，合并</a:t>
            </a:r>
            <a:endParaRPr lang="zh-CN" altLang="zh-CN" dirty="0">
              <a:latin typeface="宋体" panose="02010600030101010101" pitchFamily="2" charset="-122"/>
              <a:ea typeface="楷体_GB2312" pitchFamily="49" charset="-122"/>
              <a:cs typeface="Courier New" panose="02070309020205020404" pitchFamily="49" charset="0"/>
            </a:endParaRPr>
          </a:p>
          <a:p>
            <a:pPr algn="just">
              <a:lnSpc>
                <a:spcPct val="130000"/>
              </a:lnSpc>
              <a:tabLst>
                <a:tab pos="2025015" algn="l"/>
              </a:tabLst>
              <a:defRPr/>
            </a:pPr>
            <a:r>
              <a:rPr lang="zh-CN" altLang="zh-CN" dirty="0">
                <a:latin typeface="+mj-ea"/>
                <a:ea typeface="+mj-ea"/>
                <a:cs typeface="Times New Roman" panose="02020603050405020304" pitchFamily="18" charset="0"/>
              </a:rPr>
              <a:t>用法总结</a:t>
            </a:r>
            <a:endParaRPr lang="zh-CN" altLang="zh-CN" dirty="0">
              <a:latin typeface="+mj-ea"/>
              <a:ea typeface="+mj-ea"/>
              <a:cs typeface="Courier New" panose="02070309020205020404" pitchFamily="49" charset="0"/>
            </a:endParaRPr>
          </a:p>
          <a:p>
            <a:pPr algn="just">
              <a:lnSpc>
                <a:spcPct val="130000"/>
              </a:lnSpc>
              <a:tabLst>
                <a:tab pos="2025015" algn="l"/>
              </a:tabLst>
              <a:defRPr/>
            </a:pPr>
            <a:r>
              <a:rPr lang="en-US" altLang="zh-CN" dirty="0">
                <a:latin typeface="Times New Roman" panose="02020603050405020304" pitchFamily="18" charset="0"/>
                <a:ea typeface="楷体_GB2312" pitchFamily="49" charset="-122"/>
              </a:rPr>
              <a:t>(1)be/become absorbed in...</a:t>
            </a:r>
            <a:r>
              <a:rPr lang="zh-CN" altLang="zh-CN" dirty="0">
                <a:latin typeface="Times New Roman" panose="02020603050405020304" pitchFamily="18" charset="0"/>
                <a:ea typeface="楷体_GB2312" pitchFamily="49" charset="-122"/>
              </a:rPr>
              <a:t>全神贯注于</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楷体_GB2312" pitchFamily="49" charset="-122"/>
              </a:rPr>
              <a:t>，专心于</a:t>
            </a:r>
            <a:r>
              <a:rPr lang="en-US" altLang="zh-CN" dirty="0">
                <a:latin typeface="宋体" panose="02010600030101010101" pitchFamily="2" charset="-122"/>
                <a:cs typeface="Times New Roman" panose="02020603050405020304" pitchFamily="18" charset="0"/>
              </a:rPr>
              <a:t>……</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Times New Roman" panose="02020603050405020304" pitchFamily="18" charset="0"/>
                <a:ea typeface="楷体_GB2312" pitchFamily="49" charset="-122"/>
              </a:rPr>
              <a:t>absorb one</a:t>
            </a:r>
            <a:r>
              <a:rPr lang="en-US" altLang="zh-CN" dirty="0">
                <a:latin typeface="Times New Roman" panose="02020603050405020304" pitchFamily="18" charset="0"/>
                <a:cs typeface="Courier New" panose="02070309020205020404" pitchFamily="49" charset="0"/>
              </a:rPr>
              <a:t>’</a:t>
            </a:r>
            <a:r>
              <a:rPr lang="en-US" altLang="zh-CN" dirty="0">
                <a:latin typeface="Times New Roman" panose="02020603050405020304" pitchFamily="18" charset="0"/>
                <a:ea typeface="楷体_GB2312" pitchFamily="49" charset="-122"/>
              </a:rPr>
              <a:t>s attention</a:t>
            </a:r>
            <a:r>
              <a:rPr lang="zh-CN" altLang="zh-CN" dirty="0">
                <a:latin typeface="Times New Roman" panose="02020603050405020304" pitchFamily="18" charset="0"/>
                <a:ea typeface="楷体_GB2312" pitchFamily="49" charset="-122"/>
              </a:rPr>
              <a:t>吸引某人的注意力</a:t>
            </a:r>
            <a:endParaRPr lang="zh-CN" altLang="zh-CN" dirty="0">
              <a:latin typeface="宋体" panose="02010600030101010101" pitchFamily="2" charset="-122"/>
              <a:cs typeface="Courier New" panose="02070309020205020404" pitchFamily="49" charset="0"/>
            </a:endParaRPr>
          </a:p>
          <a:p>
            <a:pPr algn="just">
              <a:lnSpc>
                <a:spcPct val="130000"/>
              </a:lnSpc>
              <a:tabLst>
                <a:tab pos="2025015" algn="l"/>
              </a:tabLst>
              <a:defRPr/>
            </a:pPr>
            <a:r>
              <a:rPr lang="en-US" altLang="zh-CN" dirty="0">
                <a:latin typeface="Times New Roman" panose="02020603050405020304" pitchFamily="18" charset="0"/>
                <a:ea typeface="楷体_GB2312" pitchFamily="49" charset="-122"/>
              </a:rPr>
              <a:t>(2)with absorption</a:t>
            </a:r>
            <a:r>
              <a:rPr lang="zh-CN" altLang="zh-CN" dirty="0">
                <a:latin typeface="Times New Roman" panose="02020603050405020304" pitchFamily="18" charset="0"/>
                <a:ea typeface="楷体_GB2312" pitchFamily="49" charset="-122"/>
              </a:rPr>
              <a:t>专注地</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1879742" y="744141"/>
            <a:ext cx="972061"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absorbed</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526257" y="1410891"/>
            <a:ext cx="1102519"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absorption</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2106525" y="1815704"/>
            <a:ext cx="1388842"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was absorbed</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477441"/>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05370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tabLst>
                <a:tab pos="2025015" algn="l"/>
              </a:tabLst>
              <a:defRPr/>
            </a:pPr>
            <a:r>
              <a:rPr lang="en-US" altLang="zh-CN" b="1" kern="100" dirty="0">
                <a:latin typeface="Times New Roman" panose="02020603050405020304"/>
                <a:cs typeface="Courier New" panose="02070309020205020404"/>
              </a:rPr>
              <a:t>Good Book</a:t>
            </a:r>
            <a:r>
              <a:rPr lang="zh-CN" altLang="zh-CN" b="1"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Bad Movie?</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03610" y="1458517"/>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They say that “a picture is worth a thousand words”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the </a:t>
            </a:r>
            <a:r>
              <a:rPr lang="en-US" altLang="zh-CN" b="1" kern="100" dirty="0">
                <a:latin typeface="Times New Roman" panose="02020603050405020304"/>
                <a:cs typeface="Courier New" panose="02070309020205020404"/>
              </a:rPr>
              <a:t>briefest</a:t>
            </a:r>
            <a:r>
              <a:rPr lang="en-US" altLang="zh-CN" kern="100" dirty="0">
                <a:latin typeface="Times New Roman" panose="02020603050405020304"/>
                <a:cs typeface="Courier New" panose="02070309020205020404"/>
              </a:rPr>
              <a:t> look at books and the movies (1)based on them would have (2)anyone </a:t>
            </a:r>
            <a:r>
              <a:rPr lang="en-US" altLang="zh-CN" b="1" kern="100" dirty="0">
                <a:latin typeface="Times New Roman" panose="02020603050405020304"/>
                <a:cs typeface="Courier New" panose="02070309020205020404"/>
              </a:rPr>
              <a:t>questioning</a:t>
            </a:r>
            <a:r>
              <a:rPr lang="en-US" altLang="zh-CN" kern="100" dirty="0">
                <a:latin typeface="Times New Roman" panose="02020603050405020304"/>
                <a:cs typeface="Courier New" panose="02070309020205020404"/>
              </a:rPr>
              <a:t> this common </a:t>
            </a:r>
            <a:r>
              <a:rPr lang="en-US" altLang="zh-CN" kern="100" dirty="0" err="1">
                <a:latin typeface="Times New Roman" panose="02020603050405020304"/>
                <a:cs typeface="Courier New" panose="02070309020205020404"/>
              </a:rPr>
              <a:t>saying.All</a:t>
            </a:r>
            <a:r>
              <a:rPr lang="en-US" altLang="zh-CN" kern="100" dirty="0">
                <a:latin typeface="Times New Roman" panose="02020603050405020304"/>
                <a:cs typeface="Courier New" panose="02070309020205020404"/>
              </a:rPr>
              <a:t> too often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great words end up being turned into </a:t>
            </a:r>
            <a:r>
              <a:rPr lang="en-US" altLang="zh-CN" b="1" kern="100" dirty="0">
                <a:latin typeface="Times New Roman" panose="02020603050405020304"/>
                <a:cs typeface="Courier New" panose="02070309020205020404"/>
              </a:rPr>
              <a:t>cinematic  “turkeys”</a:t>
            </a:r>
            <a:r>
              <a:rPr lang="en-US" altLang="zh-CN" b="1"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Good movies need good stories.(3)If so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why has one of the earliest and greatest works in Western </a:t>
            </a:r>
            <a:r>
              <a:rPr lang="en-US" altLang="zh-CN" b="1" kern="100" dirty="0">
                <a:latin typeface="Times New Roman" panose="02020603050405020304"/>
                <a:cs typeface="Courier New" panose="02070309020205020404"/>
              </a:rPr>
              <a:t>storytelling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Homer’s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Odyssey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never had an equally great movie based on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Movies need strong </a:t>
            </a:r>
            <a:r>
              <a:rPr lang="en-US" altLang="zh-CN" kern="100" dirty="0" err="1">
                <a:latin typeface="Times New Roman" panose="02020603050405020304"/>
                <a:cs typeface="Courier New" panose="02070309020205020404"/>
              </a:rPr>
              <a:t>characters.So</a:t>
            </a:r>
            <a:r>
              <a:rPr lang="en-US" altLang="zh-CN" kern="100" dirty="0">
                <a:latin typeface="Times New Roman" panose="02020603050405020304"/>
                <a:cs typeface="Courier New" panose="02070309020205020404"/>
              </a:rPr>
              <a:t> why have the movies based on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Great</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Gatsby</a:t>
            </a:r>
            <a:r>
              <a:rPr lang="en-US" altLang="zh-CN" kern="100" dirty="0">
                <a:latin typeface="Times New Roman" panose="02020603050405020304"/>
                <a:cs typeface="Courier New" panose="02070309020205020404"/>
              </a:rPr>
              <a:t> never been praised as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great”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Movies of course need </a:t>
            </a:r>
            <a:r>
              <a:rPr lang="en-US" altLang="zh-CN" b="1" kern="100" dirty="0">
                <a:latin typeface="Times New Roman" panose="02020603050405020304"/>
                <a:cs typeface="Courier New" panose="02070309020205020404"/>
              </a:rPr>
              <a:t>impressive</a:t>
            </a:r>
            <a:r>
              <a:rPr lang="en-US" altLang="zh-CN" kern="100" dirty="0">
                <a:latin typeface="Times New Roman" panose="02020603050405020304"/>
                <a:cs typeface="Courier New" panose="02070309020205020404"/>
              </a:rPr>
              <a:t> images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why has </a:t>
            </a:r>
            <a:r>
              <a:rPr lang="en-US" altLang="zh-CN" i="1" kern="100" dirty="0">
                <a:latin typeface="Times New Roman" panose="02020603050405020304"/>
                <a:cs typeface="Courier New" panose="02070309020205020404"/>
              </a:rPr>
              <a:t>Alice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in</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Wonderland</a:t>
            </a:r>
            <a:r>
              <a:rPr lang="en-US" altLang="zh-CN" kern="100" dirty="0">
                <a:latin typeface="Times New Roman" panose="02020603050405020304"/>
                <a:cs typeface="Courier New" panose="02070309020205020404"/>
              </a:rPr>
              <a:t> only resulted in movies best </a:t>
            </a:r>
            <a:r>
              <a:rPr lang="en-US" altLang="zh-CN" b="1" kern="100" dirty="0">
                <a:latin typeface="Times New Roman" panose="02020603050405020304"/>
                <a:cs typeface="Courier New" panose="02070309020205020404"/>
              </a:rPr>
              <a:t>described</a:t>
            </a:r>
            <a:r>
              <a:rPr lang="en-US" altLang="zh-CN" kern="100" dirty="0">
                <a:latin typeface="Times New Roman" panose="02020603050405020304"/>
                <a:cs typeface="Courier New" panose="02070309020205020404"/>
              </a:rPr>
              <a:t> as “interesting”</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1925" y="47625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4.</a:t>
            </a:r>
            <a:r>
              <a:rPr lang="en-US" altLang="zh-CN" b="1" kern="100" dirty="0">
                <a:latin typeface="Times New Roman" panose="02020603050405020304"/>
                <a:cs typeface="Courier New" panose="02070309020205020404"/>
              </a:rPr>
              <a:t>escape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从危险或糟糕的处境中</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逃离，逃避，摆脱</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81063"/>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·This is something that even the highly successful Harry Potter movies can’t </a:t>
            </a:r>
            <a:r>
              <a:rPr lang="en-US" altLang="zh-CN" b="1" kern="100" dirty="0">
                <a:latin typeface="Times New Roman" panose="02020603050405020304"/>
                <a:cs typeface="Courier New" panose="02070309020205020404"/>
              </a:rPr>
              <a:t>escape</a:t>
            </a:r>
            <a:r>
              <a:rPr lang="en-US" altLang="zh-CN" kern="100" dirty="0">
                <a:latin typeface="Times New Roman" panose="02020603050405020304"/>
                <a:cs typeface="Courier New" panose="02070309020205020404"/>
              </a:rPr>
              <a:t> from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fans of the books disappointed not to see some of their </a:t>
            </a:r>
            <a:r>
              <a:rPr lang="en-US" altLang="zh-CN" kern="100" dirty="0" err="1">
                <a:latin typeface="Times New Roman" panose="02020603050405020304"/>
                <a:cs typeface="Courier New" panose="02070309020205020404"/>
              </a:rPr>
              <a:t>favourite</a:t>
            </a:r>
            <a:r>
              <a:rPr lang="en-US" altLang="zh-CN" kern="100" dirty="0">
                <a:latin typeface="Times New Roman" panose="02020603050405020304"/>
                <a:cs typeface="Courier New" panose="02070309020205020404"/>
              </a:rPr>
              <a:t> characters in the movie versions.(</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45</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这是即使是非常成功的哈利</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波特电影也无法逃避的事情，那些书的粉丝们对在电影版本中没有看到他们最喜欢的角色感到失望。</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·They managed to </a:t>
            </a:r>
            <a:r>
              <a:rPr lang="en-US" altLang="zh-CN" b="1" kern="100" dirty="0">
                <a:latin typeface="Times New Roman" panose="02020603050405020304"/>
                <a:cs typeface="Courier New" panose="02070309020205020404"/>
              </a:rPr>
              <a:t>escape from</a:t>
            </a:r>
            <a:r>
              <a:rPr lang="en-US" altLang="zh-CN" kern="100" dirty="0">
                <a:latin typeface="Times New Roman" panose="02020603050405020304"/>
                <a:cs typeface="Courier New" panose="02070309020205020404"/>
              </a:rPr>
              <a:t> the burning building by breaking down the door.</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他们砸开了失火房子的门，逃了出来。</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·His </a:t>
            </a:r>
            <a:r>
              <a:rPr lang="en-US" altLang="zh-CN" b="1" kern="100" dirty="0">
                <a:latin typeface="Times New Roman" panose="02020603050405020304"/>
                <a:cs typeface="Courier New" panose="02070309020205020404"/>
              </a:rPr>
              <a:t>escape from</a:t>
            </a:r>
            <a:r>
              <a:rPr lang="en-US" altLang="zh-CN" kern="100" dirty="0">
                <a:latin typeface="Times New Roman" panose="02020603050405020304"/>
                <a:cs typeface="Courier New" panose="02070309020205020404"/>
              </a:rPr>
              <a:t> the prison made all the people in the town worried.</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他从监狱逃走了，这使得镇上的人都很担忧。</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23863"/>
            <a:ext cx="8570119" cy="43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There is no way for us to escape ____________ (do)the work.</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stayed in the background to escape ____________ the public attention.</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He had ____________ narrow escape from being drowned.</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Times New Roman" panose="02020603050405020304"/>
                <a:cs typeface="Times New Roman" panose="02020603050405020304"/>
              </a:rPr>
              <a:t>单词一族</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escape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.[C</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U]</a:t>
            </a:r>
            <a:r>
              <a:rPr lang="zh-CN" altLang="zh-CN" kern="100" dirty="0">
                <a:latin typeface="Times New Roman" panose="02020603050405020304"/>
                <a:ea typeface="楷体_GB2312"/>
                <a:cs typeface="Times New Roman" panose="02020603050405020304"/>
              </a:rPr>
              <a:t>逃跑，逃脱</a:t>
            </a:r>
            <a:r>
              <a:rPr lang="en-US" altLang="zh-CN" kern="100" dirty="0">
                <a:latin typeface="Times New Roman" panose="02020603050405020304"/>
                <a:ea typeface="楷体_GB2312"/>
                <a:cs typeface="Courier New" panose="02070309020205020404"/>
              </a:rPr>
              <a:t> </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Times New Roman" panose="02020603050405020304"/>
                <a:cs typeface="Times New Roman" panose="02020603050405020304"/>
              </a:rPr>
              <a:t>用法总结</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(1)escape from</a:t>
            </a:r>
            <a:r>
              <a:rPr lang="zh-CN" altLang="zh-CN" kern="100" dirty="0">
                <a:latin typeface="Times New Roman" panose="02020603050405020304"/>
                <a:ea typeface="楷体_GB2312"/>
                <a:cs typeface="Times New Roman" panose="02020603050405020304"/>
              </a:rPr>
              <a:t>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逃脱，逃走</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escape</a:t>
            </a:r>
            <a:r>
              <a:rPr lang="zh-CN" altLang="zh-CN" kern="100" dirty="0">
                <a:latin typeface="Times New Roman" panose="02020603050405020304"/>
                <a:ea typeface="楷体_GB2312"/>
                <a:cs typeface="Times New Roman" panose="02020603050405020304"/>
              </a:rPr>
              <a:t>＋</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避免</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做</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某事</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(2)an escape from reality</a:t>
            </a:r>
            <a:r>
              <a:rPr lang="zh-CN" altLang="zh-CN" kern="100" dirty="0">
                <a:latin typeface="Times New Roman" panose="02020603050405020304"/>
                <a:ea typeface="楷体_GB2312"/>
                <a:cs typeface="Times New Roman" panose="02020603050405020304"/>
              </a:rPr>
              <a:t>逃避现实</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a narrow/near escape</a:t>
            </a:r>
            <a:r>
              <a:rPr lang="zh-CN" altLang="zh-CN" kern="100" dirty="0">
                <a:latin typeface="Times New Roman" panose="02020603050405020304"/>
                <a:ea typeface="楷体_GB2312"/>
                <a:cs typeface="Times New Roman" panose="02020603050405020304"/>
              </a:rPr>
              <a:t>死里逃生</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ea typeface="楷体_GB2312"/>
                <a:cs typeface="Courier New" panose="02070309020205020404"/>
              </a:rPr>
              <a:t>fire escape</a:t>
            </a:r>
            <a:r>
              <a:rPr lang="zh-CN" altLang="zh-CN" kern="100" dirty="0">
                <a:latin typeface="Times New Roman" panose="02020603050405020304"/>
                <a:ea typeface="楷体_GB2312"/>
                <a:cs typeface="Times New Roman" panose="02020603050405020304"/>
              </a:rPr>
              <a:t>太平梯，安全梯；安全出口</a:t>
            </a:r>
            <a:r>
              <a:rPr lang="en-US" altLang="zh-CN" kern="100" dirty="0">
                <a:latin typeface="Times New Roman" panose="02020603050405020304"/>
                <a:ea typeface="楷体_GB2312"/>
                <a:cs typeface="Times New Roman" panose="02020603050405020304"/>
              </a:rPr>
              <a:t>  </a:t>
            </a:r>
          </a:p>
          <a:p>
            <a:pPr algn="just">
              <a:lnSpc>
                <a:spcPct val="120000"/>
              </a:lnSpc>
              <a:spcAft>
                <a:spcPts val="0"/>
              </a:spcAft>
              <a:tabLst>
                <a:tab pos="2025015" algn="l"/>
              </a:tabLst>
              <a:defRPr/>
            </a:pPr>
            <a:r>
              <a:rPr lang="zh-CN" altLang="zh-CN" kern="100" dirty="0">
                <a:latin typeface="Times New Roman" panose="02020603050405020304"/>
                <a:cs typeface="Times New Roman" panose="02020603050405020304"/>
              </a:rPr>
              <a:t>名师提醒　</a:t>
            </a:r>
            <a:r>
              <a:rPr lang="en-US" altLang="zh-CN" kern="100" dirty="0">
                <a:latin typeface="Times New Roman" panose="02020603050405020304"/>
                <a:ea typeface="楷体_GB2312"/>
                <a:cs typeface="Courier New" panose="02070309020205020404"/>
              </a:rPr>
              <a:t>escape </a:t>
            </a:r>
            <a:r>
              <a:rPr lang="zh-CN" altLang="zh-CN" kern="100" dirty="0">
                <a:latin typeface="Times New Roman" panose="02020603050405020304"/>
                <a:ea typeface="楷体_GB2312"/>
                <a:cs typeface="Times New Roman" panose="02020603050405020304"/>
              </a:rPr>
              <a:t>作名词或动词时，其后常跟介词</a:t>
            </a:r>
            <a:r>
              <a:rPr lang="en-US" altLang="zh-CN" kern="100" dirty="0">
                <a:latin typeface="Times New Roman" panose="02020603050405020304"/>
                <a:ea typeface="楷体_GB2312"/>
                <a:cs typeface="Courier New" panose="02070309020205020404"/>
              </a:rPr>
              <a:t>from</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962443" y="603648"/>
            <a:ext cx="664284"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doing</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4566048" y="1016794"/>
            <a:ext cx="582215"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from</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1889230" y="1341835"/>
            <a:ext cx="241092"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a</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7163" y="36076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5.</a:t>
            </a:r>
            <a:r>
              <a:rPr lang="en-US" altLang="zh-CN" b="1" kern="100" dirty="0">
                <a:latin typeface="Times New Roman" panose="02020603050405020304"/>
                <a:cs typeface="Courier New" panose="02070309020205020404"/>
              </a:rPr>
              <a:t>disappointed </a:t>
            </a:r>
            <a:r>
              <a:rPr lang="en-US" altLang="zh-CN" b="1" i="1" kern="100" dirty="0">
                <a:latin typeface="Times New Roman" panose="02020603050405020304"/>
                <a:cs typeface="Courier New" panose="02070309020205020404"/>
              </a:rPr>
              <a:t>adj</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失望的，沮丧的</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45</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778669"/>
            <a:ext cx="8570119" cy="40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0"/>
              </a:spcAft>
              <a:tabLst>
                <a:tab pos="2025015" algn="l"/>
              </a:tabLs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was</a:t>
            </a:r>
            <a:r>
              <a:rPr lang="en-US" altLang="zh-CN" kern="100" dirty="0">
                <a:latin typeface="Times New Roman" panose="02020603050405020304"/>
                <a:cs typeface="Courier New" panose="02070309020205020404"/>
              </a:rPr>
              <a:t> much </a:t>
            </a:r>
            <a:r>
              <a:rPr lang="en-US" altLang="zh-CN" b="1" kern="100" dirty="0">
                <a:latin typeface="Times New Roman" panose="02020603050405020304"/>
                <a:cs typeface="Courier New" panose="02070309020205020404"/>
              </a:rPr>
              <a:t>disappointed at/by</a:t>
            </a:r>
            <a:r>
              <a:rPr lang="en-US" altLang="zh-CN" kern="100" dirty="0">
                <a:latin typeface="Times New Roman" panose="02020603050405020304"/>
                <a:cs typeface="Courier New" panose="02070309020205020404"/>
              </a:rPr>
              <a:t> his absence.</a:t>
            </a:r>
            <a:r>
              <a:rPr lang="zh-CN" altLang="zh-CN" kern="100" dirty="0">
                <a:latin typeface="Times New Roman" panose="02020603050405020304"/>
                <a:cs typeface="Times New Roman" panose="02020603050405020304"/>
              </a:rPr>
              <a:t>他不在，我很失望。</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cs typeface="Courier New" panose="02070309020205020404"/>
              </a:rPr>
              <a:t>·I’</a:t>
            </a:r>
            <a:r>
              <a:rPr lang="en-US" altLang="zh-CN" b="1" kern="100" dirty="0">
                <a:latin typeface="Times New Roman" panose="02020603050405020304"/>
                <a:cs typeface="Courier New" panose="02070309020205020404"/>
              </a:rPr>
              <a:t>m disappointed with/in</a:t>
            </a:r>
            <a:r>
              <a:rPr lang="en-US" altLang="zh-CN" kern="100" dirty="0">
                <a:latin typeface="Times New Roman" panose="02020603050405020304"/>
                <a:cs typeface="Courier New" panose="02070309020205020404"/>
              </a:rPr>
              <a:t> you—I really thought I could really trust you!</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Times New Roman" panose="02020603050405020304"/>
                <a:cs typeface="Times New Roman" panose="02020603050405020304"/>
              </a:rPr>
              <a:t>你真让我失望，我原以为可以相信你的！</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To my disappointment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have no chance to talk about the project with him.</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Times New Roman" panose="02020603050405020304"/>
                <a:cs typeface="Times New Roman" panose="02020603050405020304"/>
              </a:rPr>
              <a:t>令我失望的是，我没有机会和他谈论这个项目。</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Hopeless and ____________ (disappoint)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young man left Shenzhen and went back to his hometown.</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When he knew the ____________ (disappoint) result of the exam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seemed quite cast down.</a:t>
            </a:r>
            <a:endParaRPr lang="zh-CN" altLang="zh-CN" kern="100" dirty="0">
              <a:latin typeface="宋体" panose="02010600030101010101" pitchFamily="2" charset="-122"/>
              <a:cs typeface="Courier New" panose="02070309020205020404"/>
            </a:endParaRPr>
          </a:p>
          <a:p>
            <a:pPr algn="just">
              <a:lnSpc>
                <a:spcPct val="12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We wanted to make this an unforgettable family outing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it turned out to be a huge _____________(disappoint).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949505" y="2625329"/>
            <a:ext cx="1318310"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disappointed</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2406333" y="3274219"/>
            <a:ext cx="1395254"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disappointing</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359637" y="4285060"/>
            <a:ext cx="1561966"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disappointment</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314325" y="708423"/>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zh-CN" altLang="zh-CN">
                <a:latin typeface="Times New Roman" panose="02020603050405020304" pitchFamily="18" charset="0"/>
              </a:rPr>
              <a:t>单词一族</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disappointing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令人失望的</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en-US" altLang="zh-CN">
                <a:latin typeface="Times New Roman" panose="02020603050405020304" pitchFamily="18" charset="0"/>
                <a:ea typeface="楷体_GB2312"/>
                <a:cs typeface="楷体_GB2312"/>
              </a:rPr>
              <a:t>disappoint </a:t>
            </a:r>
            <a:r>
              <a:rPr lang="en-US" altLang="zh-CN" i="1">
                <a:latin typeface="Book Antiqua" panose="02040602050305030304" pitchFamily="18" charset="0"/>
                <a:ea typeface="楷体_GB2312"/>
                <a:cs typeface="楷体_GB2312"/>
              </a:rPr>
              <a:t>v</a:t>
            </a:r>
            <a:r>
              <a:rPr lang="en-US" altLang="zh-CN" i="1">
                <a:latin typeface="Times New Roman" panose="02020603050405020304" pitchFamily="18" charset="0"/>
                <a:ea typeface="楷体_GB2312"/>
                <a:cs typeface="楷体_GB2312"/>
              </a:rPr>
              <a:t>t</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使失望；使扫兴</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disappointment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失望</a:t>
            </a:r>
            <a:endParaRPr lang="zh-CN" altLang="zh-CN">
              <a:latin typeface="宋体" panose="02010600030101010101" pitchFamily="2" charset="-122"/>
            </a:endParaRPr>
          </a:p>
          <a:p>
            <a:pPr algn="just">
              <a:lnSpc>
                <a:spcPct val="150000"/>
              </a:lnSpc>
              <a:tabLst>
                <a:tab pos="2025015" algn="l"/>
              </a:tabLst>
            </a:pPr>
            <a:r>
              <a:rPr lang="zh-CN" altLang="zh-CN">
                <a:latin typeface="Times New Roman" panose="02020603050405020304" pitchFamily="18" charset="0"/>
              </a:rPr>
              <a:t>用法总结</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be disappointed with/in sb</a:t>
            </a:r>
            <a:r>
              <a:rPr lang="zh-CN" altLang="zh-CN">
                <a:latin typeface="Times New Roman" panose="02020603050405020304" pitchFamily="18" charset="0"/>
                <a:ea typeface="楷体_GB2312"/>
                <a:cs typeface="楷体_GB2312"/>
              </a:rPr>
              <a:t>对人感到失望</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be disappointed at/by sth</a:t>
            </a:r>
            <a:r>
              <a:rPr lang="zh-CN" altLang="zh-CN">
                <a:latin typeface="Times New Roman" panose="02020603050405020304" pitchFamily="18" charset="0"/>
                <a:ea typeface="楷体_GB2312"/>
                <a:cs typeface="楷体_GB2312"/>
              </a:rPr>
              <a:t>对某事感到失望</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to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disappointment</a:t>
            </a:r>
            <a:r>
              <a:rPr lang="zh-CN" altLang="zh-CN">
                <a:latin typeface="Times New Roman" panose="02020603050405020304" pitchFamily="18" charset="0"/>
                <a:ea typeface="楷体_GB2312"/>
                <a:cs typeface="楷体_GB2312"/>
              </a:rPr>
              <a:t>令人失望的是</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1925" y="601266"/>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6.</a:t>
            </a:r>
            <a:r>
              <a:rPr lang="en-US" altLang="zh-CN" b="1" kern="100" dirty="0">
                <a:latin typeface="Times New Roman" panose="02020603050405020304"/>
                <a:cs typeface="Courier New" panose="02070309020205020404"/>
              </a:rPr>
              <a:t>behave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表现</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006079"/>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·She’s taught how to </a:t>
            </a:r>
            <a:r>
              <a:rPr lang="en-US" altLang="zh-CN" b="1" kern="100" dirty="0">
                <a:latin typeface="Times New Roman" panose="02020603050405020304"/>
                <a:cs typeface="Courier New" panose="02070309020205020404"/>
              </a:rPr>
              <a:t>behave</a:t>
            </a:r>
            <a:r>
              <a:rPr lang="en-US" altLang="zh-CN" kern="100" dirty="0">
                <a:latin typeface="Times New Roman" panose="02020603050405020304"/>
                <a:cs typeface="Courier New" panose="02070309020205020404"/>
              </a:rPr>
              <a:t> perfectly.(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47</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她已经学会了如何表现得完美。</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·I couldn’t believe these people </a:t>
            </a:r>
            <a:r>
              <a:rPr lang="en-US" altLang="zh-CN" b="1" kern="100" dirty="0">
                <a:latin typeface="Times New Roman" panose="02020603050405020304"/>
                <a:cs typeface="Courier New" panose="02070309020205020404"/>
              </a:rPr>
              <a:t>were behaving</a:t>
            </a:r>
            <a:r>
              <a:rPr lang="en-US" altLang="zh-CN" kern="100" dirty="0">
                <a:latin typeface="Times New Roman" panose="02020603050405020304"/>
                <a:cs typeface="Courier New" panose="02070309020205020404"/>
              </a:rPr>
              <a:t> in this way.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我难以相信这些人竟会有这种举动。</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·Children are told to </a:t>
            </a:r>
            <a:r>
              <a:rPr lang="en-US" altLang="zh-CN" b="1" kern="100" dirty="0">
                <a:latin typeface="Times New Roman" panose="02020603050405020304"/>
                <a:cs typeface="Courier New" panose="02070309020205020404"/>
              </a:rPr>
              <a:t>behave well</a:t>
            </a:r>
            <a:r>
              <a:rPr lang="en-US" altLang="zh-CN" kern="100" dirty="0">
                <a:latin typeface="Times New Roman" panose="02020603050405020304"/>
                <a:cs typeface="Courier New" panose="02070309020205020404"/>
              </a:rPr>
              <a:t> in front of the guests.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孩子被要求在客人面前举止得体。</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·When his teacher told him to </a:t>
            </a:r>
            <a:r>
              <a:rPr lang="en-US" altLang="zh-CN" b="1" kern="100" dirty="0">
                <a:latin typeface="Times New Roman" panose="02020603050405020304"/>
                <a:cs typeface="Courier New" panose="02070309020205020404"/>
              </a:rPr>
              <a:t>mind his behavior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felt great shame.</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当老师告诉他注意自己的行为时，他感到很遗憾。</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a:spLocks noChangeArrowheads="1"/>
          </p:cNvSpPr>
          <p:nvPr/>
        </p:nvSpPr>
        <p:spPr bwMode="auto">
          <a:xfrm>
            <a:off x="314325" y="465535"/>
            <a:ext cx="8570119" cy="43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tabLst>
                <a:tab pos="2025015" algn="l"/>
              </a:tabLst>
            </a:pPr>
            <a:r>
              <a:rPr lang="zh-CN" altLang="zh-CN">
                <a:latin typeface="宋体" panose="02010600030101010101" pitchFamily="2" charset="-122"/>
                <a:ea typeface="MS Mincho" panose="02020609040205080304" charset="-128"/>
              </a:rPr>
              <a:t>►</a:t>
            </a:r>
            <a:r>
              <a:rPr lang="zh-CN" altLang="zh-CN">
                <a:latin typeface="Times New Roman" panose="02020603050405020304" pitchFamily="18" charset="0"/>
              </a:rPr>
              <a:t>单句语法填空</a:t>
            </a:r>
            <a:endParaRPr lang="zh-CN" altLang="zh-CN">
              <a:latin typeface="宋体" panose="02010600030101010101" pitchFamily="2" charset="-122"/>
            </a:endParaRPr>
          </a:p>
          <a:p>
            <a:pPr algn="just">
              <a:lnSpc>
                <a:spcPct val="120000"/>
              </a:lnSpc>
              <a:tabLst>
                <a:tab pos="2025015" algn="l"/>
              </a:tabLst>
            </a:pPr>
            <a:r>
              <a:rPr lang="en-US" altLang="zh-CN">
                <a:latin typeface="宋体" panose="02010600030101010101" pitchFamily="2" charset="-122"/>
              </a:rPr>
              <a:t>①</a:t>
            </a:r>
            <a:r>
              <a:rPr lang="en-US" altLang="zh-CN">
                <a:latin typeface="Times New Roman" panose="02020603050405020304" pitchFamily="18" charset="0"/>
              </a:rPr>
              <a:t>The child behaved well ____________ other guests at the party.</a:t>
            </a:r>
            <a:endParaRPr lang="zh-CN" altLang="zh-CN">
              <a:latin typeface="宋体" panose="02010600030101010101" pitchFamily="2" charset="-122"/>
            </a:endParaRPr>
          </a:p>
          <a:p>
            <a:pPr algn="just">
              <a:lnSpc>
                <a:spcPct val="120000"/>
              </a:lnSpc>
              <a:tabLst>
                <a:tab pos="2025015" algn="l"/>
              </a:tabLst>
            </a:pPr>
            <a:r>
              <a:rPr lang="en-US" altLang="zh-CN">
                <a:latin typeface="宋体" panose="02010600030101010101" pitchFamily="2" charset="-122"/>
              </a:rPr>
              <a:t>②</a:t>
            </a:r>
            <a:r>
              <a:rPr lang="en-US" altLang="zh-CN">
                <a:latin typeface="Times New Roman" panose="02020603050405020304" pitchFamily="18" charset="0"/>
              </a:rPr>
              <a:t>If parents do not teach their child how to behave ____________ (he)</a:t>
            </a:r>
            <a:r>
              <a:rPr lang="zh-CN" altLang="zh-CN">
                <a:latin typeface="Times New Roman" panose="02020603050405020304" pitchFamily="18" charset="0"/>
              </a:rPr>
              <a:t>，</a:t>
            </a:r>
            <a:r>
              <a:rPr lang="en-US" altLang="zh-CN">
                <a:latin typeface="Times New Roman" panose="02020603050405020304" pitchFamily="18" charset="0"/>
              </a:rPr>
              <a:t>he will do anything at will.</a:t>
            </a:r>
            <a:endParaRPr lang="zh-CN" altLang="zh-CN">
              <a:latin typeface="宋体" panose="02010600030101010101" pitchFamily="2" charset="-122"/>
            </a:endParaRPr>
          </a:p>
          <a:p>
            <a:pPr algn="just">
              <a:lnSpc>
                <a:spcPct val="120000"/>
              </a:lnSpc>
              <a:tabLst>
                <a:tab pos="2025015" algn="l"/>
              </a:tabLst>
            </a:pPr>
            <a:r>
              <a:rPr lang="en-US" altLang="zh-CN">
                <a:latin typeface="宋体" panose="02010600030101010101" pitchFamily="2" charset="-122"/>
              </a:rPr>
              <a:t>③</a:t>
            </a:r>
            <a:r>
              <a:rPr lang="en-US" altLang="zh-CN">
                <a:latin typeface="Times New Roman" panose="02020603050405020304" pitchFamily="18" charset="0"/>
              </a:rPr>
              <a:t>I think all of us should mind our ____________ (behave) in public places.</a:t>
            </a:r>
            <a:endParaRPr lang="zh-CN" altLang="zh-CN">
              <a:latin typeface="宋体" panose="02010600030101010101" pitchFamily="2" charset="-122"/>
            </a:endParaRPr>
          </a:p>
          <a:p>
            <a:pPr algn="just">
              <a:lnSpc>
                <a:spcPct val="120000"/>
              </a:lnSpc>
              <a:tabLst>
                <a:tab pos="2025015" algn="l"/>
              </a:tabLst>
            </a:pPr>
            <a:r>
              <a:rPr lang="zh-CN" altLang="zh-CN">
                <a:latin typeface="Times New Roman" panose="02020603050405020304" pitchFamily="18" charset="0"/>
              </a:rPr>
              <a:t>单词一族</a:t>
            </a:r>
            <a:endParaRPr lang="zh-CN" altLang="zh-CN">
              <a:latin typeface="宋体" panose="02010600030101010101" pitchFamily="2" charset="-122"/>
            </a:endParaRPr>
          </a:p>
          <a:p>
            <a:pPr algn="just">
              <a:lnSpc>
                <a:spcPct val="120000"/>
              </a:lnSpc>
              <a:tabLst>
                <a:tab pos="2025015" algn="l"/>
              </a:tabLst>
            </a:pPr>
            <a:r>
              <a:rPr lang="en-US" altLang="zh-CN">
                <a:latin typeface="Times New Roman" panose="02020603050405020304" pitchFamily="18" charset="0"/>
                <a:ea typeface="楷体_GB2312"/>
                <a:cs typeface="楷体_GB2312"/>
              </a:rPr>
              <a:t>behaviour/behavior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举止；行为</a:t>
            </a:r>
            <a:endParaRPr lang="zh-CN" altLang="zh-CN">
              <a:latin typeface="宋体" panose="02010600030101010101" pitchFamily="2" charset="-122"/>
              <a:ea typeface="楷体_GB2312"/>
              <a:cs typeface="楷体_GB2312"/>
            </a:endParaRPr>
          </a:p>
          <a:p>
            <a:pPr algn="just">
              <a:lnSpc>
                <a:spcPct val="120000"/>
              </a:lnSpc>
              <a:tabLst>
                <a:tab pos="2025015" algn="l"/>
              </a:tabLst>
            </a:pPr>
            <a:r>
              <a:rPr lang="en-US" altLang="zh-CN">
                <a:latin typeface="Times New Roman" panose="02020603050405020304" pitchFamily="18" charset="0"/>
                <a:ea typeface="楷体_GB2312"/>
                <a:cs typeface="楷体_GB2312"/>
              </a:rPr>
              <a:t>well-behaved</a:t>
            </a:r>
            <a:r>
              <a:rPr lang="zh-CN" altLang="zh-CN">
                <a:latin typeface="Times New Roman" panose="02020603050405020304" pitchFamily="18" charset="0"/>
                <a:ea typeface="楷体_GB2312"/>
                <a:cs typeface="楷体_GB2312"/>
              </a:rPr>
              <a:t>表现好的</a:t>
            </a:r>
            <a:endParaRPr lang="zh-CN" altLang="zh-CN">
              <a:latin typeface="宋体" panose="02010600030101010101" pitchFamily="2" charset="-122"/>
              <a:ea typeface="楷体_GB2312"/>
              <a:cs typeface="楷体_GB2312"/>
            </a:endParaRPr>
          </a:p>
          <a:p>
            <a:pPr algn="just">
              <a:lnSpc>
                <a:spcPct val="120000"/>
              </a:lnSpc>
              <a:tabLst>
                <a:tab pos="2025015" algn="l"/>
              </a:tabLst>
            </a:pPr>
            <a:r>
              <a:rPr lang="en-US" altLang="zh-CN">
                <a:latin typeface="Times New Roman" panose="02020603050405020304" pitchFamily="18" charset="0"/>
                <a:ea typeface="楷体_GB2312"/>
                <a:cs typeface="楷体_GB2312"/>
              </a:rPr>
              <a:t>badly-behaved</a:t>
            </a:r>
            <a:r>
              <a:rPr lang="zh-CN" altLang="zh-CN">
                <a:latin typeface="Times New Roman" panose="02020603050405020304" pitchFamily="18" charset="0"/>
                <a:ea typeface="楷体_GB2312"/>
                <a:cs typeface="楷体_GB2312"/>
              </a:rPr>
              <a:t>表现差的</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endParaRPr>
          </a:p>
          <a:p>
            <a:pPr algn="just">
              <a:lnSpc>
                <a:spcPct val="120000"/>
              </a:lnSpc>
              <a:tabLst>
                <a:tab pos="2025015" algn="l"/>
              </a:tabLst>
            </a:pPr>
            <a:r>
              <a:rPr lang="zh-CN" altLang="zh-CN">
                <a:latin typeface="Times New Roman" panose="02020603050405020304" pitchFamily="18" charset="0"/>
              </a:rPr>
              <a:t>用法总结</a:t>
            </a:r>
            <a:endParaRPr lang="zh-CN" altLang="zh-CN">
              <a:latin typeface="宋体" panose="02010600030101010101" pitchFamily="2" charset="-122"/>
            </a:endParaRPr>
          </a:p>
          <a:p>
            <a:pPr algn="just">
              <a:lnSpc>
                <a:spcPct val="120000"/>
              </a:lnSpc>
              <a:tabLst>
                <a:tab pos="2025015" algn="l"/>
              </a:tabLst>
            </a:pPr>
            <a:r>
              <a:rPr lang="en-US" altLang="zh-CN">
                <a:latin typeface="Times New Roman" panose="02020603050405020304" pitchFamily="18" charset="0"/>
                <a:ea typeface="楷体_GB2312"/>
                <a:cs typeface="楷体_GB2312"/>
              </a:rPr>
              <a:t>(1)behave well/badly to/towards sb</a:t>
            </a:r>
            <a:r>
              <a:rPr lang="zh-CN" altLang="zh-CN">
                <a:latin typeface="Times New Roman" panose="02020603050405020304" pitchFamily="18" charset="0"/>
                <a:ea typeface="楷体_GB2312"/>
                <a:cs typeface="楷体_GB2312"/>
              </a:rPr>
              <a:t>对待某人好</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差</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endParaRPr>
          </a:p>
          <a:p>
            <a:pPr algn="just">
              <a:lnSpc>
                <a:spcPct val="120000"/>
              </a:lnSpc>
              <a:tabLst>
                <a:tab pos="2025015" algn="l"/>
              </a:tabLst>
            </a:pPr>
            <a:r>
              <a:rPr lang="en-US" altLang="zh-CN">
                <a:latin typeface="Times New Roman" panose="02020603050405020304" pitchFamily="18" charset="0"/>
                <a:ea typeface="楷体_GB2312"/>
                <a:cs typeface="楷体_GB2312"/>
              </a:rPr>
              <a:t>behave oneself</a:t>
            </a:r>
            <a:r>
              <a:rPr lang="zh-CN" altLang="zh-CN">
                <a:latin typeface="Times New Roman" panose="02020603050405020304" pitchFamily="18" charset="0"/>
                <a:ea typeface="楷体_GB2312"/>
                <a:cs typeface="楷体_GB2312"/>
              </a:rPr>
              <a:t>守规矩；表现得体</a:t>
            </a:r>
            <a:endParaRPr lang="zh-CN" altLang="zh-CN">
              <a:latin typeface="宋体" panose="02010600030101010101" pitchFamily="2" charset="-122"/>
            </a:endParaRPr>
          </a:p>
          <a:p>
            <a:pPr algn="just">
              <a:lnSpc>
                <a:spcPct val="120000"/>
              </a:lnSpc>
              <a:tabLst>
                <a:tab pos="2025015" algn="l"/>
              </a:tabLst>
            </a:pPr>
            <a:r>
              <a:rPr lang="en-US" altLang="zh-CN">
                <a:latin typeface="Times New Roman" panose="02020603050405020304" pitchFamily="18" charset="0"/>
                <a:ea typeface="楷体_GB2312"/>
                <a:cs typeface="楷体_GB2312"/>
              </a:rPr>
              <a:t>(2)mind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behaviour</a:t>
            </a:r>
            <a:r>
              <a:rPr lang="zh-CN" altLang="zh-CN">
                <a:latin typeface="Times New Roman" panose="02020603050405020304" pitchFamily="18" charset="0"/>
                <a:ea typeface="楷体_GB2312"/>
                <a:cs typeface="楷体_GB2312"/>
              </a:rPr>
              <a:t>注意某人的举止</a:t>
            </a:r>
            <a:endParaRPr lang="zh-CN" altLang="zh-CN">
              <a:latin typeface="宋体" panose="02010600030101010101" pitchFamily="2" charset="-122"/>
              <a:cs typeface="Courier New" panose="02070309020205020404" pitchFamily="49" charset="0"/>
            </a:endParaRPr>
          </a:p>
        </p:txBody>
      </p:sp>
      <p:sp>
        <p:nvSpPr>
          <p:cNvPr id="6" name="矩形 5"/>
          <p:cNvSpPr/>
          <p:nvPr/>
        </p:nvSpPr>
        <p:spPr>
          <a:xfrm>
            <a:off x="2967038" y="708423"/>
            <a:ext cx="1102519"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to/towards</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6009710" y="1056085"/>
            <a:ext cx="830997"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himself</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3846382" y="1699023"/>
            <a:ext cx="946413"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behavior</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4307"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7.</a:t>
            </a:r>
            <a:r>
              <a:rPr lang="en-US" altLang="zh-CN" b="1" kern="100" dirty="0">
                <a:latin typeface="Times New Roman" panose="02020603050405020304"/>
                <a:cs typeface="Courier New" panose="02070309020205020404"/>
              </a:rPr>
              <a:t>responsibility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责任</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 movie explores the theme of </a:t>
            </a:r>
            <a:r>
              <a:rPr lang="en-US" altLang="zh-CN" b="1" kern="100" dirty="0">
                <a:latin typeface="Times New Roman" panose="02020603050405020304"/>
                <a:cs typeface="Courier New" panose="02070309020205020404"/>
              </a:rPr>
              <a:t>responsibility</a:t>
            </a:r>
            <a:r>
              <a:rPr lang="en-US" altLang="zh-CN" kern="100" dirty="0">
                <a:latin typeface="Times New Roman" panose="02020603050405020304"/>
                <a:cs typeface="Courier New" panose="02070309020205020404"/>
              </a:rPr>
              <a:t> in an intelligent and humorous way.(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47</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这部电影以一种聪明幽默的方式探讨了责任的主题。</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·Last but not least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everyone should </a:t>
            </a:r>
            <a:r>
              <a:rPr lang="en-US" altLang="zh-CN" b="1" kern="100" dirty="0">
                <a:latin typeface="Times New Roman" panose="02020603050405020304"/>
                <a:cs typeface="Courier New" panose="02070309020205020404"/>
              </a:rPr>
              <a:t>bear responsibility</a:t>
            </a:r>
            <a:r>
              <a:rPr lang="en-US" altLang="zh-CN" kern="100" dirty="0">
                <a:latin typeface="Times New Roman" panose="02020603050405020304"/>
                <a:cs typeface="Courier New" panose="02070309020205020404"/>
              </a:rPr>
              <a:t> to make full use of water.</a:t>
            </a: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最后但同等重要的是，充分利用水资源是每个人的义务和责任。</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·We need to </a:t>
            </a:r>
            <a:r>
              <a:rPr lang="en-US" altLang="zh-CN" b="1" kern="100" dirty="0">
                <a:latin typeface="Times New Roman" panose="02020603050405020304"/>
                <a:cs typeface="Courier New" panose="02070309020205020404"/>
              </a:rPr>
              <a:t>take responsibility for</a:t>
            </a:r>
            <a:r>
              <a:rPr lang="en-US" altLang="zh-CN" kern="100" dirty="0">
                <a:latin typeface="Times New Roman" panose="02020603050405020304"/>
                <a:cs typeface="Courier New" panose="02070309020205020404"/>
              </a:rPr>
              <a:t> looking after our own health.</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我们必须对自己的健康负责。</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·These managers </a:t>
            </a:r>
            <a:r>
              <a:rPr lang="en-US" altLang="zh-CN" b="1" kern="100" dirty="0">
                <a:latin typeface="Times New Roman" panose="02020603050405020304"/>
                <a:cs typeface="Courier New" panose="02070309020205020404"/>
              </a:rPr>
              <a:t>are responsible for</a:t>
            </a:r>
            <a:r>
              <a:rPr lang="en-US" altLang="zh-CN" kern="100" dirty="0">
                <a:latin typeface="Times New Roman" panose="02020603050405020304"/>
                <a:cs typeface="Courier New" panose="02070309020205020404"/>
              </a:rPr>
              <a:t> their own and their staff’s development.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这些部门经理对他们个人以及下属的发展负责。</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2419" y="465535"/>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We’ll ensure your safety but you also need to take ____________ (responsible) for your actions.</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little son is responsible ____________ cleaning his own room.</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单词一族</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responsible </a:t>
            </a:r>
            <a:r>
              <a:rPr lang="en-US" altLang="zh-CN" i="1" kern="100" dirty="0">
                <a:latin typeface="Times New Roman" panose="02020603050405020304"/>
                <a:ea typeface="楷体_GB2312"/>
                <a:cs typeface="Courier New" panose="02070309020205020404"/>
              </a:rPr>
              <a:t>adj</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尽责的；负有责任的</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用法总结</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(1)bear responsibility </a:t>
            </a:r>
            <a:r>
              <a:rPr lang="zh-CN" altLang="zh-CN" kern="100" dirty="0">
                <a:latin typeface="Times New Roman" panose="02020603050405020304"/>
                <a:ea typeface="楷体_GB2312"/>
                <a:cs typeface="Times New Roman" panose="02020603050405020304"/>
              </a:rPr>
              <a:t>承担责任</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take/bear responsibility for</a:t>
            </a:r>
            <a:r>
              <a:rPr lang="zh-CN" altLang="zh-CN" kern="100" dirty="0">
                <a:latin typeface="Times New Roman" panose="02020603050405020304"/>
                <a:ea typeface="楷体_GB2312"/>
                <a:cs typeface="Times New Roman" panose="02020603050405020304"/>
              </a:rPr>
              <a:t>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承担责任</a:t>
            </a:r>
            <a:r>
              <a:rPr lang="en-US" altLang="zh-CN" kern="100" dirty="0">
                <a:latin typeface="Times New Roman" panose="02020603050405020304"/>
                <a:ea typeface="楷体_GB2312"/>
                <a:cs typeface="Courier New" panose="020703090202050204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(2)be responsible for</a:t>
            </a:r>
            <a:r>
              <a:rPr lang="zh-CN" altLang="zh-CN" kern="100" dirty="0">
                <a:latin typeface="Times New Roman" panose="02020603050405020304"/>
                <a:ea typeface="楷体_GB2312"/>
                <a:cs typeface="Times New Roman" panose="02020603050405020304"/>
              </a:rPr>
              <a:t>对</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负有责任</a:t>
            </a:r>
            <a:r>
              <a:rPr lang="en-US" altLang="zh-CN" kern="100" dirty="0">
                <a:latin typeface="Times New Roman" panose="02020603050405020304"/>
                <a:ea typeface="楷体_GB231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353130" y="810816"/>
            <a:ext cx="1395254"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responsibility</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687656" y="1689498"/>
            <a:ext cx="407804"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for</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2400" y="477441"/>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8.</a:t>
            </a:r>
            <a:r>
              <a:rPr lang="en-US" altLang="zh-CN" b="1" kern="100" dirty="0">
                <a:latin typeface="Times New Roman" panose="02020603050405020304"/>
                <a:cs typeface="Courier New" panose="02070309020205020404"/>
              </a:rPr>
              <a:t>absence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缺乏，没有；缺席，不在</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82254"/>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Courage is not the </a:t>
            </a:r>
            <a:r>
              <a:rPr lang="en-US" altLang="zh-CN" b="1" kern="100" dirty="0">
                <a:latin typeface="Times New Roman" panose="02020603050405020304"/>
                <a:cs typeface="Courier New" panose="02070309020205020404"/>
              </a:rPr>
              <a:t>absence</a:t>
            </a:r>
            <a:r>
              <a:rPr lang="en-US" altLang="zh-CN" kern="100" dirty="0">
                <a:latin typeface="Times New Roman" panose="02020603050405020304"/>
                <a:cs typeface="Courier New" panose="02070309020205020404"/>
              </a:rPr>
              <a:t> of fear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rather the </a:t>
            </a:r>
            <a:r>
              <a:rPr lang="en-US" altLang="zh-CN" kern="100" dirty="0" err="1">
                <a:latin typeface="Times New Roman" panose="02020603050405020304"/>
                <a:cs typeface="Courier New" panose="02070309020205020404"/>
              </a:rPr>
              <a:t>judgement</a:t>
            </a:r>
            <a:r>
              <a:rPr lang="en-US" altLang="zh-CN" kern="100" dirty="0">
                <a:latin typeface="Times New Roman" panose="02020603050405020304"/>
                <a:cs typeface="Courier New" panose="02070309020205020404"/>
              </a:rPr>
              <a:t> that something else is more important than fear.</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47</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勇气不是没有恐惧，而是判断其他东西比恐惧更重要。</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·His </a:t>
            </a:r>
            <a:r>
              <a:rPr lang="en-US" altLang="zh-CN" b="1" kern="100" dirty="0">
                <a:latin typeface="Times New Roman" panose="02020603050405020304"/>
                <a:cs typeface="Courier New" panose="02070309020205020404"/>
              </a:rPr>
              <a:t>absence from meeting</a:t>
            </a:r>
            <a:r>
              <a:rPr lang="en-US" altLang="zh-CN" kern="100" dirty="0">
                <a:latin typeface="Times New Roman" panose="02020603050405020304"/>
                <a:cs typeface="Courier New" panose="02070309020205020404"/>
              </a:rPr>
              <a:t> finally led to his being fired last month.</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他的没有参加会议最终导致他上个月被解雇。</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·His </a:t>
            </a:r>
            <a:r>
              <a:rPr lang="en-US" altLang="zh-CN" b="1" kern="100" dirty="0">
                <a:latin typeface="Times New Roman" panose="02020603050405020304"/>
                <a:cs typeface="Courier New" panose="02070309020205020404"/>
              </a:rPr>
              <a:t>absence of mind</a:t>
            </a:r>
            <a:r>
              <a:rPr lang="en-US" altLang="zh-CN" kern="100" dirty="0">
                <a:latin typeface="Times New Roman" panose="02020603050405020304"/>
                <a:cs typeface="Courier New" panose="02070309020205020404"/>
              </a:rPr>
              <a:t> during the driving nearly caused an accident.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他开车时心不在焉，差点出了车祸。</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·He will be responsible for the company </a:t>
            </a:r>
            <a:r>
              <a:rPr lang="en-US" altLang="zh-CN" b="1" kern="100" dirty="0">
                <a:latin typeface="Times New Roman" panose="02020603050405020304"/>
                <a:cs typeface="Courier New" panose="02070309020205020404"/>
              </a:rPr>
              <a:t>in my absence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在我不在的时候，他将对公司负责。</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was his ____________ (absent) of mind during driving that resulted in a terrible accident.</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Dear Miss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am writing to apologize to you for being absent ____________ the activity of the English club on May 5th.</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zh-CN" altLang="zh-CN" kern="100" dirty="0">
                <a:latin typeface="Times New Roman" panose="02020603050405020304"/>
                <a:cs typeface="Times New Roman" panose="02020603050405020304"/>
              </a:rPr>
              <a:t>由于董事们缺席过多，我们决定将会议延期。</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Many directors ________________________________________________________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Times New Roman" panose="02020603050405020304"/>
                <a:cs typeface="Courier New" panose="02070309020205020404"/>
              </a:rPr>
              <a:t>so we decided to put the meeting off.(</a:t>
            </a:r>
            <a:r>
              <a:rPr lang="zh-CN" altLang="zh-CN" kern="100" dirty="0">
                <a:latin typeface="Times New Roman" panose="02020603050405020304"/>
                <a:cs typeface="Times New Roman" panose="02020603050405020304"/>
              </a:rPr>
              <a:t>并列句</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With many directors ____________________________________________________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40000"/>
              </a:lnSpc>
              <a:spcAft>
                <a:spcPts val="0"/>
              </a:spcAft>
              <a:tabLst>
                <a:tab pos="2025015" algn="l"/>
              </a:tabLst>
              <a:defRPr/>
            </a:pPr>
            <a:r>
              <a:rPr lang="en-US" altLang="zh-CN" kern="100" dirty="0">
                <a:latin typeface="Times New Roman" panose="02020603050405020304"/>
                <a:cs typeface="Courier New" panose="02070309020205020404"/>
              </a:rPr>
              <a:t>we decided to put the meeting off.(with</a:t>
            </a:r>
            <a:r>
              <a:rPr lang="zh-CN" altLang="zh-CN" kern="100" dirty="0">
                <a:latin typeface="Times New Roman" panose="02020603050405020304"/>
                <a:cs typeface="Times New Roman" panose="02020603050405020304"/>
              </a:rPr>
              <a:t>复合结构</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991760" y="801291"/>
            <a:ext cx="869469"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absence</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6741319" y="1584723"/>
            <a:ext cx="582216"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from</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3447175" y="3093244"/>
            <a:ext cx="3152145"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were absent from the conference</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3600257" y="3829050"/>
            <a:ext cx="3216265"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being absent from the conference</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396479"/>
            <a:ext cx="8570119"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72440" algn="just">
              <a:lnSpc>
                <a:spcPct val="140000"/>
              </a:lnSpc>
              <a:spcAft>
                <a:spcPts val="0"/>
              </a:spcAft>
              <a:tabLst>
                <a:tab pos="2025015" algn="l"/>
              </a:tabLst>
              <a:defRPr/>
            </a:pPr>
            <a:r>
              <a:rPr lang="en-US" altLang="zh-CN" kern="100" dirty="0">
                <a:latin typeface="Times New Roman" panose="02020603050405020304"/>
                <a:cs typeface="Courier New" panose="02070309020205020404"/>
              </a:rPr>
              <a:t>One of the key reasons behind this is (4)that (5)while a book usually takes a few days to read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movie typically lasts under two </a:t>
            </a:r>
            <a:r>
              <a:rPr lang="en-US" altLang="zh-CN" kern="100" dirty="0" err="1">
                <a:latin typeface="Times New Roman" panose="02020603050405020304"/>
                <a:cs typeface="Courier New" panose="02070309020205020404"/>
              </a:rPr>
              <a:t>hours.This</a:t>
            </a:r>
            <a:r>
              <a:rPr lang="en-US" altLang="zh-CN" kern="100" dirty="0">
                <a:latin typeface="Times New Roman" panose="02020603050405020304"/>
                <a:cs typeface="Courier New" panose="02070309020205020404"/>
              </a:rPr>
              <a:t> means that great books can lose plot </a:t>
            </a:r>
            <a:r>
              <a:rPr lang="en-US" altLang="zh-CN" b="1" kern="100" dirty="0">
                <a:latin typeface="Times New Roman" panose="02020603050405020304"/>
                <a:cs typeface="Courier New" panose="02070309020205020404"/>
              </a:rPr>
              <a:t>details</a:t>
            </a:r>
            <a:r>
              <a:rPr lang="en-US" altLang="zh-CN" kern="100" dirty="0">
                <a:latin typeface="Times New Roman" panose="02020603050405020304"/>
                <a:cs typeface="Courier New" panose="02070309020205020404"/>
              </a:rPr>
              <a:t> and characters when they move to the big </a:t>
            </a:r>
            <a:r>
              <a:rPr lang="en-US" altLang="zh-CN" kern="100" dirty="0" err="1">
                <a:latin typeface="Times New Roman" panose="02020603050405020304"/>
                <a:cs typeface="Courier New" panose="02070309020205020404"/>
              </a:rPr>
              <a:t>screen.This</a:t>
            </a:r>
            <a:r>
              <a:rPr lang="en-US" altLang="zh-CN" kern="100" dirty="0">
                <a:latin typeface="Times New Roman" panose="02020603050405020304"/>
                <a:cs typeface="Courier New" panose="02070309020205020404"/>
              </a:rPr>
              <a:t> is something that even the highly successful Harry Potter movies can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 escape from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fans of the books </a:t>
            </a:r>
            <a:r>
              <a:rPr lang="en-US" altLang="zh-CN" b="1" kern="100" dirty="0">
                <a:latin typeface="Times New Roman" panose="02020603050405020304"/>
                <a:cs typeface="Courier New" panose="02070309020205020404"/>
              </a:rPr>
              <a:t>disappointed</a:t>
            </a:r>
            <a:r>
              <a:rPr lang="en-US" altLang="zh-CN" kern="100" dirty="0">
                <a:latin typeface="Times New Roman" panose="02020603050405020304"/>
                <a:cs typeface="Courier New" panose="02070309020205020404"/>
              </a:rPr>
              <a:t> (6)not to see some of their </a:t>
            </a:r>
            <a:r>
              <a:rPr lang="en-US" altLang="zh-CN" kern="100" dirty="0" err="1">
                <a:latin typeface="Times New Roman" panose="02020603050405020304"/>
                <a:cs typeface="Courier New" panose="02070309020205020404"/>
              </a:rPr>
              <a:t>favourite</a:t>
            </a:r>
            <a:r>
              <a:rPr lang="en-US" altLang="zh-CN" kern="100" dirty="0">
                <a:latin typeface="Times New Roman" panose="02020603050405020304"/>
                <a:cs typeface="Courier New" panose="02070309020205020404"/>
              </a:rPr>
              <a:t> characters in the movie versions.</a:t>
            </a:r>
            <a:endParaRPr lang="zh-CN" altLang="zh-CN" kern="100" dirty="0">
              <a:latin typeface="宋体" panose="02010600030101010101" pitchFamily="2" charset="-122"/>
              <a:cs typeface="Courier New" panose="02070309020205020404"/>
            </a:endParaRPr>
          </a:p>
          <a:p>
            <a:pPr indent="472440" algn="just">
              <a:lnSpc>
                <a:spcPct val="140000"/>
              </a:lnSpc>
              <a:spcAft>
                <a:spcPts val="0"/>
              </a:spcAft>
              <a:tabLst>
                <a:tab pos="2025015" algn="l"/>
              </a:tabLst>
              <a:defRPr/>
            </a:pPr>
            <a:r>
              <a:rPr lang="en-US" altLang="zh-CN" kern="100" dirty="0">
                <a:latin typeface="Times New Roman" panose="02020603050405020304"/>
                <a:cs typeface="Courier New" panose="02070309020205020404"/>
              </a:rPr>
              <a:t>Movies also disappoint us when things don’t look the way (7)we imagined them in the </a:t>
            </a:r>
            <a:r>
              <a:rPr lang="en-US" altLang="zh-CN" kern="100" dirty="0" err="1">
                <a:latin typeface="Times New Roman" panose="02020603050405020304"/>
                <a:cs typeface="Courier New" panose="02070309020205020404"/>
              </a:rPr>
              <a:t>books.Take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for example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a:t>
            </a:r>
            <a:r>
              <a:rPr lang="en-US" altLang="zh-CN" b="1" kern="100" dirty="0">
                <a:latin typeface="Times New Roman" panose="02020603050405020304"/>
                <a:cs typeface="Courier New" panose="02070309020205020404"/>
              </a:rPr>
              <a:t>epic</a:t>
            </a:r>
            <a:r>
              <a:rPr lang="en-US" altLang="zh-CN" kern="100" dirty="0">
                <a:latin typeface="Times New Roman" panose="02020603050405020304"/>
                <a:cs typeface="Courier New" panose="02070309020205020404"/>
              </a:rPr>
              <a:t> movie </a:t>
            </a:r>
            <a:r>
              <a:rPr lang="en-US" altLang="zh-CN" i="1" kern="100" dirty="0">
                <a:latin typeface="Times New Roman" panose="02020603050405020304"/>
                <a:cs typeface="Courier New" panose="02070309020205020404"/>
              </a:rPr>
              <a:t>Troy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(8)which is in part based on Homer’s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Iliad</a:t>
            </a:r>
            <a:r>
              <a:rPr lang="en-US" altLang="zh-CN" kern="100" dirty="0">
                <a:latin typeface="Times New Roman" panose="02020603050405020304"/>
                <a:cs typeface="Courier New" panose="02070309020205020404"/>
              </a:rPr>
              <a:t> and was </a:t>
            </a:r>
            <a:r>
              <a:rPr lang="en-US" altLang="zh-CN" b="1" kern="100" dirty="0">
                <a:latin typeface="Times New Roman" panose="02020603050405020304"/>
                <a:cs typeface="Courier New" panose="02070309020205020404"/>
              </a:rPr>
              <a:t>met with mixed reviews</a:t>
            </a:r>
            <a:r>
              <a:rPr lang="en-US" altLang="zh-CN" kern="100" dirty="0">
                <a:latin typeface="Times New Roman" panose="02020603050405020304"/>
                <a:cs typeface="Courier New" panose="02070309020205020404"/>
              </a:rPr>
              <a:t> from the </a:t>
            </a:r>
            <a:r>
              <a:rPr lang="en-US" altLang="zh-CN" kern="100" dirty="0" err="1">
                <a:latin typeface="Times New Roman" panose="02020603050405020304"/>
                <a:cs typeface="Courier New" panose="02070309020205020404"/>
              </a:rPr>
              <a:t>audience.The</a:t>
            </a:r>
            <a:r>
              <a:rPr lang="en-US" altLang="zh-CN" kern="100" dirty="0">
                <a:latin typeface="Times New Roman" panose="02020603050405020304"/>
                <a:cs typeface="Courier New" panose="02070309020205020404"/>
              </a:rPr>
              <a:t> most </a:t>
            </a:r>
            <a:r>
              <a:rPr lang="en-US" altLang="zh-CN" b="1" kern="100" dirty="0">
                <a:latin typeface="Times New Roman" panose="02020603050405020304"/>
                <a:cs typeface="Courier New" panose="02070309020205020404"/>
              </a:rPr>
              <a:t>questionable</a:t>
            </a:r>
            <a:r>
              <a:rPr lang="en-US" altLang="zh-CN" kern="100" dirty="0">
                <a:latin typeface="Times New Roman" panose="02020603050405020304"/>
                <a:cs typeface="Courier New" panose="02070309020205020404"/>
              </a:rPr>
              <a:t> issue was the actress(9)chosen to </a:t>
            </a:r>
            <a:r>
              <a:rPr lang="en-US" altLang="zh-CN" b="1" kern="100" dirty="0">
                <a:latin typeface="Times New Roman" panose="02020603050405020304"/>
                <a:cs typeface="Courier New" panose="02070309020205020404"/>
              </a:rPr>
              <a:t>play the part of</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Helen.Many</a:t>
            </a:r>
            <a:r>
              <a:rPr lang="en-US" altLang="zh-CN" kern="100" dirty="0">
                <a:latin typeface="Times New Roman" panose="02020603050405020304"/>
                <a:cs typeface="Courier New" panose="02070309020205020404"/>
              </a:rPr>
              <a:t> people thought she didn’t </a:t>
            </a:r>
            <a:r>
              <a:rPr lang="en-US" altLang="zh-CN" b="1" kern="100" dirty="0">
                <a:latin typeface="Times New Roman" panose="02020603050405020304"/>
                <a:cs typeface="Courier New" panose="02070309020205020404"/>
              </a:rPr>
              <a:t>live up to</a:t>
            </a:r>
            <a:r>
              <a:rPr lang="en-US" altLang="zh-CN" kern="100" dirty="0">
                <a:latin typeface="Times New Roman" panose="02020603050405020304"/>
                <a:cs typeface="Courier New" panose="02070309020205020404"/>
              </a:rPr>
              <a:t> Helen’s title </a:t>
            </a:r>
            <a:r>
              <a:rPr lang="en-US" altLang="zh-CN" kern="100" dirty="0" err="1">
                <a:latin typeface="Times New Roman" panose="02020603050405020304"/>
                <a:cs typeface="Courier New" panose="02070309020205020404"/>
              </a:rPr>
              <a:t>of“the</a:t>
            </a:r>
            <a:r>
              <a:rPr lang="en-US" altLang="zh-CN" kern="100" dirty="0">
                <a:latin typeface="Times New Roman" panose="02020603050405020304"/>
                <a:cs typeface="Courier New" panose="02070309020205020404"/>
              </a:rPr>
              <a:t> most beautiful woman in the world”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(10)</a:t>
            </a:r>
            <a:r>
              <a:rPr lang="en-US" altLang="zh-CN" b="1" kern="100" dirty="0">
                <a:latin typeface="Times New Roman" panose="02020603050405020304"/>
                <a:cs typeface="Courier New" panose="02070309020205020404"/>
              </a:rPr>
              <a:t>influencing</a:t>
            </a:r>
            <a:r>
              <a:rPr lang="en-US" altLang="zh-CN" kern="100" dirty="0">
                <a:latin typeface="Times New Roman" panose="02020603050405020304"/>
                <a:cs typeface="Courier New" panose="02070309020205020404"/>
              </a:rPr>
              <a:t> opinions of the movie </a:t>
            </a:r>
            <a:r>
              <a:rPr lang="en-US" altLang="zh-CN" b="1" kern="100" dirty="0">
                <a:latin typeface="Times New Roman" panose="02020603050405020304"/>
                <a:cs typeface="Courier New" panose="02070309020205020404"/>
              </a:rPr>
              <a:t>to some extent</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314325" y="862012"/>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zh-CN" altLang="zh-CN">
                <a:latin typeface="Times New Roman" panose="02020603050405020304" pitchFamily="18" charset="0"/>
              </a:rPr>
              <a:t>单词一族</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absent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缺席的；不在的</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zh-CN" altLang="zh-CN">
                <a:latin typeface="Times New Roman" panose="02020603050405020304" pitchFamily="18" charset="0"/>
                <a:ea typeface="楷体_GB2312"/>
                <a:cs typeface="楷体_GB2312"/>
              </a:rPr>
              <a:t>用法总结</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en-US" altLang="zh-CN">
                <a:latin typeface="Times New Roman" panose="02020603050405020304" pitchFamily="18" charset="0"/>
                <a:ea typeface="楷体_GB2312"/>
                <a:cs typeface="楷体_GB2312"/>
              </a:rPr>
              <a:t>(1)absence from</a:t>
            </a:r>
            <a:r>
              <a:rPr lang="zh-CN" altLang="zh-CN">
                <a:latin typeface="Times New Roman" panose="02020603050405020304" pitchFamily="18" charset="0"/>
                <a:ea typeface="楷体_GB2312"/>
                <a:cs typeface="楷体_GB2312"/>
              </a:rPr>
              <a:t>缺席；不在</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absence of mind</a:t>
            </a:r>
            <a:r>
              <a:rPr lang="zh-CN" altLang="zh-CN">
                <a:latin typeface="Times New Roman" panose="02020603050405020304" pitchFamily="18" charset="0"/>
                <a:ea typeface="楷体_GB2312"/>
                <a:cs typeface="楷体_GB2312"/>
              </a:rPr>
              <a:t>心不在焉</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in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absence</a:t>
            </a:r>
            <a:r>
              <a:rPr lang="zh-CN" altLang="zh-CN">
                <a:latin typeface="Times New Roman" panose="02020603050405020304" pitchFamily="18" charset="0"/>
                <a:ea typeface="楷体_GB2312"/>
                <a:cs typeface="楷体_GB2312"/>
              </a:rPr>
              <a:t>某人不在时</a:t>
            </a:r>
            <a:endParaRPr lang="zh-CN" altLang="zh-CN">
              <a:latin typeface="宋体" panose="02010600030101010101" pitchFamily="2" charset="-122"/>
            </a:endParaRPr>
          </a:p>
          <a:p>
            <a:pPr algn="just">
              <a:lnSpc>
                <a:spcPct val="150000"/>
              </a:lnSpc>
              <a:tabLst>
                <a:tab pos="2025015" algn="l"/>
              </a:tabLst>
            </a:pPr>
            <a:r>
              <a:rPr lang="en-US" altLang="zh-CN">
                <a:latin typeface="Times New Roman" panose="02020603050405020304" pitchFamily="18" charset="0"/>
                <a:ea typeface="楷体_GB2312"/>
                <a:cs typeface="楷体_GB2312"/>
              </a:rPr>
              <a:t>(2)be absent from</a:t>
            </a:r>
            <a:r>
              <a:rPr lang="zh-CN" altLang="zh-CN">
                <a:latin typeface="Times New Roman" panose="02020603050405020304" pitchFamily="18" charset="0"/>
                <a:ea typeface="楷体_GB2312"/>
                <a:cs typeface="楷体_GB2312"/>
              </a:rPr>
              <a:t>不参加；缺席，缺席的；心不在焉的</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95263" y="102393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put on</a:t>
            </a:r>
            <a:r>
              <a:rPr lang="zh-CN" altLang="zh-CN" kern="100" dirty="0">
                <a:latin typeface="Times New Roman" panose="02020603050405020304"/>
                <a:ea typeface="黑体" panose="02010609060101010101" charset="-122"/>
                <a:cs typeface="Times New Roman" panose="02020603050405020304"/>
              </a:rPr>
              <a:t>表演</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节目</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；穿上</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428750"/>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·Each of the contestants </a:t>
            </a:r>
            <a:r>
              <a:rPr lang="en-US" altLang="zh-CN" b="1" kern="100" dirty="0">
                <a:latin typeface="Times New Roman" panose="02020603050405020304"/>
                <a:cs typeface="Courier New" panose="02070309020205020404"/>
              </a:rPr>
              <a:t>put on</a:t>
            </a:r>
            <a:r>
              <a:rPr lang="en-US" altLang="zh-CN" kern="100" dirty="0">
                <a:latin typeface="Times New Roman" panose="02020603050405020304"/>
                <a:cs typeface="Courier New" panose="02070309020205020404"/>
              </a:rPr>
              <a:t> a wonderful performance—they all really wanted to win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42</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每一位参赛者都表现得很出色</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他们都很想赢。</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选用右栏短语填空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 ________________ all I observed in the experiment in the lab.</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Do you know why they ________________ the sports meet till next month?</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Mary inspired her students to ________________ their own productions that day.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Firemen tried to free the injured and ________________ the fire.</a:t>
            </a:r>
            <a:endParaRPr lang="zh-CN" altLang="zh-CN" kern="100" dirty="0">
              <a:latin typeface="宋体" panose="02010600030101010101" pitchFamily="2" charset="-122"/>
              <a:cs typeface="Courier New" panose="02070309020205020404"/>
            </a:endParaRPr>
          </a:p>
        </p:txBody>
      </p:sp>
      <p:pic>
        <p:nvPicPr>
          <p:cNvPr id="39939" name="Picture 2" descr="核心短语"/>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76262"/>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62050" y="2613423"/>
            <a:ext cx="995363"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put down</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318743" y="3019425"/>
            <a:ext cx="756297"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put off</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3859770" y="3425429"/>
            <a:ext cx="72199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put on</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4573191" y="3829050"/>
            <a:ext cx="778669"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put out</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302419" y="279797"/>
            <a:ext cx="8570119"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en-US" altLang="zh-CN" dirty="0">
                <a:latin typeface="宋体" panose="02010600030101010101" pitchFamily="2" charset="-122"/>
              </a:rPr>
              <a:t>⑤</a:t>
            </a:r>
            <a:r>
              <a:rPr lang="en-US" altLang="zh-CN" dirty="0">
                <a:latin typeface="Times New Roman" panose="02020603050405020304" pitchFamily="18" charset="0"/>
              </a:rPr>
              <a:t>He quickly ________________ his clothes and ran out into the street to wait until it was safe to go back inside.</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rPr>
              <a:t>⑥</a:t>
            </a:r>
            <a:r>
              <a:rPr lang="en-US" altLang="zh-CN" dirty="0">
                <a:latin typeface="Times New Roman" panose="02020603050405020304" pitchFamily="18" charset="0"/>
              </a:rPr>
              <a:t>The proposal ________________ by the engineer aims to help to protect the wild life in this area.</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rPr>
              <a:t>短语记牢</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put out</a:t>
            </a:r>
            <a:r>
              <a:rPr lang="zh-CN" altLang="zh-CN" dirty="0">
                <a:latin typeface="Times New Roman" panose="02020603050405020304" pitchFamily="18" charset="0"/>
                <a:ea typeface="楷体_GB2312"/>
                <a:cs typeface="楷体_GB2312"/>
              </a:rPr>
              <a:t>扑灭</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put down</a:t>
            </a:r>
            <a:r>
              <a:rPr lang="zh-CN" altLang="zh-CN" dirty="0">
                <a:latin typeface="Times New Roman" panose="02020603050405020304" pitchFamily="18" charset="0"/>
                <a:ea typeface="楷体_GB2312"/>
                <a:cs typeface="楷体_GB2312"/>
              </a:rPr>
              <a:t>放下；记下；镇压</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put off</a:t>
            </a:r>
            <a:r>
              <a:rPr lang="zh-CN" altLang="zh-CN" dirty="0">
                <a:latin typeface="Times New Roman" panose="02020603050405020304" pitchFamily="18" charset="0"/>
                <a:ea typeface="楷体_GB2312"/>
                <a:cs typeface="楷体_GB2312"/>
              </a:rPr>
              <a:t>推迟</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put back</a:t>
            </a:r>
            <a:r>
              <a:rPr lang="zh-CN" altLang="zh-CN" dirty="0">
                <a:latin typeface="Times New Roman" panose="02020603050405020304" pitchFamily="18" charset="0"/>
                <a:ea typeface="楷体_GB2312"/>
                <a:cs typeface="楷体_GB2312"/>
              </a:rPr>
              <a:t>将</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楷体_GB2312"/>
                <a:cs typeface="楷体_GB2312"/>
              </a:rPr>
              <a:t>放回</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put forward </a:t>
            </a:r>
            <a:r>
              <a:rPr lang="zh-CN" altLang="zh-CN" dirty="0">
                <a:latin typeface="Times New Roman" panose="02020603050405020304" pitchFamily="18" charset="0"/>
                <a:ea typeface="楷体_GB2312"/>
                <a:cs typeface="楷体_GB2312"/>
              </a:rPr>
              <a:t>提出</a:t>
            </a:r>
            <a:r>
              <a:rPr lang="en-US" altLang="zh-CN" dirty="0">
                <a:latin typeface="Times New Roman" panose="02020603050405020304" pitchFamily="18" charset="0"/>
                <a:ea typeface="楷体_GB2312"/>
                <a:cs typeface="楷体_GB2312"/>
              </a:rPr>
              <a:t> </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rPr>
              <a:t>名师提醒　</a:t>
            </a:r>
            <a:r>
              <a:rPr lang="en-US" altLang="zh-CN" i="1" dirty="0">
                <a:latin typeface="Book Antiqua" panose="02040602050305030304" pitchFamily="18" charset="0"/>
                <a:ea typeface="楷体_GB2312"/>
                <a:cs typeface="楷体_GB2312"/>
              </a:rPr>
              <a:t>v</a:t>
            </a:r>
            <a:r>
              <a:rPr lang="en-US" altLang="zh-CN" i="1" dirty="0">
                <a:latin typeface="Times New Roman" panose="02020603050405020304" pitchFamily="18" charset="0"/>
                <a:ea typeface="楷体_GB2312"/>
                <a:cs typeface="楷体_GB2312"/>
              </a:rPr>
              <a:t>i</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a:t>
            </a:r>
            <a:r>
              <a:rPr lang="en-US" altLang="zh-CN" i="1" dirty="0">
                <a:latin typeface="Times New Roman" panose="02020603050405020304" pitchFamily="18" charset="0"/>
                <a:ea typeface="楷体_GB2312"/>
                <a:cs typeface="楷体_GB2312"/>
              </a:rPr>
              <a:t>ad</a:t>
            </a:r>
            <a:r>
              <a:rPr lang="en-US" altLang="zh-CN" i="1" dirty="0">
                <a:latin typeface="Book Antiqua" panose="02040602050305030304" pitchFamily="18" charset="0"/>
                <a:ea typeface="楷体_GB2312"/>
                <a:cs typeface="楷体_GB2312"/>
              </a:rPr>
              <a:t>v</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构成的动词短语如果跟代词宾语时，需要放在副词前面。</a:t>
            </a:r>
            <a:r>
              <a:rPr lang="en-US" altLang="zh-CN" dirty="0">
                <a:latin typeface="Times New Roman" panose="02020603050405020304" pitchFamily="18" charset="0"/>
                <a:ea typeface="楷体_GB2312"/>
                <a:cs typeface="楷体_GB2312"/>
              </a:rPr>
              <a:t> </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2233376" y="222648"/>
            <a:ext cx="72199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put on</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2213098" y="1044179"/>
            <a:ext cx="1222129"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put forward</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0019" y="63698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2.</a:t>
            </a:r>
            <a:r>
              <a:rPr lang="en-US" altLang="zh-CN" b="1" kern="100" dirty="0">
                <a:latin typeface="Times New Roman" panose="02020603050405020304"/>
                <a:cs typeface="Courier New" panose="02070309020205020404"/>
              </a:rPr>
              <a:t>be based on</a:t>
            </a:r>
            <a:r>
              <a:rPr lang="zh-CN" altLang="zh-CN" kern="100" dirty="0">
                <a:latin typeface="Times New Roman" panose="02020603050405020304"/>
                <a:ea typeface="黑体" panose="02010609060101010101" charset="-12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为基础</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或根据</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041798"/>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·They say that “a picture is worth a thousand words”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the briefest look at books and the movies </a:t>
            </a:r>
            <a:r>
              <a:rPr lang="en-US" altLang="zh-CN" b="1" kern="100" dirty="0">
                <a:latin typeface="Times New Roman" panose="02020603050405020304"/>
                <a:cs typeface="Courier New" panose="02070309020205020404"/>
              </a:rPr>
              <a:t>based on</a:t>
            </a:r>
            <a:r>
              <a:rPr lang="en-US" altLang="zh-CN" kern="100" dirty="0">
                <a:latin typeface="Times New Roman" panose="02020603050405020304"/>
                <a:cs typeface="Courier New" panose="02070309020205020404"/>
              </a:rPr>
              <a:t> them would have anyone questioning this common saying.(</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44</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他们说</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一幅画胜过千言万语</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，但最简略地看一看基于它们的书籍和电影，就会让任何人质疑这句俗语。</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She said that the book was based ____________ a true story.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They decided to base the new company ____________ New York.</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You cannot accept an opinion offered to you unless it ____________(base) on facts.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189810" y="3113485"/>
            <a:ext cx="366713"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on</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4809461" y="3517107"/>
            <a:ext cx="318036"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in</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5818585" y="3910013"/>
            <a:ext cx="867965" cy="483394"/>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is based</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03610" y="870347"/>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短语记牢</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base </a:t>
            </a:r>
            <a:r>
              <a:rPr lang="en-US" altLang="zh-CN" kern="100" dirty="0" err="1">
                <a:latin typeface="Times New Roman" panose="02020603050405020304"/>
                <a:ea typeface="楷体_GB2312"/>
                <a:cs typeface="Courier New" panose="02070309020205020404"/>
              </a:rPr>
              <a:t>sth</a:t>
            </a:r>
            <a:r>
              <a:rPr lang="en-US" altLang="zh-CN" kern="100" dirty="0">
                <a:latin typeface="Times New Roman" panose="02020603050405020304"/>
                <a:ea typeface="楷体_GB2312"/>
                <a:cs typeface="Courier New" panose="02070309020205020404"/>
              </a:rPr>
              <a:t> on/upon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为基础</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或根据</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base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a:t>
            </a:r>
            <a:r>
              <a:rPr lang="en-US" altLang="zh-CN" kern="100" dirty="0" err="1">
                <a:latin typeface="Times New Roman" panose="02020603050405020304"/>
                <a:ea typeface="楷体_GB2312"/>
                <a:cs typeface="Courier New" panose="02070309020205020404"/>
              </a:rPr>
              <a:t>sth</a:t>
            </a:r>
            <a:r>
              <a:rPr lang="en-US" altLang="zh-CN" kern="100" dirty="0">
                <a:latin typeface="Times New Roman" panose="02020603050405020304"/>
                <a:ea typeface="楷体_GB2312"/>
                <a:cs typeface="Courier New" panose="02070309020205020404"/>
              </a:rPr>
              <a:t>/oneself in</a:t>
            </a:r>
            <a:r>
              <a:rPr lang="zh-CN" altLang="zh-CN" kern="100" dirty="0">
                <a:latin typeface="Times New Roman" panose="02020603050405020304"/>
                <a:ea typeface="楷体_GB231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为据点</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或总部等</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名师提醒</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base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基础；底部</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base </a:t>
            </a:r>
            <a:r>
              <a:rPr lang="en-US" altLang="zh-CN" i="1" kern="100" dirty="0" err="1">
                <a:latin typeface="Book Antiqua" panose="02040602050305030304"/>
                <a:ea typeface="楷体_GB2312"/>
                <a:cs typeface="Times New Roman" panose="02020603050405020304"/>
              </a:rPr>
              <a:t>v</a:t>
            </a:r>
            <a:r>
              <a:rPr lang="en-US" altLang="zh-CN" i="1" kern="100" dirty="0" err="1">
                <a:latin typeface="Times New Roman" panose="02020603050405020304"/>
                <a:ea typeface="楷体_GB2312"/>
                <a:cs typeface="Courier New" panose="02070309020205020404"/>
              </a:rPr>
              <a:t>t</a:t>
            </a:r>
            <a:r>
              <a:rPr lang="en-US" altLang="zh-CN" kern="100" dirty="0" err="1">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作基础</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069" y="5560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3.</a:t>
            </a:r>
            <a:r>
              <a:rPr lang="en-US" altLang="zh-CN" b="1" kern="100" dirty="0">
                <a:latin typeface="Times New Roman" panose="02020603050405020304"/>
                <a:cs typeface="Courier New" panose="02070309020205020404"/>
              </a:rPr>
              <a:t>end up</a:t>
            </a:r>
            <a:r>
              <a:rPr lang="zh-CN" altLang="zh-CN" kern="100" dirty="0">
                <a:latin typeface="Times New Roman" panose="02020603050405020304"/>
                <a:ea typeface="黑体" panose="02010609060101010101" charset="-122"/>
                <a:cs typeface="Times New Roman" panose="02020603050405020304"/>
              </a:rPr>
              <a:t>结束；告终</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96083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·All too often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great words </a:t>
            </a:r>
            <a:r>
              <a:rPr lang="en-US" altLang="zh-CN" b="1" kern="100" dirty="0">
                <a:latin typeface="Times New Roman" panose="02020603050405020304"/>
                <a:cs typeface="Courier New" panose="02070309020205020404"/>
              </a:rPr>
              <a:t>end up</a:t>
            </a:r>
            <a:r>
              <a:rPr lang="en-US" altLang="zh-CN" kern="100" dirty="0">
                <a:latin typeface="Times New Roman" panose="02020603050405020304"/>
                <a:cs typeface="Courier New" panose="02070309020205020404"/>
              </a:rPr>
              <a:t> being turned into cinematic “turkeys”</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44</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很多时候，伟大的话语最终会变成影片的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失败品</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On Christmas Eve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English evening ended up ____________ (sing) the song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Unforgettable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Tonight</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Each two-week camp ends ____________ a trip to Washington DC.</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If you don’t slow down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you’ll end up ____________ hospital.</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When we practice speaking English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often end ____________ speaking in Chinese.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760244" y="2131219"/>
            <a:ext cx="810816"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singing</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493294" y="3008710"/>
            <a:ext cx="544116"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with</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4833938" y="3424238"/>
            <a:ext cx="315516"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in</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5845969" y="3763566"/>
            <a:ext cx="366713" cy="483394"/>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up</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03610" y="1044179"/>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短语记牢</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end up with</a:t>
            </a:r>
            <a:r>
              <a:rPr lang="zh-CN" altLang="zh-CN" kern="100" dirty="0">
                <a:latin typeface="Times New Roman" panose="02020603050405020304"/>
                <a:ea typeface="楷体_GB231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告终</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end up 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结束</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停止做某事</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end up in</a:t>
            </a:r>
            <a:r>
              <a:rPr lang="zh-CN" altLang="zh-CN" kern="100" dirty="0">
                <a:latin typeface="Times New Roman" panose="02020603050405020304"/>
                <a:ea typeface="楷体_GB2312"/>
                <a:cs typeface="Times New Roman" panose="02020603050405020304"/>
              </a:rPr>
              <a:t>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结束，以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为结局</a:t>
            </a:r>
            <a:r>
              <a:rPr lang="en-US" altLang="zh-CN" kern="100" dirty="0">
                <a:latin typeface="Times New Roman" panose="02020603050405020304"/>
                <a:ea typeface="楷体_GB2312"/>
                <a:cs typeface="Courier New" panose="020703090202050204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名师提醒　</a:t>
            </a:r>
            <a:r>
              <a:rPr lang="en-US" altLang="zh-CN" kern="100" dirty="0">
                <a:latin typeface="Times New Roman" panose="02020603050405020304"/>
                <a:ea typeface="楷体_GB2312"/>
                <a:cs typeface="Courier New" panose="02070309020205020404"/>
              </a:rPr>
              <a:t>end</a:t>
            </a:r>
            <a:r>
              <a:rPr lang="zh-CN" altLang="zh-CN" kern="100" dirty="0">
                <a:latin typeface="Times New Roman" panose="02020603050405020304"/>
                <a:ea typeface="楷体_GB2312"/>
                <a:cs typeface="Times New Roman" panose="02020603050405020304"/>
              </a:rPr>
              <a:t>作名词表示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末尾；尽头；终止；结果，目标</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16682" y="56673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4.</a:t>
            </a:r>
            <a:r>
              <a:rPr lang="en-US" altLang="zh-CN" b="1" kern="100" dirty="0">
                <a:latin typeface="Times New Roman" panose="02020603050405020304"/>
                <a:cs typeface="Courier New" panose="02070309020205020404"/>
              </a:rPr>
              <a:t>live up to</a:t>
            </a:r>
            <a:r>
              <a:rPr lang="zh-CN" altLang="zh-CN" kern="100" dirty="0">
                <a:latin typeface="Times New Roman" panose="02020603050405020304"/>
                <a:ea typeface="黑体" panose="02010609060101010101" charset="-122"/>
                <a:cs typeface="Times New Roman" panose="02020603050405020304"/>
              </a:rPr>
              <a:t>符合</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标准</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，不负</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盛名</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971550"/>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·Many people thought she didn’t </a:t>
            </a:r>
            <a:r>
              <a:rPr lang="en-US" altLang="zh-CN" b="1" kern="100" dirty="0">
                <a:latin typeface="Times New Roman" panose="02020603050405020304"/>
                <a:cs typeface="Courier New" panose="02070309020205020404"/>
              </a:rPr>
              <a:t>live up to</a:t>
            </a:r>
            <a:r>
              <a:rPr lang="en-US" altLang="zh-CN" kern="100" dirty="0">
                <a:latin typeface="Times New Roman" panose="02020603050405020304"/>
                <a:cs typeface="Courier New" panose="02070309020205020404"/>
              </a:rPr>
              <a:t> Helen’s title </a:t>
            </a:r>
            <a:r>
              <a:rPr lang="en-US" altLang="zh-CN" kern="100" dirty="0" err="1">
                <a:latin typeface="Times New Roman" panose="02020603050405020304"/>
                <a:cs typeface="Courier New" panose="02070309020205020404"/>
              </a:rPr>
              <a:t>of“the</a:t>
            </a:r>
            <a:r>
              <a:rPr lang="en-US" altLang="zh-CN" kern="100" dirty="0">
                <a:latin typeface="Times New Roman" panose="02020603050405020304"/>
                <a:cs typeface="Courier New" panose="02070309020205020404"/>
              </a:rPr>
              <a:t> most beautiful woman in the world”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influencing opinions of the movie to some extent.(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45</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许多人认为她辜负了海伦的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世界上最美丽的女人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的称号，在一定程度上影响了人们对这部电影的看法。</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weather in England is changeable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____________(live)up to its reputation.</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has determined to live up ____________ the expectations of the company.</a:t>
            </a:r>
          </a:p>
        </p:txBody>
      </p:sp>
      <p:sp>
        <p:nvSpPr>
          <p:cNvPr id="6" name="矩形 5"/>
          <p:cNvSpPr/>
          <p:nvPr/>
        </p:nvSpPr>
        <p:spPr>
          <a:xfrm>
            <a:off x="4660881" y="2972991"/>
            <a:ext cx="677108"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living</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895725" y="3437335"/>
            <a:ext cx="315516" cy="483394"/>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to</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7188" y="758429"/>
            <a:ext cx="848439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solidFill>
                  <a:prstClr val="black"/>
                </a:solidFill>
                <a:latin typeface="宋体" panose="02010600030101010101" pitchFamily="2" charset="-122"/>
                <a:ea typeface="MS Mincho" panose="02020609040205080304" charset="-128"/>
                <a:cs typeface="MS Mincho" panose="02020609040205080304" charset="-128"/>
              </a:rPr>
              <a:t>►</a:t>
            </a:r>
            <a:r>
              <a:rPr lang="zh-CN" altLang="zh-CN" kern="100" dirty="0">
                <a:solidFill>
                  <a:prstClr val="black"/>
                </a:solidFill>
                <a:latin typeface="Times New Roman" panose="02020603050405020304"/>
                <a:cs typeface="Times New Roman" panose="02020603050405020304"/>
              </a:rPr>
              <a:t>补全句子</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solidFill>
                  <a:prstClr val="black"/>
                </a:solidFill>
                <a:latin typeface="宋体" panose="02010600030101010101" pitchFamily="2" charset="-122"/>
                <a:cs typeface="Times New Roman" panose="02020603050405020304"/>
              </a:rPr>
              <a:t>③</a:t>
            </a:r>
            <a:r>
              <a:rPr lang="en-US" altLang="zh-CN" kern="100" dirty="0">
                <a:solidFill>
                  <a:prstClr val="black"/>
                </a:solidFill>
                <a:latin typeface="Times New Roman" panose="02020603050405020304"/>
                <a:cs typeface="Courier New" panose="02070309020205020404"/>
              </a:rPr>
              <a:t>We will ____________ (</a:t>
            </a:r>
            <a:r>
              <a:rPr lang="zh-CN" altLang="zh-CN" kern="100" dirty="0">
                <a:solidFill>
                  <a:prstClr val="black"/>
                </a:solidFill>
                <a:latin typeface="Times New Roman" panose="02020603050405020304"/>
                <a:cs typeface="Times New Roman" panose="02020603050405020304"/>
              </a:rPr>
              <a:t>决不辜负</a:t>
            </a:r>
            <a:r>
              <a:rPr lang="en-US" altLang="zh-CN" kern="100" dirty="0">
                <a:solidFill>
                  <a:prstClr val="black"/>
                </a:solidFill>
                <a:latin typeface="Times New Roman" panose="02020603050405020304"/>
                <a:cs typeface="Courier New" panose="02070309020205020404"/>
              </a:rPr>
              <a:t>) what our parents expect of us.</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solidFill>
                  <a:prstClr val="black"/>
                </a:solidFill>
                <a:latin typeface="宋体" panose="02010600030101010101" pitchFamily="2" charset="-122"/>
                <a:cs typeface="Times New Roman" panose="02020603050405020304"/>
              </a:rPr>
              <a:t>④</a:t>
            </a:r>
            <a:r>
              <a:rPr lang="en-US" altLang="zh-CN" kern="100" dirty="0">
                <a:solidFill>
                  <a:prstClr val="black"/>
                </a:solidFill>
                <a:latin typeface="Times New Roman" panose="02020603050405020304"/>
                <a:cs typeface="Courier New" panose="02070309020205020404"/>
              </a:rPr>
              <a:t>I had to ______________________________(</a:t>
            </a:r>
            <a:r>
              <a:rPr lang="zh-CN" altLang="zh-CN" kern="100" dirty="0">
                <a:solidFill>
                  <a:prstClr val="black"/>
                </a:solidFill>
                <a:latin typeface="Times New Roman" panose="02020603050405020304"/>
                <a:cs typeface="Times New Roman" panose="02020603050405020304"/>
              </a:rPr>
              <a:t>靠面包和水生存</a:t>
            </a:r>
            <a:r>
              <a:rPr lang="en-US" altLang="zh-CN" kern="100" dirty="0">
                <a:solidFill>
                  <a:prstClr val="black"/>
                </a:solidFill>
                <a:latin typeface="Times New Roman" panose="02020603050405020304"/>
                <a:cs typeface="Courier New" panose="02070309020205020404"/>
              </a:rPr>
              <a:t>) when I was a student.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solidFill>
                  <a:prstClr val="black"/>
                </a:solidFill>
                <a:latin typeface="宋体" panose="02010600030101010101" pitchFamily="2" charset="-122"/>
                <a:cs typeface="Times New Roman" panose="02020603050405020304"/>
              </a:rPr>
              <a:t>⑤</a:t>
            </a:r>
            <a:r>
              <a:rPr lang="en-US" altLang="zh-CN" kern="100" dirty="0">
                <a:solidFill>
                  <a:prstClr val="black"/>
                </a:solidFill>
                <a:latin typeface="Times New Roman" panose="02020603050405020304"/>
                <a:cs typeface="Courier New" panose="02070309020205020404"/>
              </a:rPr>
              <a:t>After their worst quarrel</a:t>
            </a:r>
            <a:r>
              <a:rPr lang="zh-CN" altLang="zh-CN" kern="100" dirty="0">
                <a:solidFill>
                  <a:prstClr val="black"/>
                </a:solidFill>
                <a:latin typeface="Times New Roman" panose="02020603050405020304"/>
                <a:cs typeface="Times New Roman" panose="02020603050405020304"/>
              </a:rPr>
              <a:t>，</a:t>
            </a:r>
            <a:r>
              <a:rPr lang="en-US" altLang="zh-CN" kern="100" dirty="0">
                <a:solidFill>
                  <a:prstClr val="black"/>
                </a:solidFill>
                <a:latin typeface="Times New Roman" panose="02020603050405020304"/>
                <a:cs typeface="Courier New" panose="02070309020205020404"/>
              </a:rPr>
              <a:t>Jim and Mary wondered if they should __________________ (</a:t>
            </a:r>
            <a:r>
              <a:rPr lang="zh-CN" altLang="zh-CN" kern="100" dirty="0">
                <a:solidFill>
                  <a:prstClr val="black"/>
                </a:solidFill>
                <a:latin typeface="Times New Roman" panose="02020603050405020304"/>
                <a:cs typeface="Times New Roman" panose="02020603050405020304"/>
              </a:rPr>
              <a:t>分开</a:t>
            </a:r>
            <a:r>
              <a:rPr lang="en-US" altLang="zh-CN" kern="100" dirty="0">
                <a:solidFill>
                  <a:prstClr val="black"/>
                </a:solidFill>
                <a:latin typeface="Times New Roman" panose="02020603050405020304"/>
                <a:cs typeface="Courier New" panose="02070309020205020404"/>
              </a:rPr>
              <a:t>) for a time to try to improve their relationship.   </a:t>
            </a:r>
            <a:endParaRPr lang="zh-CN" altLang="zh-CN" kern="100" dirty="0">
              <a:solidFill>
                <a:prstClr val="black"/>
              </a:solidFill>
              <a:latin typeface="宋体" panose="02010600030101010101" pitchFamily="2" charset="-122"/>
              <a:cs typeface="Courier New" panose="02070309020205020404"/>
            </a:endParaRPr>
          </a:p>
        </p:txBody>
      </p:sp>
      <p:sp>
        <p:nvSpPr>
          <p:cNvPr id="3" name="矩形 2"/>
          <p:cNvSpPr/>
          <p:nvPr/>
        </p:nvSpPr>
        <p:spPr>
          <a:xfrm>
            <a:off x="357188" y="2795588"/>
            <a:ext cx="8429625" cy="1314450"/>
          </a:xfrm>
          <a:prstGeom prst="rect">
            <a:avLst/>
          </a:prstGeom>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短语记牢</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live on </a:t>
            </a:r>
            <a:r>
              <a:rPr lang="zh-CN" altLang="zh-CN" kern="100" dirty="0">
                <a:latin typeface="Times New Roman" panose="02020603050405020304"/>
                <a:ea typeface="楷体_GB2312"/>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为食</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live apart</a:t>
            </a:r>
            <a:r>
              <a:rPr lang="zh-CN" altLang="zh-CN" kern="100" dirty="0">
                <a:latin typeface="Times New Roman" panose="02020603050405020304"/>
                <a:ea typeface="楷体_GB2312"/>
                <a:cs typeface="Times New Roman" panose="02020603050405020304"/>
              </a:rPr>
              <a:t>分开居住</a:t>
            </a:r>
            <a:r>
              <a:rPr lang="en-US" altLang="zh-CN" kern="100" dirty="0">
                <a:latin typeface="Times New Roman" panose="02020603050405020304"/>
                <a:ea typeface="楷体_GB231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597377" y="1082279"/>
            <a:ext cx="101053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live up to</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1979656" y="1540669"/>
            <a:ext cx="2305759"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live on bread and water</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7341183" y="1910954"/>
            <a:ext cx="1004121"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live apart</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04775" y="75366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02565" indent="-34290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1.One of the key reasons behind this is that </a:t>
            </a:r>
            <a:r>
              <a:rPr lang="en-US" altLang="zh-CN" b="1" kern="100" dirty="0">
                <a:latin typeface="Times New Roman" panose="02020603050405020304"/>
                <a:cs typeface="Courier New" panose="02070309020205020404"/>
              </a:rPr>
              <a:t>while</a:t>
            </a:r>
            <a:r>
              <a:rPr lang="en-US" altLang="zh-CN" kern="100" dirty="0">
                <a:latin typeface="Times New Roman" panose="02020603050405020304"/>
                <a:cs typeface="Courier New" panose="02070309020205020404"/>
              </a:rPr>
              <a:t> a book usually takes a few days to read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movie typically lasts under two hours.(</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44</a:t>
            </a:r>
            <a:r>
              <a:rPr lang="zh-CN" altLang="zh-CN" kern="100" baseline="-25000" dirty="0">
                <a:latin typeface="Times New Roman" panose="02020603050405020304"/>
                <a:cs typeface="Times New Roman" panose="02020603050405020304"/>
              </a:rPr>
              <a:t>～</a:t>
            </a:r>
            <a:r>
              <a:rPr lang="en-US" altLang="zh-CN" kern="100" baseline="-25000" dirty="0">
                <a:latin typeface="Times New Roman" panose="02020603050405020304"/>
                <a:cs typeface="Courier New" panose="02070309020205020404"/>
              </a:rPr>
              <a:t>45</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291704" y="1541860"/>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这背后的一个关键原因是，虽然一本书通常需要几天的时间来阅读，但一部电影通常持续不到两个小时。</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ea typeface="黑体" panose="02010609060101010101"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句中</a:t>
            </a:r>
            <a:r>
              <a:rPr lang="en-US" altLang="zh-CN" b="1" kern="100" dirty="0">
                <a:latin typeface="Times New Roman" panose="02020603050405020304"/>
                <a:cs typeface="Courier New" panose="02070309020205020404"/>
              </a:rPr>
              <a:t>while</a:t>
            </a:r>
            <a:r>
              <a:rPr lang="zh-CN" altLang="zh-CN" kern="100" dirty="0">
                <a:latin typeface="Times New Roman" panose="02020603050405020304"/>
                <a:cs typeface="Times New Roman" panose="02020603050405020304"/>
              </a:rPr>
              <a:t>作为并列连词，意思为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而，然而</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，表前后意义上的对比或转折。</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ea typeface="黑体" panose="02010609060101010101" charset="-122"/>
                <a:cs typeface="Times New Roman" panose="02020603050405020304"/>
              </a:rPr>
              <a:t>【拓展】</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(1)while</a:t>
            </a:r>
            <a:r>
              <a:rPr lang="zh-CN" altLang="zh-CN" kern="100" dirty="0">
                <a:latin typeface="Times New Roman" panose="02020603050405020304"/>
                <a:cs typeface="Times New Roman" panose="02020603050405020304"/>
              </a:rPr>
              <a:t>作连词，表示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虽然</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尽管</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，引出让步状语从句。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(2)while </a:t>
            </a:r>
            <a:r>
              <a:rPr lang="zh-CN" altLang="zh-CN" kern="100" dirty="0">
                <a:latin typeface="Times New Roman" panose="02020603050405020304"/>
                <a:cs typeface="Times New Roman" panose="02020603050405020304"/>
              </a:rPr>
              <a:t>引导时间状语从句，表示一段时间，意为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当</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时</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。此时从句的动词为延续性动词。</a:t>
            </a:r>
            <a:endParaRPr lang="zh-CN" altLang="zh-CN" kern="100" dirty="0">
              <a:latin typeface="宋体" panose="02010600030101010101" pitchFamily="2" charset="-122"/>
              <a:cs typeface="Courier New" panose="02070309020205020404"/>
            </a:endParaRPr>
          </a:p>
        </p:txBody>
      </p:sp>
      <p:pic>
        <p:nvPicPr>
          <p:cNvPr id="48131"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417910"/>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7244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There are a thousand Hamlets in a thousand people’s </a:t>
            </a:r>
            <a:r>
              <a:rPr lang="en-US" altLang="zh-CN" kern="100" dirty="0" err="1">
                <a:latin typeface="Times New Roman" panose="02020603050405020304"/>
                <a:cs typeface="Courier New" panose="02070309020205020404"/>
              </a:rPr>
              <a:t>eyes.</a:t>
            </a:r>
            <a:r>
              <a:rPr lang="en-US" altLang="zh-CN" b="1" kern="100" dirty="0" err="1">
                <a:latin typeface="Times New Roman" panose="02020603050405020304"/>
                <a:cs typeface="Courier New" panose="02070309020205020404"/>
              </a:rPr>
              <a:t>Furthermore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books and movies are two different forms of media and therefore have different rules.(11)With this in mind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perhaps we should judge a movie </a:t>
            </a:r>
            <a:r>
              <a:rPr lang="en-US" altLang="zh-CN" b="1" kern="100" dirty="0">
                <a:latin typeface="Times New Roman" panose="02020603050405020304"/>
                <a:cs typeface="Courier New" panose="02070309020205020404"/>
              </a:rPr>
              <a:t>in its own right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not against its </a:t>
            </a:r>
            <a:r>
              <a:rPr lang="en-US" altLang="zh-CN" b="1" kern="100" dirty="0">
                <a:latin typeface="Times New Roman" panose="02020603050405020304"/>
                <a:cs typeface="Courier New" panose="02070309020205020404"/>
              </a:rPr>
              <a:t>original</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source.Interestingly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audiences have in recent years turned to </a:t>
            </a:r>
            <a:r>
              <a:rPr lang="en-US" altLang="zh-CN" b="1" kern="100" dirty="0">
                <a:latin typeface="Times New Roman" panose="02020603050405020304"/>
                <a:cs typeface="Courier New" panose="02070309020205020404"/>
              </a:rPr>
              <a:t>television series</a:t>
            </a:r>
            <a:r>
              <a:rPr lang="en-US" altLang="zh-CN" kern="100" dirty="0">
                <a:latin typeface="Times New Roman" panose="02020603050405020304"/>
                <a:cs typeface="Courier New" panose="02070309020205020404"/>
              </a:rPr>
              <a:t> such as </a:t>
            </a:r>
            <a:r>
              <a:rPr lang="en-US" altLang="zh-CN" i="1" kern="100" dirty="0">
                <a:latin typeface="Times New Roman" panose="02020603050405020304"/>
                <a:cs typeface="Courier New" panose="02070309020205020404"/>
              </a:rPr>
              <a:t>Sherlock</a:t>
            </a:r>
            <a:r>
              <a:rPr lang="en-US" altLang="zh-CN" kern="100" dirty="0">
                <a:latin typeface="Times New Roman" panose="02020603050405020304"/>
                <a:cs typeface="Courier New" panose="02070309020205020404"/>
              </a:rPr>
              <a:t> or </a:t>
            </a:r>
            <a:r>
              <a:rPr lang="en-US" altLang="zh-CN" i="1" kern="100" dirty="0">
                <a:latin typeface="Times New Roman" panose="02020603050405020304"/>
                <a:cs typeface="Courier New" panose="02070309020205020404"/>
              </a:rPr>
              <a:t>Mad</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Men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can have many characters and </a:t>
            </a:r>
            <a:r>
              <a:rPr lang="en-US" altLang="zh-CN" b="1" kern="100" dirty="0">
                <a:latin typeface="Times New Roman" panose="02020603050405020304"/>
                <a:cs typeface="Courier New" panose="02070309020205020404"/>
              </a:rPr>
              <a:t>gradual</a:t>
            </a:r>
            <a:r>
              <a:rPr lang="en-US" altLang="zh-CN" kern="100" dirty="0">
                <a:latin typeface="Times New Roman" panose="02020603050405020304"/>
                <a:cs typeface="Courier New" panose="02070309020205020404"/>
              </a:rPr>
              <a:t> plot </a:t>
            </a:r>
            <a:r>
              <a:rPr lang="en-US" altLang="zh-CN" kern="100" dirty="0" err="1">
                <a:latin typeface="Times New Roman" panose="02020603050405020304"/>
                <a:cs typeface="Courier New" panose="02070309020205020404"/>
              </a:rPr>
              <a:t>development.Perhaps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one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readers of </a:t>
            </a:r>
            <a:r>
              <a:rPr lang="en-US" altLang="zh-CN" kern="100" dirty="0" err="1">
                <a:latin typeface="Times New Roman" panose="02020603050405020304"/>
                <a:cs typeface="Courier New" panose="02070309020205020404"/>
              </a:rPr>
              <a:t>F.Scott</a:t>
            </a:r>
            <a:r>
              <a:rPr lang="en-US" altLang="zh-CN" kern="100" dirty="0">
                <a:latin typeface="Times New Roman" panose="02020603050405020304"/>
                <a:cs typeface="Courier New" panose="02070309020205020404"/>
              </a:rPr>
              <a:t> Fitzgerald’s most </a:t>
            </a:r>
            <a:r>
              <a:rPr lang="en-US" altLang="zh-CN" b="1" kern="100" dirty="0">
                <a:latin typeface="Times New Roman" panose="02020603050405020304"/>
                <a:cs typeface="Courier New" panose="02070309020205020404"/>
              </a:rPr>
              <a:t>admired</a:t>
            </a:r>
            <a:r>
              <a:rPr lang="en-US" altLang="zh-CN" kern="100" dirty="0">
                <a:latin typeface="Times New Roman" panose="02020603050405020304"/>
                <a:cs typeface="Courier New" panose="02070309020205020404"/>
              </a:rPr>
              <a:t> work will find themselves (12)</a:t>
            </a:r>
            <a:r>
              <a:rPr lang="en-US" altLang="zh-CN" b="1" kern="100" dirty="0">
                <a:latin typeface="Times New Roman" panose="02020603050405020304"/>
                <a:cs typeface="Courier New" panose="02070309020205020404"/>
              </a:rPr>
              <a:t>glued to</a:t>
            </a:r>
            <a:r>
              <a:rPr lang="en-US" altLang="zh-CN" kern="100" dirty="0">
                <a:latin typeface="Times New Roman" panose="02020603050405020304"/>
                <a:cs typeface="Courier New" panose="02070309020205020404"/>
              </a:rPr>
              <a:t> their screens by episodes of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Great</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Gatsby</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9058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While</a:t>
            </a:r>
            <a:r>
              <a:rPr lang="en-US" altLang="zh-CN" kern="100" dirty="0">
                <a:latin typeface="Times New Roman" panose="02020603050405020304"/>
                <a:cs typeface="Courier New" panose="02070309020205020404"/>
              </a:rPr>
              <a:t> the </a:t>
            </a:r>
            <a:r>
              <a:rPr lang="en-US" altLang="zh-CN" kern="100" dirty="0" err="1">
                <a:latin typeface="Times New Roman" panose="02020603050405020304"/>
                <a:cs typeface="Courier New" panose="02070309020205020404"/>
              </a:rPr>
              <a:t>modelling</a:t>
            </a:r>
            <a:r>
              <a:rPr lang="en-US" altLang="zh-CN" kern="100" dirty="0">
                <a:latin typeface="Times New Roman" panose="02020603050405020304"/>
                <a:cs typeface="Courier New" panose="02070309020205020404"/>
              </a:rPr>
              <a:t> business is difficult to get into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good model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will always be in need.</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尽管模特行业很难进入，但是好的模特，总是需要的。</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·There’s plenty of rain in the southeast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while</a:t>
            </a:r>
            <a:r>
              <a:rPr lang="en-US" altLang="zh-CN" kern="100" dirty="0">
                <a:latin typeface="Times New Roman" panose="02020603050405020304"/>
                <a:cs typeface="Courier New" panose="02070309020205020404"/>
              </a:rPr>
              <a:t> there’s little in the northwest.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东南部雨量充足，而西北部则很少下雨。</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While</a:t>
            </a:r>
            <a:r>
              <a:rPr lang="en-US" altLang="zh-CN" kern="100" dirty="0">
                <a:latin typeface="Times New Roman" panose="02020603050405020304"/>
                <a:cs typeface="Courier New" panose="02070309020205020404"/>
              </a:rPr>
              <a:t> we were talking in the room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left silently.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当我们在房间里谈话时，他默默地离开了。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303610" y="728662"/>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zh-CN" altLang="zh-CN" dirty="0">
                <a:latin typeface="Times New Roman" panose="02020603050405020304" pitchFamily="18" charset="0"/>
              </a:rPr>
              <a:t>补全句子</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①</a:t>
            </a:r>
            <a:r>
              <a:rPr lang="en-US" altLang="zh-CN" dirty="0">
                <a:latin typeface="Times New Roman" panose="02020603050405020304" pitchFamily="18" charset="0"/>
                <a:ea typeface="楷体_GB2312"/>
                <a:cs typeface="楷体_GB2312"/>
              </a:rPr>
              <a:t>___________________________</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I do not have much time available.</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尽管我愿意帮忙，但是没有多少时间。</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②</a:t>
            </a:r>
            <a:r>
              <a:rPr lang="en-US" altLang="zh-CN" dirty="0">
                <a:latin typeface="Times New Roman" panose="02020603050405020304" pitchFamily="18" charset="0"/>
                <a:ea typeface="楷体_GB2312"/>
                <a:cs typeface="楷体_GB2312"/>
              </a:rPr>
              <a:t>Some experiments are difficult ___________________________________________.</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有些实验是难的，而其他一些实验是容易的。</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③</a:t>
            </a:r>
            <a:r>
              <a:rPr lang="en-US" altLang="zh-CN" dirty="0">
                <a:latin typeface="Times New Roman" panose="02020603050405020304" pitchFamily="18" charset="0"/>
                <a:ea typeface="楷体_GB2312"/>
                <a:cs typeface="楷体_GB2312"/>
              </a:rPr>
              <a:t>__________________________________</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we saw a fish jump out of the water.</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我们正在河中游泳时，看见一条鱼跃出了水面。</a:t>
            </a:r>
            <a:r>
              <a:rPr lang="en-US" altLang="zh-CN" dirty="0">
                <a:latin typeface="Times New Roman" panose="02020603050405020304" pitchFamily="18" charset="0"/>
                <a:ea typeface="楷体_GB2312"/>
                <a:cs typeface="楷体_GB2312"/>
              </a:rPr>
              <a:t>  </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813097" y="1052513"/>
            <a:ext cx="2581476"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While I am willing to help</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4783869" y="1915716"/>
            <a:ext cx="2081339"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while others are easy</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681180" y="2714625"/>
            <a:ext cx="3639458"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While we were swimming in the river</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97644" y="465535"/>
            <a:ext cx="8570119"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02565" indent="-342900"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2.This is something that even the highly successful Harry Potter movies can’t escape from</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with fans of the books disappointed</a:t>
            </a:r>
            <a:r>
              <a:rPr lang="en-US" altLang="zh-CN" kern="100" dirty="0">
                <a:latin typeface="Times New Roman" panose="02020603050405020304"/>
                <a:cs typeface="Courier New" panose="02070309020205020404"/>
              </a:rPr>
              <a:t> not to see some of their </a:t>
            </a:r>
            <a:r>
              <a:rPr lang="en-US" altLang="zh-CN" kern="100" dirty="0" err="1">
                <a:latin typeface="Times New Roman" panose="02020603050405020304"/>
                <a:cs typeface="Courier New" panose="02070309020205020404"/>
              </a:rPr>
              <a:t>favourite</a:t>
            </a:r>
            <a:r>
              <a:rPr lang="en-US" altLang="zh-CN" kern="100" dirty="0">
                <a:latin typeface="Times New Roman" panose="02020603050405020304"/>
                <a:cs typeface="Courier New" panose="02070309020205020404"/>
              </a:rPr>
              <a:t> characters in the movie versions.(</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45</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这是即使是非常成功的哈利</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波特电影也无法逃避的事情，那些书的粉丝们对电影版本中没有看到他们最喜欢的角色感到失望。</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70285" y="2115741"/>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zh-CN" altLang="zh-CN" dirty="0">
                <a:latin typeface="Times New Roman" panose="02020603050405020304" pitchFamily="18" charset="0"/>
                <a:ea typeface="黑体" panose="02010609060101010101" charset="-122"/>
                <a:cs typeface="Times New Roman" panose="02020603050405020304" pitchFamily="18" charset="0"/>
              </a:rPr>
              <a:t>【分析】</a:t>
            </a:r>
            <a:r>
              <a:rPr lang="en-US" altLang="zh-CN" dirty="0">
                <a:latin typeface="Times New Roman" panose="02020603050405020304" pitchFamily="18" charset="0"/>
                <a:ea typeface="黑体" panose="02010609060101010101" charset="-122"/>
                <a:cs typeface="Courier New" panose="02070309020205020404" pitchFamily="49" charset="0"/>
              </a:rPr>
              <a:t> </a:t>
            </a:r>
            <a:r>
              <a:rPr lang="en-US" altLang="zh-CN" dirty="0">
                <a:latin typeface="Times New Roman" panose="02020603050405020304" pitchFamily="18" charset="0"/>
                <a:ea typeface="+mj-ea"/>
                <a:cs typeface="Times New Roman" panose="02020603050405020304" pitchFamily="18" charset="0"/>
              </a:rPr>
              <a:t>that</a:t>
            </a:r>
            <a:r>
              <a:rPr lang="zh-CN" altLang="zh-CN" dirty="0">
                <a:latin typeface="Times New Roman" panose="02020603050405020304" pitchFamily="18" charset="0"/>
                <a:ea typeface="+mj-ea"/>
                <a:cs typeface="Times New Roman" panose="02020603050405020304" pitchFamily="18" charset="0"/>
              </a:rPr>
              <a:t>引导定语从句，从句中含有</a:t>
            </a:r>
            <a:r>
              <a:rPr lang="en-US" altLang="zh-CN" dirty="0">
                <a:latin typeface="Times New Roman" panose="02020603050405020304" pitchFamily="18" charset="0"/>
                <a:ea typeface="+mj-ea"/>
                <a:cs typeface="Times New Roman" panose="02020603050405020304" pitchFamily="18" charset="0"/>
              </a:rPr>
              <a:t>with</a:t>
            </a:r>
            <a:r>
              <a:rPr lang="zh-CN" altLang="zh-CN" dirty="0">
                <a:latin typeface="Times New Roman" panose="02020603050405020304" pitchFamily="18" charset="0"/>
                <a:ea typeface="+mj-ea"/>
                <a:cs typeface="Times New Roman" panose="02020603050405020304" pitchFamily="18" charset="0"/>
              </a:rPr>
              <a:t>复合结构。</a:t>
            </a:r>
          </a:p>
          <a:p>
            <a:pPr algn="just">
              <a:lnSpc>
                <a:spcPct val="150000"/>
              </a:lnSpc>
              <a:tabLst>
                <a:tab pos="2025015" algn="l"/>
              </a:tabLst>
              <a:defRPr/>
            </a:pPr>
            <a:r>
              <a:rPr lang="zh-CN" altLang="zh-CN" dirty="0">
                <a:latin typeface="Times New Roman" panose="02020603050405020304" pitchFamily="18" charset="0"/>
                <a:ea typeface="黑体" panose="02010609060101010101" charset="-122"/>
                <a:cs typeface="Times New Roman" panose="02020603050405020304" pitchFamily="18" charset="0"/>
              </a:rPr>
              <a:t>【拓展】</a:t>
            </a:r>
            <a:r>
              <a:rPr lang="en-US" altLang="zh-CN" dirty="0">
                <a:latin typeface="Times New Roman" panose="02020603050405020304" pitchFamily="18" charset="0"/>
                <a:ea typeface="楷体_GB2312" pitchFamily="49" charset="-122"/>
                <a:cs typeface="Courier New" panose="02070309020205020404" pitchFamily="49" charset="0"/>
              </a:rPr>
              <a:t> with</a:t>
            </a:r>
            <a:r>
              <a:rPr lang="zh-CN" altLang="zh-CN" dirty="0">
                <a:latin typeface="Times New Roman" panose="02020603050405020304" pitchFamily="18" charset="0"/>
                <a:ea typeface="楷体_GB2312" pitchFamily="49" charset="-122"/>
                <a:cs typeface="Times New Roman" panose="02020603050405020304" pitchFamily="18" charset="0"/>
              </a:rPr>
              <a:t>＋宾语＋宾补构成</a:t>
            </a:r>
            <a:r>
              <a:rPr lang="en-US" altLang="zh-CN" dirty="0">
                <a:latin typeface="Times New Roman" panose="02020603050405020304" pitchFamily="18" charset="0"/>
                <a:ea typeface="楷体_GB2312" pitchFamily="49" charset="-122"/>
                <a:cs typeface="Courier New" panose="02070309020205020404" pitchFamily="49" charset="0"/>
              </a:rPr>
              <a:t>with</a:t>
            </a:r>
            <a:r>
              <a:rPr lang="zh-CN" altLang="zh-CN" dirty="0">
                <a:latin typeface="Times New Roman" panose="02020603050405020304" pitchFamily="18" charset="0"/>
                <a:ea typeface="楷体_GB2312" pitchFamily="49" charset="-122"/>
                <a:cs typeface="Times New Roman" panose="02020603050405020304" pitchFamily="18" charset="0"/>
              </a:rPr>
              <a:t>复合结构，可以作状语或定语。</a:t>
            </a:r>
            <a:endParaRPr lang="zh-CN" altLang="zh-CN" dirty="0">
              <a:latin typeface="宋体" panose="02010600030101010101" pitchFamily="2" charset="-122"/>
              <a:ea typeface="楷体_GB2312" pitchFamily="49"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cs typeface="Times New Roman" panose="02020603050405020304" pitchFamily="18" charset="0"/>
              </a:rPr>
              <a:t>(1)with</a:t>
            </a:r>
            <a:r>
              <a:rPr lang="zh-CN" altLang="zh-CN" dirty="0">
                <a:latin typeface="Times New Roman" panose="02020603050405020304" pitchFamily="18" charset="0"/>
                <a:ea typeface="楷体_GB2312" pitchFamily="49" charset="-122"/>
                <a:cs typeface="Courier New" panose="02070309020205020404" pitchFamily="49" charset="0"/>
              </a:rPr>
              <a:t>＋名词</a:t>
            </a:r>
            <a:r>
              <a:rPr lang="en-US" altLang="zh-CN" dirty="0">
                <a:latin typeface="Times New Roman" panose="02020603050405020304" pitchFamily="18" charset="0"/>
                <a:ea typeface="楷体_GB2312" pitchFamily="49" charset="-122"/>
                <a:cs typeface="Times New Roman" panose="02020603050405020304" pitchFamily="18" charset="0"/>
              </a:rPr>
              <a:t>/</a:t>
            </a:r>
            <a:r>
              <a:rPr lang="zh-CN" altLang="zh-CN" dirty="0">
                <a:latin typeface="Times New Roman" panose="02020603050405020304" pitchFamily="18" charset="0"/>
                <a:ea typeface="楷体_GB2312" pitchFamily="49" charset="-122"/>
              </a:rPr>
              <a:t>代词</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作宾语</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＋名词</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形容词</a:t>
            </a:r>
            <a:r>
              <a:rPr lang="en-US" altLang="zh-CN" dirty="0">
                <a:latin typeface="Times New Roman" panose="02020603050405020304" pitchFamily="18" charset="0"/>
                <a:ea typeface="楷体_GB2312" pitchFamily="49" charset="-122"/>
                <a:cs typeface="Courier New" panose="02070309020205020404" pitchFamily="49" charset="0"/>
              </a:rPr>
              <a:t>/</a:t>
            </a:r>
            <a:r>
              <a:rPr lang="zh-CN" altLang="zh-CN" dirty="0">
                <a:latin typeface="Times New Roman" panose="02020603050405020304" pitchFamily="18" charset="0"/>
                <a:ea typeface="楷体_GB2312" pitchFamily="49" charset="-122"/>
                <a:cs typeface="Times New Roman" panose="02020603050405020304" pitchFamily="18" charset="0"/>
              </a:rPr>
              <a:t>副词</a:t>
            </a:r>
            <a:r>
              <a:rPr lang="en-US" altLang="zh-CN" dirty="0">
                <a:latin typeface="Times New Roman" panose="02020603050405020304" pitchFamily="18" charset="0"/>
                <a:ea typeface="楷体_GB2312" pitchFamily="49" charset="-122"/>
              </a:rPr>
              <a:t>/</a:t>
            </a:r>
            <a:r>
              <a:rPr lang="zh-CN" altLang="zh-CN" dirty="0">
                <a:latin typeface="Times New Roman" panose="02020603050405020304" pitchFamily="18" charset="0"/>
                <a:ea typeface="楷体_GB2312" pitchFamily="49" charset="-122"/>
                <a:cs typeface="Courier New" panose="02070309020205020404" pitchFamily="49" charset="0"/>
              </a:rPr>
              <a:t>介词短语。</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rPr>
              <a:t>(2)with</a:t>
            </a:r>
            <a:r>
              <a:rPr lang="zh-CN" altLang="zh-CN" dirty="0">
                <a:latin typeface="Times New Roman" panose="02020603050405020304" pitchFamily="18" charset="0"/>
                <a:ea typeface="楷体_GB2312" pitchFamily="49" charset="-122"/>
              </a:rPr>
              <a:t>＋名词</a:t>
            </a:r>
            <a:r>
              <a:rPr lang="en-US" altLang="zh-CN" dirty="0">
                <a:latin typeface="Times New Roman" panose="02020603050405020304" pitchFamily="18" charset="0"/>
                <a:ea typeface="楷体_GB2312" pitchFamily="49" charset="-122"/>
              </a:rPr>
              <a:t>/</a:t>
            </a:r>
            <a:r>
              <a:rPr lang="zh-CN" altLang="zh-CN" dirty="0">
                <a:latin typeface="Times New Roman" panose="02020603050405020304" pitchFamily="18" charset="0"/>
                <a:ea typeface="楷体_GB2312" pitchFamily="49" charset="-122"/>
              </a:rPr>
              <a:t>代词＋不定式，不定式表示主动、将来的动作。</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rPr>
              <a:t>(3)with</a:t>
            </a:r>
            <a:r>
              <a:rPr lang="zh-CN" altLang="zh-CN" dirty="0">
                <a:latin typeface="Times New Roman" panose="02020603050405020304" pitchFamily="18" charset="0"/>
                <a:ea typeface="楷体_GB2312" pitchFamily="49" charset="-122"/>
              </a:rPr>
              <a:t>＋名词</a:t>
            </a:r>
            <a:r>
              <a:rPr lang="en-US" altLang="zh-CN" dirty="0">
                <a:latin typeface="Times New Roman" panose="02020603050405020304" pitchFamily="18" charset="0"/>
                <a:ea typeface="楷体_GB2312" pitchFamily="49" charset="-122"/>
              </a:rPr>
              <a:t>/</a:t>
            </a:r>
            <a:r>
              <a:rPr lang="zh-CN" altLang="zh-CN" dirty="0">
                <a:latin typeface="Times New Roman" panose="02020603050405020304" pitchFamily="18" charset="0"/>
                <a:ea typeface="楷体_GB2312" pitchFamily="49" charset="-122"/>
              </a:rPr>
              <a:t>代词＋</a:t>
            </a:r>
            <a:r>
              <a:rPr lang="en-US" altLang="zh-CN" dirty="0">
                <a:latin typeface="Times New Roman" panose="02020603050405020304" pitchFamily="18" charset="0"/>
                <a:ea typeface="楷体_GB2312" pitchFamily="49" charset="-122"/>
              </a:rPr>
              <a:t>-</a:t>
            </a:r>
            <a:r>
              <a:rPr lang="en-US" altLang="zh-CN" dirty="0" err="1">
                <a:latin typeface="Times New Roman" panose="02020603050405020304" pitchFamily="18" charset="0"/>
                <a:ea typeface="楷体_GB2312" pitchFamily="49" charset="-122"/>
              </a:rPr>
              <a:t>ing</a:t>
            </a:r>
            <a:r>
              <a:rPr lang="zh-CN" altLang="zh-CN" dirty="0">
                <a:latin typeface="Times New Roman" panose="02020603050405020304" pitchFamily="18" charset="0"/>
                <a:ea typeface="楷体_GB2312" pitchFamily="49" charset="-122"/>
              </a:rPr>
              <a:t>形式，</a:t>
            </a:r>
            <a:r>
              <a:rPr lang="en-US" altLang="zh-CN" dirty="0">
                <a:latin typeface="Times New Roman" panose="02020603050405020304" pitchFamily="18" charset="0"/>
                <a:ea typeface="楷体_GB2312" pitchFamily="49" charset="-122"/>
              </a:rPr>
              <a:t>-</a:t>
            </a:r>
            <a:r>
              <a:rPr lang="en-US" altLang="zh-CN" dirty="0" err="1">
                <a:latin typeface="Times New Roman" panose="02020603050405020304" pitchFamily="18" charset="0"/>
                <a:ea typeface="楷体_GB2312" pitchFamily="49" charset="-122"/>
              </a:rPr>
              <a:t>ing</a:t>
            </a:r>
            <a:r>
              <a:rPr lang="zh-CN" altLang="zh-CN" dirty="0">
                <a:latin typeface="Times New Roman" panose="02020603050405020304" pitchFamily="18" charset="0"/>
                <a:ea typeface="楷体_GB2312" pitchFamily="49" charset="-122"/>
              </a:rPr>
              <a:t>形式表示主动或动作正在进行。</a:t>
            </a:r>
            <a:endParaRPr lang="zh-CN" altLang="zh-CN" dirty="0">
              <a:latin typeface="宋体" panose="02010600030101010101" pitchFamily="2" charset="-122"/>
              <a:cs typeface="Courier New" panose="02070309020205020404" pitchFamily="49" charset="0"/>
            </a:endParaRPr>
          </a:p>
          <a:p>
            <a:pPr algn="just">
              <a:lnSpc>
                <a:spcPct val="150000"/>
              </a:lnSpc>
              <a:tabLst>
                <a:tab pos="2025015" algn="l"/>
              </a:tabLst>
              <a:defRPr/>
            </a:pPr>
            <a:r>
              <a:rPr lang="en-US" altLang="zh-CN" dirty="0">
                <a:latin typeface="Times New Roman" panose="02020603050405020304" pitchFamily="18" charset="0"/>
                <a:ea typeface="楷体_GB2312" pitchFamily="49" charset="-122"/>
              </a:rPr>
              <a:t>(4)with</a:t>
            </a:r>
            <a:r>
              <a:rPr lang="zh-CN" altLang="zh-CN" dirty="0">
                <a:latin typeface="Times New Roman" panose="02020603050405020304" pitchFamily="18" charset="0"/>
                <a:ea typeface="楷体_GB2312" pitchFamily="49" charset="-122"/>
              </a:rPr>
              <a:t>＋名词</a:t>
            </a:r>
            <a:r>
              <a:rPr lang="en-US" altLang="zh-CN" dirty="0">
                <a:latin typeface="Times New Roman" panose="02020603050405020304" pitchFamily="18" charset="0"/>
                <a:ea typeface="楷体_GB2312" pitchFamily="49" charset="-122"/>
              </a:rPr>
              <a:t>/</a:t>
            </a:r>
            <a:r>
              <a:rPr lang="zh-CN" altLang="zh-CN" dirty="0">
                <a:latin typeface="Times New Roman" panose="02020603050405020304" pitchFamily="18" charset="0"/>
                <a:ea typeface="楷体_GB2312" pitchFamily="49" charset="-122"/>
              </a:rPr>
              <a:t>代词＋过去分词，过去分词表示被动或动作已经完成。</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·It is not good manners to speak </a:t>
            </a:r>
            <a:r>
              <a:rPr lang="en-US" altLang="zh-CN" b="1" kern="100" dirty="0">
                <a:latin typeface="Times New Roman" panose="02020603050405020304"/>
                <a:cs typeface="Courier New" panose="02070309020205020404"/>
              </a:rPr>
              <a:t>with your mouth full</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满嘴食物去说话是不礼貌的。</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·The city looks more beautiful </a:t>
            </a:r>
            <a:r>
              <a:rPr lang="en-US" altLang="zh-CN" b="1" kern="100" dirty="0">
                <a:latin typeface="Times New Roman" panose="02020603050405020304"/>
                <a:cs typeface="Courier New" panose="02070309020205020404"/>
              </a:rPr>
              <a:t>with all the lights on</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所有的灯亮起来，这座城市看起来更漂亮了。</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With so much work to do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can’t kill any time by playing.</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有这么多工作要做，我们没有时间玩。</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With a boy leading</a:t>
            </a:r>
            <a:r>
              <a:rPr lang="en-US" altLang="zh-CN" kern="100" dirty="0">
                <a:latin typeface="Times New Roman" panose="02020603050405020304"/>
                <a:cs typeface="Courier New" panose="02070309020205020404"/>
              </a:rPr>
              <a:t> the way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started towards the village.</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由一个男孩带路，他们朝那个村子走去。</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With the problems settled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all felt very happy.</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问题解决了，我们都感到很高兴。</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9058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With her money ____________(lose)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was at a loss what to do.</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With so many people ____________ (help)him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orphan was able to pull through at last.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With his hair ____________ (cut)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looks much younger.</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With you ____________ (help)us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are sure to finish the work on time.</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 </a:t>
            </a: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With summer ____________(come)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weather is becoming hotter and hotter.</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641780" y="1283494"/>
            <a:ext cx="471924"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lost</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2989095" y="1657350"/>
            <a:ext cx="830997"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helping</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2346554" y="2522935"/>
            <a:ext cx="420628"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cut</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1836849" y="2859882"/>
            <a:ext cx="773289"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to help</a:t>
            </a:r>
            <a:endParaRPr lang="zh-CN" altLang="zh-CN" kern="100" dirty="0">
              <a:latin typeface="宋体" panose="02010600030101010101" pitchFamily="2" charset="-122"/>
              <a:cs typeface="Courier New" panose="02070309020205020404"/>
            </a:endParaRPr>
          </a:p>
        </p:txBody>
      </p:sp>
      <p:sp>
        <p:nvSpPr>
          <p:cNvPr id="10" name="矩形 9"/>
          <p:cNvSpPr/>
          <p:nvPr/>
        </p:nvSpPr>
        <p:spPr>
          <a:xfrm>
            <a:off x="2254479" y="3300413"/>
            <a:ext cx="830997"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coming</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1"/>
          <p:cNvSpPr>
            <a:spLocks noChangeArrowheads="1"/>
          </p:cNvSpPr>
          <p:nvPr/>
        </p:nvSpPr>
        <p:spPr bwMode="auto">
          <a:xfrm>
            <a:off x="314325" y="626269"/>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zh-CN" altLang="zh-CN" dirty="0">
                <a:latin typeface="Times New Roman" panose="02020603050405020304" pitchFamily="18" charset="0"/>
              </a:rPr>
              <a:t>补全句子</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⑥</a:t>
            </a:r>
            <a:r>
              <a:rPr lang="en-US" altLang="zh-CN" dirty="0">
                <a:latin typeface="Times New Roman" panose="02020603050405020304" pitchFamily="18" charset="0"/>
                <a:ea typeface="楷体_GB2312"/>
                <a:cs typeface="楷体_GB2312"/>
              </a:rPr>
              <a:t>The woman __________________________________________ lives downstairs.</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这个背着婴儿的妇女住在楼下。</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⑦</a:t>
            </a:r>
            <a:r>
              <a:rPr lang="en-US" altLang="zh-CN" dirty="0">
                <a:latin typeface="Times New Roman" panose="02020603050405020304" pitchFamily="18" charset="0"/>
                <a:ea typeface="楷体_GB2312"/>
                <a:cs typeface="楷体_GB2312"/>
              </a:rPr>
              <a:t>_________________________________________________</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she felt a bit nervous.</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老师站在旁边，她觉得有点不自然。</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⑧</a:t>
            </a:r>
            <a:r>
              <a:rPr lang="en-US" altLang="zh-CN" dirty="0">
                <a:latin typeface="Times New Roman" panose="02020603050405020304" pitchFamily="18" charset="0"/>
                <a:ea typeface="楷体_GB2312"/>
                <a:cs typeface="楷体_GB2312"/>
              </a:rPr>
              <a:t>________________________________________________</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she felt greatly relieved.</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工作完成了，她大大地松了一口气。</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⑨</a:t>
            </a:r>
            <a:r>
              <a:rPr lang="en-US" altLang="zh-CN" dirty="0">
                <a:latin typeface="Times New Roman" panose="02020603050405020304" pitchFamily="18" charset="0"/>
                <a:ea typeface="楷体_GB2312"/>
                <a:cs typeface="楷体_GB2312"/>
              </a:rPr>
              <a:t>_____________________________________________</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the girl had to leave school.</a:t>
            </a:r>
            <a:endParaRPr lang="zh-CN" altLang="zh-CN" dirty="0">
              <a:latin typeface="宋体" panose="02010600030101010101" pitchFamily="2" charset="-122"/>
            </a:endParaRPr>
          </a:p>
          <a:p>
            <a:pPr algn="just">
              <a:lnSpc>
                <a:spcPct val="150000"/>
              </a:lnSpc>
              <a:tabLst>
                <a:tab pos="2025015" algn="l"/>
              </a:tabLst>
            </a:pPr>
            <a:r>
              <a:rPr lang="zh-CN" altLang="zh-CN" dirty="0">
                <a:latin typeface="Times New Roman" panose="02020603050405020304" pitchFamily="18" charset="0"/>
                <a:ea typeface="楷体_GB2312"/>
                <a:cs typeface="楷体_GB2312"/>
              </a:rPr>
              <a:t>她父母死了，那女孩只好辍学</a:t>
            </a:r>
            <a:r>
              <a:rPr lang="zh-CN" altLang="zh-CN" dirty="0" smtClean="0">
                <a:latin typeface="Times New Roman" panose="02020603050405020304" pitchFamily="18" charset="0"/>
                <a:ea typeface="楷体_GB2312"/>
                <a:cs typeface="楷体_GB2312"/>
              </a:rPr>
              <a:t>。</a:t>
            </a:r>
            <a:r>
              <a:rPr lang="en-US" altLang="zh-CN" dirty="0" smtClean="0">
                <a:latin typeface="Times New Roman" panose="02020603050405020304" pitchFamily="18" charset="0"/>
                <a:ea typeface="楷体_GB2312"/>
                <a:cs typeface="楷体_GB2312"/>
              </a:rPr>
              <a:t> </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2951386" y="982266"/>
            <a:ext cx="2350643"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with a baby on her back</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1825398" y="1808560"/>
            <a:ext cx="3142912"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With the teacher standing beside</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2455555" y="2661048"/>
            <a:ext cx="1969514" cy="484748"/>
          </a:xfrm>
          <a:prstGeom prst="rect">
            <a:avLst/>
          </a:prstGeom>
        </p:spPr>
        <p:txBody>
          <a:bodyPr wrap="none" lIns="68580" tIns="34290" rIns="68580" bIns="34290">
            <a:spAutoFit/>
          </a:bodyPr>
          <a:lstStyle/>
          <a:p>
            <a:pPr algn="just">
              <a:lnSpc>
                <a:spcPct val="150000"/>
              </a:lnSpc>
              <a:spcAft>
                <a:spcPts val="0"/>
              </a:spcAft>
              <a:defRPr/>
            </a:pPr>
            <a:r>
              <a:rPr lang="en-US" altLang="zh-CN" dirty="0">
                <a:solidFill>
                  <a:srgbClr val="FF0000"/>
                </a:solidFill>
                <a:latin typeface="Times New Roman" panose="02020603050405020304"/>
              </a:rPr>
              <a:t>With the work done</a:t>
            </a:r>
            <a:endParaRPr lang="zh-CN" altLang="zh-CN" kern="100" dirty="0">
              <a:latin typeface="宋体" panose="02010600030101010101" pitchFamily="2" charset="-122"/>
              <a:cs typeface="Courier New" panose="02070309020205020404"/>
            </a:endParaRPr>
          </a:p>
        </p:txBody>
      </p:sp>
      <p:sp>
        <p:nvSpPr>
          <p:cNvPr id="9" name="矩形 8"/>
          <p:cNvSpPr/>
          <p:nvPr/>
        </p:nvSpPr>
        <p:spPr>
          <a:xfrm>
            <a:off x="2221263" y="3448050"/>
            <a:ext cx="2161874"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With her parents dead</a:t>
            </a:r>
            <a:endParaRPr lang="zh-CN" altLang="zh-CN"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
          <p:cNvSpPr>
            <a:spLocks noChangeArrowheads="1"/>
          </p:cNvSpPr>
          <p:nvPr/>
        </p:nvSpPr>
        <p:spPr bwMode="auto">
          <a:xfrm>
            <a:off x="314325"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en-US" altLang="zh-CN" dirty="0">
                <a:latin typeface="Times New Roman" panose="02020603050405020304" pitchFamily="18" charset="0"/>
                <a:ea typeface="楷体_GB2312"/>
                <a:cs typeface="楷体_GB2312"/>
              </a:rPr>
              <a:t>(1)based on </a:t>
            </a:r>
            <a:r>
              <a:rPr lang="zh-CN" altLang="zh-CN" dirty="0">
                <a:latin typeface="Times New Roman" panose="02020603050405020304" pitchFamily="18" charset="0"/>
                <a:ea typeface="楷体_GB2312"/>
                <a:cs typeface="楷体_GB2312"/>
              </a:rPr>
              <a:t>是过去分词作定语修饰</a:t>
            </a:r>
            <a:r>
              <a:rPr lang="en-US" altLang="zh-CN" dirty="0">
                <a:latin typeface="Times New Roman" panose="02020603050405020304" pitchFamily="18" charset="0"/>
                <a:ea typeface="楷体_GB2312"/>
                <a:cs typeface="楷体_GB2312"/>
              </a:rPr>
              <a:t>movies</a:t>
            </a:r>
            <a:r>
              <a:rPr lang="zh-CN"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(2)questioning...</a:t>
            </a:r>
            <a:r>
              <a:rPr lang="zh-CN" altLang="zh-CN" dirty="0">
                <a:latin typeface="Times New Roman" panose="02020603050405020304" pitchFamily="18" charset="0"/>
                <a:ea typeface="楷体_GB2312"/>
                <a:cs typeface="楷体_GB2312"/>
              </a:rPr>
              <a:t>是现在分词作宾语补足语。</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(3)if so</a:t>
            </a:r>
            <a:r>
              <a:rPr lang="zh-CN" altLang="zh-CN" dirty="0">
                <a:latin typeface="Times New Roman" panose="02020603050405020304" pitchFamily="18" charset="0"/>
                <a:ea typeface="楷体_GB2312"/>
                <a:cs typeface="楷体_GB2312"/>
              </a:rPr>
              <a:t>如果这样，为状语从句的省略结构。</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(4)reason </a:t>
            </a:r>
            <a:r>
              <a:rPr lang="zh-CN" altLang="zh-CN" dirty="0">
                <a:latin typeface="Times New Roman" panose="02020603050405020304" pitchFamily="18" charset="0"/>
                <a:ea typeface="楷体_GB2312"/>
                <a:cs typeface="楷体_GB2312"/>
              </a:rPr>
              <a:t>作主语，</a:t>
            </a:r>
            <a:r>
              <a:rPr lang="en-US" altLang="zh-CN" dirty="0">
                <a:latin typeface="Times New Roman" panose="02020603050405020304" pitchFamily="18" charset="0"/>
                <a:ea typeface="楷体_GB2312"/>
                <a:cs typeface="楷体_GB2312"/>
              </a:rPr>
              <a:t>that</a:t>
            </a:r>
            <a:r>
              <a:rPr lang="zh-CN" altLang="zh-CN" dirty="0">
                <a:latin typeface="Times New Roman" panose="02020603050405020304" pitchFamily="18" charset="0"/>
                <a:ea typeface="楷体_GB2312"/>
                <a:cs typeface="楷体_GB2312"/>
              </a:rPr>
              <a:t>引导表语从句。</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(5)</a:t>
            </a:r>
            <a:r>
              <a:rPr lang="zh-CN" altLang="zh-CN" dirty="0">
                <a:latin typeface="Times New Roman" panose="02020603050405020304" pitchFamily="18" charset="0"/>
                <a:ea typeface="楷体_GB2312"/>
                <a:cs typeface="楷体_GB2312"/>
              </a:rPr>
              <a:t>在表语从句中，</a:t>
            </a:r>
            <a:r>
              <a:rPr lang="en-US" altLang="zh-CN" dirty="0">
                <a:latin typeface="Times New Roman" panose="02020603050405020304" pitchFamily="18" charset="0"/>
                <a:ea typeface="楷体_GB2312"/>
                <a:cs typeface="楷体_GB2312"/>
              </a:rPr>
              <a:t>while</a:t>
            </a:r>
            <a:r>
              <a:rPr lang="zh-CN" altLang="zh-CN" dirty="0">
                <a:latin typeface="Times New Roman" panose="02020603050405020304" pitchFamily="18" charset="0"/>
                <a:ea typeface="楷体_GB2312"/>
                <a:cs typeface="楷体_GB2312"/>
              </a:rPr>
              <a:t>为连词，表对比。</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(6)</a:t>
            </a:r>
            <a:r>
              <a:rPr lang="zh-CN" altLang="zh-CN" dirty="0">
                <a:latin typeface="Times New Roman" panose="02020603050405020304" pitchFamily="18" charset="0"/>
                <a:ea typeface="楷体_GB2312"/>
                <a:cs typeface="楷体_GB2312"/>
              </a:rPr>
              <a:t>在</a:t>
            </a:r>
            <a:r>
              <a:rPr lang="en-US" altLang="zh-CN" dirty="0">
                <a:latin typeface="Times New Roman" panose="02020603050405020304" pitchFamily="18" charset="0"/>
                <a:ea typeface="楷体_GB2312"/>
                <a:cs typeface="楷体_GB2312"/>
              </a:rPr>
              <a:t>disappointed</a:t>
            </a:r>
            <a:r>
              <a:rPr lang="zh-CN" altLang="zh-CN" dirty="0">
                <a:latin typeface="Times New Roman" panose="02020603050405020304" pitchFamily="18" charset="0"/>
                <a:ea typeface="楷体_GB2312"/>
                <a:cs typeface="楷体_GB2312"/>
              </a:rPr>
              <a:t>后跟不定式的否定式</a:t>
            </a:r>
            <a:r>
              <a:rPr lang="en-US" altLang="zh-CN" dirty="0">
                <a:latin typeface="Times New Roman" panose="02020603050405020304" pitchFamily="18" charset="0"/>
                <a:ea typeface="楷体_GB2312"/>
                <a:cs typeface="楷体_GB2312"/>
              </a:rPr>
              <a:t>not to do </a:t>
            </a:r>
            <a:r>
              <a:rPr lang="zh-CN" altLang="zh-CN" dirty="0">
                <a:latin typeface="Times New Roman" panose="02020603050405020304" pitchFamily="18" charset="0"/>
                <a:ea typeface="楷体_GB2312"/>
                <a:cs typeface="楷体_GB2312"/>
              </a:rPr>
              <a:t>作原因状语。</a:t>
            </a:r>
            <a:endParaRPr lang="zh-CN" altLang="zh-CN" dirty="0">
              <a:latin typeface="宋体" panose="02010600030101010101" pitchFamily="2" charset="-122"/>
            </a:endParaRPr>
          </a:p>
          <a:p>
            <a:pPr algn="just">
              <a:lnSpc>
                <a:spcPct val="150000"/>
              </a:lnSpc>
              <a:tabLst>
                <a:tab pos="2025015" algn="l"/>
              </a:tabLst>
            </a:pPr>
            <a:r>
              <a:rPr lang="en-US" altLang="zh-CN" dirty="0">
                <a:latin typeface="Times New Roman" panose="02020603050405020304" pitchFamily="18" charset="0"/>
                <a:ea typeface="楷体_GB2312"/>
                <a:cs typeface="楷体_GB2312"/>
              </a:rPr>
              <a:t>(7)</a:t>
            </a:r>
            <a:r>
              <a:rPr lang="zh-CN" altLang="zh-CN" dirty="0">
                <a:latin typeface="Times New Roman" panose="02020603050405020304" pitchFamily="18" charset="0"/>
                <a:ea typeface="楷体_GB2312"/>
                <a:cs typeface="楷体_GB2312"/>
              </a:rPr>
              <a:t>此处为省略</a:t>
            </a:r>
            <a:r>
              <a:rPr lang="en-US" altLang="zh-CN" dirty="0">
                <a:latin typeface="Times New Roman" panose="02020603050405020304" pitchFamily="18" charset="0"/>
                <a:ea typeface="楷体_GB2312"/>
                <a:cs typeface="楷体_GB2312"/>
              </a:rPr>
              <a:t>that</a:t>
            </a:r>
            <a:r>
              <a:rPr lang="zh-CN" altLang="zh-CN" dirty="0">
                <a:latin typeface="Times New Roman" panose="02020603050405020304" pitchFamily="18" charset="0"/>
                <a:ea typeface="楷体_GB2312"/>
                <a:cs typeface="楷体_GB2312"/>
              </a:rPr>
              <a:t>的定语从句修饰</a:t>
            </a:r>
            <a:r>
              <a:rPr lang="en-US" altLang="zh-CN" dirty="0">
                <a:latin typeface="Times New Roman" panose="02020603050405020304" pitchFamily="18" charset="0"/>
                <a:ea typeface="楷体_GB2312"/>
                <a:cs typeface="楷体_GB2312"/>
              </a:rPr>
              <a:t>the way</a:t>
            </a:r>
            <a:r>
              <a:rPr lang="zh-CN"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234679"/>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(8)</a:t>
            </a:r>
            <a:r>
              <a:rPr lang="zh-CN" altLang="zh-CN" kern="100" dirty="0">
                <a:latin typeface="Times New Roman" panose="02020603050405020304"/>
                <a:ea typeface="楷体_GB2312"/>
                <a:cs typeface="Times New Roman" panose="02020603050405020304"/>
              </a:rPr>
              <a:t>本句为</a:t>
            </a:r>
            <a:r>
              <a:rPr lang="en-US" altLang="zh-CN" kern="100" dirty="0">
                <a:latin typeface="Times New Roman" panose="02020603050405020304"/>
                <a:ea typeface="楷体_GB2312"/>
                <a:cs typeface="Courier New" panose="02070309020205020404"/>
              </a:rPr>
              <a:t>which</a:t>
            </a:r>
            <a:r>
              <a:rPr lang="zh-CN" altLang="zh-CN" kern="100" dirty="0">
                <a:latin typeface="Times New Roman" panose="02020603050405020304"/>
                <a:ea typeface="楷体_GB2312"/>
                <a:cs typeface="Times New Roman" panose="02020603050405020304"/>
              </a:rPr>
              <a:t>引导非限制性定语从句，修饰</a:t>
            </a:r>
            <a:r>
              <a:rPr lang="en-US" altLang="zh-CN" i="1" kern="100" dirty="0">
                <a:latin typeface="Times New Roman" panose="02020603050405020304"/>
                <a:ea typeface="楷体_GB2312"/>
                <a:cs typeface="Courier New" panose="02070309020205020404"/>
              </a:rPr>
              <a:t>Tory</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(9)</a:t>
            </a:r>
            <a:r>
              <a:rPr lang="zh-CN" altLang="zh-CN" kern="100" dirty="0">
                <a:latin typeface="Times New Roman" panose="02020603050405020304"/>
                <a:ea typeface="楷体_GB2312"/>
                <a:cs typeface="Times New Roman" panose="02020603050405020304"/>
              </a:rPr>
              <a:t>过去分词短语</a:t>
            </a:r>
            <a:r>
              <a:rPr lang="en-US" altLang="zh-CN" kern="100" dirty="0">
                <a:latin typeface="Times New Roman" panose="02020603050405020304"/>
                <a:ea typeface="楷体_GB2312"/>
                <a:cs typeface="Courier New" panose="02070309020205020404"/>
              </a:rPr>
              <a:t>chosen...</a:t>
            </a:r>
            <a:r>
              <a:rPr lang="zh-CN" altLang="zh-CN" kern="100" dirty="0">
                <a:latin typeface="Times New Roman" panose="02020603050405020304"/>
                <a:ea typeface="楷体_GB2312"/>
                <a:cs typeface="Times New Roman" panose="02020603050405020304"/>
              </a:rPr>
              <a:t>作定语。</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(10)</a:t>
            </a:r>
            <a:r>
              <a:rPr lang="zh-CN" altLang="zh-CN" kern="100" dirty="0">
                <a:latin typeface="Times New Roman" panose="02020603050405020304"/>
                <a:ea typeface="楷体_GB2312"/>
                <a:cs typeface="Times New Roman" panose="02020603050405020304"/>
              </a:rPr>
              <a:t>此处为现在分词短语</a:t>
            </a:r>
            <a:r>
              <a:rPr lang="en-US" altLang="zh-CN" kern="100" dirty="0">
                <a:latin typeface="Times New Roman" panose="02020603050405020304"/>
                <a:ea typeface="楷体_GB2312"/>
                <a:cs typeface="Courier New" panose="02070309020205020404"/>
              </a:rPr>
              <a:t>influencing...</a:t>
            </a:r>
            <a:r>
              <a:rPr lang="zh-CN" altLang="zh-CN" kern="100" dirty="0">
                <a:latin typeface="Times New Roman" panose="02020603050405020304"/>
                <a:ea typeface="楷体_GB2312"/>
                <a:cs typeface="Times New Roman" panose="02020603050405020304"/>
              </a:rPr>
              <a:t>作结果状语。</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(11)</a:t>
            </a:r>
            <a:r>
              <a:rPr lang="zh-CN" altLang="zh-CN" kern="100" dirty="0">
                <a:latin typeface="Times New Roman" panose="02020603050405020304"/>
                <a:ea typeface="楷体_GB2312"/>
                <a:cs typeface="Times New Roman" panose="02020603050405020304"/>
              </a:rPr>
              <a:t>此处为</a:t>
            </a:r>
            <a:r>
              <a:rPr lang="en-US" altLang="zh-CN" kern="100" dirty="0">
                <a:latin typeface="Times New Roman" panose="02020603050405020304"/>
                <a:ea typeface="楷体_GB2312"/>
                <a:cs typeface="Courier New" panose="02070309020205020404"/>
              </a:rPr>
              <a:t>with</a:t>
            </a:r>
            <a:r>
              <a:rPr lang="zh-CN" altLang="zh-CN" kern="100" dirty="0">
                <a:latin typeface="Times New Roman" panose="02020603050405020304"/>
                <a:ea typeface="楷体_GB2312"/>
                <a:cs typeface="Times New Roman" panose="02020603050405020304"/>
              </a:rPr>
              <a:t>＋宾语＋介词短语</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宾语补足语</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tabLst>
                <a:tab pos="2025015" algn="l"/>
              </a:tabLst>
              <a:defRPr/>
            </a:pPr>
            <a:r>
              <a:rPr lang="en-US" altLang="zh-CN" kern="100" dirty="0">
                <a:latin typeface="Times New Roman" panose="02020603050405020304"/>
                <a:ea typeface="楷体_GB2312"/>
                <a:cs typeface="Courier New" panose="02070309020205020404"/>
              </a:rPr>
              <a:t>(12)</a:t>
            </a:r>
            <a:r>
              <a:rPr lang="zh-CN" altLang="zh-CN" kern="100" dirty="0">
                <a:latin typeface="Times New Roman" panose="02020603050405020304"/>
                <a:ea typeface="楷体_GB2312"/>
                <a:cs typeface="Times New Roman" panose="02020603050405020304"/>
              </a:rPr>
              <a:t>此处为过去分词短语作宾语补足语。</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a:spLocks noChangeArrowheads="1"/>
          </p:cNvSpPr>
          <p:nvPr/>
        </p:nvSpPr>
        <p:spPr bwMode="auto">
          <a:xfrm>
            <a:off x="314325" y="684610"/>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en-US" altLang="zh-CN" dirty="0">
                <a:latin typeface="宋体" panose="02010600030101010101" pitchFamily="2" charset="-122"/>
                <a:ea typeface="楷体_GB2312"/>
                <a:cs typeface="楷体_GB2312"/>
              </a:rPr>
              <a:t>①</a:t>
            </a:r>
            <a:r>
              <a:rPr lang="en-US" altLang="zh-CN" dirty="0">
                <a:latin typeface="Times New Roman" panose="02020603050405020304" pitchFamily="18" charset="0"/>
                <a:ea typeface="楷体_GB2312"/>
                <a:cs typeface="楷体_GB2312"/>
              </a:rPr>
              <a:t>brief </a:t>
            </a:r>
            <a:r>
              <a:rPr lang="en-US" altLang="zh-CN" i="1" dirty="0">
                <a:latin typeface="Times New Roman" panose="02020603050405020304" pitchFamily="18" charset="0"/>
                <a:ea typeface="楷体_GB2312"/>
                <a:cs typeface="楷体_GB2312"/>
              </a:rPr>
              <a:t>adj</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短暂的</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en-US" altLang="zh-CN" dirty="0">
                <a:latin typeface="宋体" panose="02010600030101010101" pitchFamily="2" charset="-122"/>
                <a:ea typeface="楷体_GB2312"/>
                <a:cs typeface="楷体_GB2312"/>
              </a:rPr>
              <a:t>②</a:t>
            </a:r>
            <a:r>
              <a:rPr lang="en-US" altLang="zh-CN" dirty="0">
                <a:latin typeface="Times New Roman" panose="02020603050405020304" pitchFamily="18" charset="0"/>
                <a:ea typeface="楷体_GB2312"/>
                <a:cs typeface="楷体_GB2312"/>
              </a:rPr>
              <a:t>question </a:t>
            </a:r>
            <a:r>
              <a:rPr lang="en-US" altLang="zh-CN" i="1" dirty="0" err="1">
                <a:latin typeface="Book Antiqua" panose="02040602050305030304" pitchFamily="18" charset="0"/>
                <a:ea typeface="楷体_GB2312"/>
                <a:cs typeface="楷体_GB2312"/>
              </a:rPr>
              <a:t>v</a:t>
            </a:r>
            <a:r>
              <a:rPr lang="en-US" altLang="zh-CN" i="1" dirty="0" err="1">
                <a:latin typeface="Times New Roman" panose="02020603050405020304" pitchFamily="18" charset="0"/>
                <a:ea typeface="楷体_GB2312"/>
                <a:cs typeface="楷体_GB2312"/>
              </a:rPr>
              <a:t>t</a:t>
            </a:r>
            <a:r>
              <a:rPr lang="en-US" altLang="zh-CN" dirty="0" err="1">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询问；怀疑</a:t>
            </a:r>
            <a:endParaRPr lang="zh-CN" altLang="zh-CN" dirty="0">
              <a:latin typeface="宋体" panose="02010600030101010101" pitchFamily="2" charset="-122"/>
              <a:ea typeface="楷体_GB2312"/>
              <a:cs typeface="楷体_GB2312"/>
            </a:endParaRPr>
          </a:p>
          <a:p>
            <a:pPr algn="just">
              <a:lnSpc>
                <a:spcPct val="150000"/>
              </a:lnSpc>
              <a:tabLst>
                <a:tab pos="2025015" algn="l"/>
              </a:tabLst>
            </a:pPr>
            <a:r>
              <a:rPr lang="en-US" altLang="zh-CN" dirty="0">
                <a:latin typeface="宋体" panose="02010600030101010101" pitchFamily="2" charset="-122"/>
                <a:ea typeface="楷体_GB2312"/>
                <a:cs typeface="楷体_GB2312"/>
              </a:rPr>
              <a:t>③</a:t>
            </a:r>
            <a:r>
              <a:rPr lang="en-US" altLang="zh-CN" dirty="0">
                <a:latin typeface="Times New Roman" panose="02020603050405020304" pitchFamily="18" charset="0"/>
                <a:ea typeface="楷体_GB2312"/>
                <a:cs typeface="楷体_GB2312"/>
              </a:rPr>
              <a:t>cinematic </a:t>
            </a:r>
            <a:r>
              <a:rPr lang="en-US" altLang="zh-CN" i="1" dirty="0">
                <a:latin typeface="Times New Roman" panose="02020603050405020304" pitchFamily="18" charset="0"/>
                <a:ea typeface="楷体_GB2312"/>
                <a:cs typeface="楷体_GB2312"/>
              </a:rPr>
              <a:t>adj</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电影的</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④</a:t>
            </a:r>
            <a:r>
              <a:rPr lang="en-US" altLang="zh-CN" dirty="0">
                <a:latin typeface="Times New Roman" panose="02020603050405020304" pitchFamily="18" charset="0"/>
                <a:ea typeface="楷体_GB2312"/>
                <a:cs typeface="楷体_GB2312"/>
              </a:rPr>
              <a:t>turkey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电影或戏剧的</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失败之作</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⑤</a:t>
            </a:r>
            <a:r>
              <a:rPr lang="en-US" altLang="zh-CN" dirty="0">
                <a:latin typeface="Times New Roman" panose="02020603050405020304" pitchFamily="18" charset="0"/>
                <a:ea typeface="楷体_GB2312"/>
                <a:cs typeface="楷体_GB2312"/>
              </a:rPr>
              <a:t>storytelling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讲故事，说书</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⑥</a:t>
            </a:r>
            <a:r>
              <a:rPr lang="en-US" altLang="zh-CN" dirty="0">
                <a:latin typeface="Times New Roman" panose="02020603050405020304" pitchFamily="18" charset="0"/>
                <a:ea typeface="楷体_GB2312"/>
                <a:cs typeface="楷体_GB2312"/>
              </a:rPr>
              <a:t>impressive </a:t>
            </a:r>
            <a:r>
              <a:rPr lang="en-US" altLang="zh-CN" i="1" dirty="0">
                <a:latin typeface="Times New Roman" panose="02020603050405020304" pitchFamily="18" charset="0"/>
                <a:ea typeface="楷体_GB2312"/>
                <a:cs typeface="楷体_GB2312"/>
              </a:rPr>
              <a:t>adj</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给人深刻印象的</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⑦</a:t>
            </a:r>
            <a:r>
              <a:rPr lang="en-US" altLang="zh-CN" dirty="0">
                <a:latin typeface="Times New Roman" panose="02020603050405020304" pitchFamily="18" charset="0"/>
                <a:ea typeface="楷体_GB2312"/>
                <a:cs typeface="楷体_GB2312"/>
              </a:rPr>
              <a:t>wonderland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故事中的</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仙境，奇境</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⑧</a:t>
            </a:r>
            <a:r>
              <a:rPr lang="en-US" altLang="zh-CN" dirty="0">
                <a:latin typeface="Times New Roman" panose="02020603050405020304" pitchFamily="18" charset="0"/>
                <a:ea typeface="楷体_GB2312"/>
                <a:cs typeface="楷体_GB2312"/>
              </a:rPr>
              <a:t>describe </a:t>
            </a:r>
            <a:r>
              <a:rPr lang="en-US" altLang="zh-CN" i="1" dirty="0" err="1">
                <a:latin typeface="Book Antiqua" panose="02040602050305030304" pitchFamily="18" charset="0"/>
                <a:ea typeface="楷体_GB2312"/>
                <a:cs typeface="楷体_GB2312"/>
              </a:rPr>
              <a:t>v</a:t>
            </a:r>
            <a:r>
              <a:rPr lang="en-US" altLang="zh-CN" i="1" dirty="0" err="1">
                <a:latin typeface="Times New Roman" panose="02020603050405020304" pitchFamily="18" charset="0"/>
                <a:ea typeface="楷体_GB2312"/>
                <a:cs typeface="楷体_GB2312"/>
              </a:rPr>
              <a:t>t</a:t>
            </a:r>
            <a:r>
              <a:rPr lang="en-US" altLang="zh-CN" dirty="0" err="1">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描述，描绘</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⑨</a:t>
            </a:r>
            <a:r>
              <a:rPr lang="en-US" altLang="zh-CN" dirty="0">
                <a:latin typeface="Times New Roman" panose="02020603050405020304" pitchFamily="18" charset="0"/>
                <a:ea typeface="楷体_GB2312"/>
                <a:cs typeface="楷体_GB2312"/>
              </a:rPr>
              <a:t>detail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细节</a:t>
            </a:r>
            <a:endParaRPr lang="zh-CN" altLang="zh-CN" dirty="0">
              <a:latin typeface="宋体" panose="02010600030101010101" pitchFamily="2" charset="-122"/>
            </a:endParaRPr>
          </a:p>
          <a:p>
            <a:pPr algn="just">
              <a:lnSpc>
                <a:spcPct val="150000"/>
              </a:lnSpc>
              <a:tabLst>
                <a:tab pos="2025015" algn="l"/>
              </a:tabLst>
            </a:pPr>
            <a:r>
              <a:rPr lang="en-US" altLang="zh-CN" dirty="0">
                <a:latin typeface="宋体" panose="02010600030101010101" pitchFamily="2" charset="-122"/>
                <a:ea typeface="楷体_GB2312"/>
                <a:cs typeface="楷体_GB2312"/>
              </a:rPr>
              <a:t>⑩</a:t>
            </a:r>
            <a:r>
              <a:rPr lang="en-US" altLang="zh-CN" dirty="0">
                <a:latin typeface="Times New Roman" panose="02020603050405020304" pitchFamily="18" charset="0"/>
                <a:ea typeface="楷体_GB2312"/>
                <a:cs typeface="楷体_GB2312"/>
              </a:rPr>
              <a:t>disappointed </a:t>
            </a:r>
            <a:r>
              <a:rPr lang="en-US" altLang="zh-CN" i="1" dirty="0">
                <a:latin typeface="Times New Roman" panose="02020603050405020304" pitchFamily="18" charset="0"/>
                <a:ea typeface="楷体_GB2312"/>
                <a:cs typeface="楷体_GB2312"/>
              </a:rPr>
              <a:t>adj</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失望的</a:t>
            </a:r>
            <a:endParaRPr lang="zh-CN" altLang="zh-CN" dirty="0">
              <a:latin typeface="宋体" panose="02010600030101010101" pitchFamily="2" charset="-122"/>
              <a:cs typeface="Courier New" panose="02070309020205020404" pitchFamily="49" charset="0"/>
            </a:endParaRPr>
          </a:p>
        </p:txBody>
      </p:sp>
      <p:pic>
        <p:nvPicPr>
          <p:cNvPr id="1536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348854"/>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a:spLocks noChangeArrowheads="1"/>
          </p:cNvSpPr>
          <p:nvPr/>
        </p:nvSpPr>
        <p:spPr bwMode="auto">
          <a:xfrm>
            <a:off x="314325" y="534591"/>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en-US" altLang="zh-CN">
                <a:latin typeface="Cambria Math" panose="02040503050406030204" pitchFamily="18" charset="0"/>
                <a:ea typeface="楷体_GB2312"/>
                <a:cs typeface="楷体_GB2312"/>
              </a:rPr>
              <a:t>⑪</a:t>
            </a:r>
            <a:r>
              <a:rPr lang="en-US" altLang="zh-CN">
                <a:latin typeface="Times New Roman" panose="02020603050405020304" pitchFamily="18" charset="0"/>
                <a:ea typeface="楷体_GB2312"/>
                <a:cs typeface="楷体_GB2312"/>
              </a:rPr>
              <a:t>epic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史诗般的；壮丽的，宏大的</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en-US" altLang="zh-CN">
                <a:latin typeface="Cambria Math" panose="02040503050406030204" pitchFamily="18" charset="0"/>
                <a:ea typeface="楷体_GB2312"/>
                <a:cs typeface="楷体_GB2312"/>
              </a:rPr>
              <a:t>⑫</a:t>
            </a:r>
            <a:r>
              <a:rPr lang="en-US" altLang="zh-CN">
                <a:latin typeface="Times New Roman" panose="02020603050405020304" pitchFamily="18" charset="0"/>
                <a:ea typeface="楷体_GB2312"/>
                <a:cs typeface="楷体_GB2312"/>
              </a:rPr>
              <a:t>meet with</a:t>
            </a:r>
            <a:r>
              <a:rPr lang="zh-CN" altLang="zh-CN">
                <a:latin typeface="Times New Roman" panose="02020603050405020304" pitchFamily="18" charset="0"/>
                <a:ea typeface="楷体_GB2312"/>
                <a:cs typeface="楷体_GB2312"/>
              </a:rPr>
              <a:t>遭受</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en-US" altLang="zh-CN">
                <a:latin typeface="Cambria Math" panose="02040503050406030204" pitchFamily="18" charset="0"/>
                <a:ea typeface="楷体_GB2312"/>
                <a:cs typeface="楷体_GB2312"/>
              </a:rPr>
              <a:t>⑬</a:t>
            </a:r>
            <a:r>
              <a:rPr lang="en-US" altLang="zh-CN">
                <a:latin typeface="Times New Roman" panose="02020603050405020304" pitchFamily="18" charset="0"/>
                <a:ea typeface="楷体_GB2312"/>
                <a:cs typeface="楷体_GB2312"/>
              </a:rPr>
              <a:t>mixed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形形色色的</a:t>
            </a:r>
            <a:endParaRPr lang="zh-CN" altLang="zh-CN">
              <a:latin typeface="宋体" panose="02010600030101010101" pitchFamily="2" charset="-122"/>
              <a:ea typeface="楷体_GB2312"/>
              <a:cs typeface="楷体_GB2312"/>
            </a:endParaRPr>
          </a:p>
          <a:p>
            <a:pPr algn="just">
              <a:lnSpc>
                <a:spcPct val="150000"/>
              </a:lnSpc>
              <a:tabLst>
                <a:tab pos="2025015" algn="l"/>
              </a:tabLst>
            </a:pPr>
            <a:r>
              <a:rPr lang="en-US" altLang="zh-CN">
                <a:latin typeface="Cambria Math" panose="02040503050406030204" pitchFamily="18" charset="0"/>
                <a:ea typeface="楷体_GB2312"/>
                <a:cs typeface="楷体_GB2312"/>
              </a:rPr>
              <a:t>⑭</a:t>
            </a:r>
            <a:r>
              <a:rPr lang="en-US" altLang="zh-CN">
                <a:latin typeface="Times New Roman" panose="02020603050405020304" pitchFamily="18" charset="0"/>
                <a:ea typeface="楷体_GB2312"/>
                <a:cs typeface="楷体_GB2312"/>
              </a:rPr>
              <a:t>review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评论</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⑮</a:t>
            </a:r>
            <a:r>
              <a:rPr lang="en-US" altLang="zh-CN">
                <a:latin typeface="Times New Roman" panose="02020603050405020304" pitchFamily="18" charset="0"/>
                <a:ea typeface="楷体_GB2312"/>
                <a:cs typeface="楷体_GB2312"/>
              </a:rPr>
              <a:t>questionable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可疑的，有问题的</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⑯</a:t>
            </a:r>
            <a:r>
              <a:rPr lang="en-US" altLang="zh-CN">
                <a:latin typeface="Times New Roman" panose="02020603050405020304" pitchFamily="18" charset="0"/>
                <a:ea typeface="楷体_GB2312"/>
                <a:cs typeface="楷体_GB2312"/>
              </a:rPr>
              <a:t>play the part of</a:t>
            </a:r>
            <a:r>
              <a:rPr lang="zh-CN" altLang="zh-CN">
                <a:latin typeface="Times New Roman" panose="02020603050405020304" pitchFamily="18" charset="0"/>
                <a:ea typeface="楷体_GB2312"/>
                <a:cs typeface="楷体_GB2312"/>
              </a:rPr>
              <a:t>扮演</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角色</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⑰</a:t>
            </a:r>
            <a:r>
              <a:rPr lang="en-US" altLang="zh-CN">
                <a:latin typeface="Times New Roman" panose="02020603050405020304" pitchFamily="18" charset="0"/>
                <a:ea typeface="楷体_GB2312"/>
                <a:cs typeface="楷体_GB2312"/>
              </a:rPr>
              <a:t>live up to</a:t>
            </a:r>
            <a:r>
              <a:rPr lang="zh-CN" altLang="zh-CN">
                <a:latin typeface="Times New Roman" panose="02020603050405020304" pitchFamily="18" charset="0"/>
                <a:ea typeface="楷体_GB2312"/>
                <a:cs typeface="楷体_GB2312"/>
              </a:rPr>
              <a:t>符合</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标准</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，不负</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盛名</a:t>
            </a:r>
            <a:r>
              <a:rPr lang="en-US" altLang="zh-CN">
                <a:latin typeface="Times New Roman" panose="02020603050405020304" pitchFamily="18" charset="0"/>
                <a:ea typeface="楷体_GB2312"/>
                <a:cs typeface="楷体_GB2312"/>
              </a:rPr>
              <a:t>)</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⑱</a:t>
            </a:r>
            <a:r>
              <a:rPr lang="en-US" altLang="zh-CN">
                <a:latin typeface="Times New Roman" panose="02020603050405020304" pitchFamily="18" charset="0"/>
                <a:ea typeface="楷体_GB2312"/>
                <a:cs typeface="楷体_GB2312"/>
              </a:rPr>
              <a:t>influence </a:t>
            </a:r>
            <a:r>
              <a:rPr lang="en-US" altLang="zh-CN" i="1">
                <a:latin typeface="Book Antiqua" panose="02040602050305030304" pitchFamily="18" charset="0"/>
                <a:ea typeface="楷体_GB2312"/>
                <a:cs typeface="楷体_GB2312"/>
              </a:rPr>
              <a:t>v</a:t>
            </a:r>
            <a:r>
              <a:rPr lang="en-US" altLang="zh-CN" i="1">
                <a:latin typeface="Times New Roman" panose="02020603050405020304" pitchFamily="18" charset="0"/>
                <a:ea typeface="楷体_GB2312"/>
                <a:cs typeface="楷体_GB2312"/>
              </a:rPr>
              <a:t>t</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影响</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⑲</a:t>
            </a:r>
            <a:r>
              <a:rPr lang="en-US" altLang="zh-CN">
                <a:latin typeface="Times New Roman" panose="02020603050405020304" pitchFamily="18" charset="0"/>
                <a:ea typeface="楷体_GB2312"/>
                <a:cs typeface="楷体_GB2312"/>
              </a:rPr>
              <a:t>to some extent </a:t>
            </a:r>
            <a:r>
              <a:rPr lang="zh-CN" altLang="zh-CN">
                <a:latin typeface="Times New Roman" panose="02020603050405020304" pitchFamily="18" charset="0"/>
                <a:ea typeface="楷体_GB2312"/>
                <a:cs typeface="楷体_GB2312"/>
              </a:rPr>
              <a:t>在某种程度上</a:t>
            </a:r>
            <a:endParaRPr lang="zh-CN" altLang="zh-CN">
              <a:latin typeface="宋体" panose="02010600030101010101" pitchFamily="2" charset="-122"/>
            </a:endParaRPr>
          </a:p>
          <a:p>
            <a:pPr algn="just">
              <a:lnSpc>
                <a:spcPct val="150000"/>
              </a:lnSpc>
              <a:tabLst>
                <a:tab pos="2025015" algn="l"/>
              </a:tabLst>
            </a:pPr>
            <a:r>
              <a:rPr lang="en-US" altLang="zh-CN">
                <a:latin typeface="Cambria Math" panose="02040503050406030204" pitchFamily="18" charset="0"/>
                <a:ea typeface="楷体_GB2312"/>
                <a:cs typeface="楷体_GB2312"/>
              </a:rPr>
              <a:t>⑳</a:t>
            </a:r>
            <a:r>
              <a:rPr lang="en-US" altLang="zh-CN">
                <a:latin typeface="Times New Roman" panose="02020603050405020304" pitchFamily="18" charset="0"/>
                <a:ea typeface="楷体_GB2312"/>
                <a:cs typeface="楷体_GB2312"/>
              </a:rPr>
              <a:t>furthermore </a:t>
            </a:r>
            <a:r>
              <a:rPr lang="en-US" altLang="zh-CN" i="1">
                <a:latin typeface="Times New Roman" panose="02020603050405020304" pitchFamily="18" charset="0"/>
                <a:ea typeface="楷体_GB2312"/>
                <a:cs typeface="楷体_GB2312"/>
              </a:rPr>
              <a:t>ad</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此外</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对象 1"/>
          <p:cNvGraphicFramePr>
            <a:graphicFrameLocks noChangeAspect="1"/>
          </p:cNvGraphicFramePr>
          <p:nvPr/>
        </p:nvGraphicFramePr>
        <p:xfrm>
          <a:off x="602457" y="1013223"/>
          <a:ext cx="8171260" cy="3098006"/>
        </p:xfrm>
        <a:graphic>
          <a:graphicData uri="http://schemas.openxmlformats.org/presentationml/2006/ole">
            <mc:AlternateContent xmlns:mc="http://schemas.openxmlformats.org/markup-compatibility/2006">
              <mc:Choice xmlns:v="urn:schemas-microsoft-com:vml" Requires="v">
                <p:oleObj spid="_x0000_s17415" r:id="rId3" imgW="10984865" imgH="4168775" progId="Word.Document.12">
                  <p:embed/>
                </p:oleObj>
              </mc:Choice>
              <mc:Fallback>
                <p:oleObj r:id="rId3" imgW="10984865" imgH="4168775" progId="Word.Document.12">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7" y="1013223"/>
                        <a:ext cx="8171260" cy="309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4116</Words>
  <Application>Microsoft Office PowerPoint</Application>
  <PresentationFormat>全屏显示(16:9)</PresentationFormat>
  <Paragraphs>378</Paragraphs>
  <Slides>46</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63" baseType="lpstr">
      <vt:lpstr>MS Mincho</vt:lpstr>
      <vt:lpstr>黑体</vt:lpstr>
      <vt:lpstr>华文中宋</vt:lpstr>
      <vt:lpstr>楷体_GB2312</vt:lpstr>
      <vt:lpstr>宋体</vt:lpstr>
      <vt:lpstr>微软雅黑</vt:lpstr>
      <vt:lpstr>Arial</vt:lpstr>
      <vt:lpstr>Book Antiqua</vt:lpstr>
      <vt:lpstr>Calibri</vt:lpstr>
      <vt:lpstr>Calibri Light</vt:lpstr>
      <vt:lpstr>Cambria</vt:lpstr>
      <vt:lpstr>Cambria Math</vt:lpstr>
      <vt:lpstr>Courier New</vt:lpstr>
      <vt:lpstr>Impact</vt:lpstr>
      <vt:lpstr>Times New Roman</vt:lpstr>
      <vt:lpstr>WWW.2PPT.COM
</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2023-01-16T18:31:04Z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5A5562C3ABE84649AE953F6AD190AF84</vt:lpwstr>
  </property>
  <property fmtid="{A09F084E-AD41-489F-8076-AA5BE3082BCA}" pid="100">
    <vt:ui4>5</vt:ui4>
  </property>
  <property fmtid="{64440492-4C8B-11D1-8B70-080036B11A03}" pid="11">
    <vt:lpwstr>www.2ppt.com-爱PPT提供资源下载</vt:lpwstr>
  </property>
</Properties>
</file>