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1C734-3362-48BB-A516-87D1A651421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F563A-8E40-4AFF-93F2-E15F351E03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F563A-8E40-4AFF-93F2-E15F351E03D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5" name="组合 15"/>
          <p:cNvGrpSpPr/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/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7" name="任意多边形 6"/>
            <p:cNvSpPr/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482C08-B036-4508-A82B-BD80E7425E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17F4-926B-447B-84AE-B2FA180CB32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1E61-BA86-40DD-BF2F-2BA9820CF9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DAE7-4BE5-4784-9EFD-42708C4AE6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13385-2E49-455E-8436-7A42F2C299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580A-8A16-4035-9230-BA5013C03E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CFB6-2F0C-4021-94B8-FABA9A31FF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AFF5-E356-46A4-9A39-8F8AEB004B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B4ED9-56EC-4559-A46F-06B0356CB5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0A0B-44B6-4E06-9700-E09D5F6146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任意多边形 5"/>
          <p:cNvSpPr/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7" name="直角三角形 6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66067E-A434-4CFF-B0A2-2990A60523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2" name="任意多边形 11"/>
          <p:cNvSpPr/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ea typeface="+mn-ea"/>
            </a:endParaRPr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105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5B4BAC15-F019-4D00-B827-4A9DB77FA4D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65125" indent="-255905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030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155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0477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sz="6000" b="0" dirty="0" smtClean="0">
                <a:solidFill>
                  <a:srgbClr val="FF0000"/>
                </a:solidFill>
                <a:latin typeface="方正正大黑简体" pitchFamily="2" charset="-122"/>
                <a:ea typeface="方正正大黑简体" pitchFamily="2" charset="-122"/>
              </a:rPr>
              <a:t>5.1  </a:t>
            </a:r>
            <a:r>
              <a:rPr lang="zh-CN" altLang="en-US" sz="6000" b="0" dirty="0" smtClean="0">
                <a:solidFill>
                  <a:srgbClr val="FF0000"/>
                </a:solidFill>
                <a:latin typeface="方正正大黑简体" pitchFamily="2" charset="-122"/>
                <a:ea typeface="方正正大黑简体" pitchFamily="2" charset="-122"/>
              </a:rPr>
              <a:t>函数与它的表示法</a:t>
            </a:r>
            <a:endParaRPr lang="zh-CN" altLang="en-US" sz="6000" b="0" dirty="0">
              <a:solidFill>
                <a:srgbClr val="FF0000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46607" y="4114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/>
              <a:t>1.</a:t>
            </a:r>
            <a:r>
              <a:rPr lang="zh-CN" altLang="en-US" sz="3600" dirty="0" smtClean="0"/>
              <a:t>理解函数定义，并会判断两种变量关系是否是函数关系；</a:t>
            </a:r>
            <a:endParaRPr lang="en-US" altLang="zh-CN" sz="3600" dirty="0" smtClean="0"/>
          </a:p>
          <a:p>
            <a:pPr eaLnBrk="1" hangingPunct="1"/>
            <a:endParaRPr lang="en-US" altLang="zh-CN" sz="3600" dirty="0" smtClean="0"/>
          </a:p>
          <a:p>
            <a:pPr eaLnBrk="1" hangingPunct="1"/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2.</a:t>
            </a:r>
            <a:r>
              <a:rPr lang="zh-CN" altLang="en-US" sz="3600" dirty="0" smtClean="0"/>
              <a:t>会用三种表示方法表示函数关系，并会从这些表示方法中获取变量之间的变化规律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本部分要求：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1109663"/>
          </a:xfrm>
        </p:spPr>
        <p:txBody>
          <a:bodyPr/>
          <a:lstStyle/>
          <a:p>
            <a:pPr eaLnBrk="1" hangingPunct="1"/>
            <a:r>
              <a:rPr lang="en-US" altLang="zh-CN" sz="4000" b="1" dirty="0" smtClean="0"/>
              <a:t>1.</a:t>
            </a:r>
            <a:r>
              <a:rPr lang="zh-CN" altLang="en-US" sz="4000" b="1" dirty="0" smtClean="0"/>
              <a:t>下列四幅图所表示的变量</a:t>
            </a:r>
            <a:r>
              <a:rPr lang="en-US" altLang="zh-CN" sz="4000" b="1" dirty="0" smtClean="0"/>
              <a:t>y</a:t>
            </a:r>
            <a:r>
              <a:rPr lang="zh-CN" altLang="en-US" sz="4000" b="1" dirty="0" smtClean="0"/>
              <a:t>与变量</a:t>
            </a:r>
            <a:r>
              <a:rPr lang="en-US" altLang="zh-CN" sz="4000" b="1" dirty="0" smtClean="0"/>
              <a:t>x</a:t>
            </a:r>
            <a:r>
              <a:rPr lang="zh-CN" altLang="en-US" sz="4000" b="1" dirty="0" smtClean="0"/>
              <a:t>之间的对应关系都是函数关系吗？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小试牛刀：</a:t>
            </a:r>
            <a:endParaRPr lang="zh-CN" altLang="en-US" dirty="0"/>
          </a:p>
        </p:txBody>
      </p:sp>
      <p:pic>
        <p:nvPicPr>
          <p:cNvPr id="21508" name="图片 3" descr="QQ图片2014120920151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200400"/>
            <a:ext cx="91440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2.</a:t>
            </a:r>
            <a:r>
              <a:rPr lang="zh-CN" altLang="en-US" sz="3200" dirty="0" smtClean="0"/>
              <a:t>设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是非负数，如果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是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的算术平方根，当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变化时，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是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的函数吗？如果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是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的负的平方根呢？如果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是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的平方根呢？如果是，请分别写出他们之间的函数表达式。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小试牛刀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例</a:t>
            </a:r>
            <a:r>
              <a:rPr lang="en-US" altLang="zh-CN" smtClean="0"/>
              <a:t>1</a:t>
            </a:r>
            <a:r>
              <a:rPr lang="zh-CN" altLang="en-US" smtClean="0"/>
              <a:t>：</a:t>
            </a:r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二、解析法表示函数关系式中自变量的取值范围</a:t>
            </a:r>
            <a:endParaRPr lang="zh-CN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47800" y="2209800"/>
          <a:ext cx="33528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977900" imgH="1320800" progId="Equation.DSMT4">
                  <p:embed/>
                </p:oleObj>
              </mc:Choice>
              <mc:Fallback>
                <p:oleObj name="Equation" r:id="rId3" imgW="977900" imgH="1320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33528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/>
              <a:t>例</a:t>
            </a:r>
            <a:r>
              <a:rPr lang="en-US" altLang="zh-CN" sz="3200" dirty="0" smtClean="0"/>
              <a:t>2:</a:t>
            </a:r>
            <a:r>
              <a:rPr lang="zh-CN" altLang="en-US" sz="3200" dirty="0" smtClean="0"/>
              <a:t>一根蜡烛长</a:t>
            </a:r>
            <a:r>
              <a:rPr lang="en-US" altLang="zh-CN" sz="3200" dirty="0" smtClean="0"/>
              <a:t>20cm</a:t>
            </a:r>
            <a:r>
              <a:rPr lang="zh-CN" altLang="en-US" sz="3200" dirty="0" smtClean="0"/>
              <a:t>，每小时燃烧</a:t>
            </a:r>
            <a:r>
              <a:rPr lang="en-US" altLang="zh-CN" sz="3200" dirty="0" smtClean="0"/>
              <a:t>5cm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/>
              <a:t>（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）写出蜡烛剩余的长度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（</a:t>
            </a:r>
            <a:r>
              <a:rPr lang="en-US" altLang="zh-CN" sz="3200" dirty="0" smtClean="0"/>
              <a:t>cm</a:t>
            </a:r>
            <a:r>
              <a:rPr lang="zh-CN" altLang="en-US" sz="3200" dirty="0" smtClean="0"/>
              <a:t>）与点燃时间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（</a:t>
            </a:r>
            <a:r>
              <a:rPr lang="en-US" altLang="zh-CN" sz="3200" dirty="0" smtClean="0"/>
              <a:t>h</a:t>
            </a:r>
            <a:r>
              <a:rPr lang="zh-CN" altLang="en-US" sz="3200" dirty="0" smtClean="0"/>
              <a:t>）之间的函数解析式；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/>
              <a:t>（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）求自变量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可以取值的范围；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/>
              <a:t>（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）蜡烛点燃</a:t>
            </a:r>
            <a:r>
              <a:rPr lang="en-US" altLang="zh-CN" sz="3200" dirty="0" smtClean="0"/>
              <a:t>2h</a:t>
            </a:r>
            <a:r>
              <a:rPr lang="zh-CN" altLang="en-US" sz="3200" dirty="0" smtClean="0"/>
              <a:t>后还剩多长？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二、解析法表示函数关系式中自变量的取值范围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4400" dirty="0" smtClean="0"/>
              <a:t>对于用解析法表示的函数表达式，为确定其自变量可以取值的范围，必须使函数表达式有意义。在解决实际问题时，还要使实际问题有意义。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归纳提升：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7200" smtClean="0"/>
              <a:t>课本第</a:t>
            </a:r>
            <a:r>
              <a:rPr lang="en-US" altLang="zh-CN" sz="7200" smtClean="0"/>
              <a:t>8</a:t>
            </a:r>
            <a:r>
              <a:rPr lang="zh-CN" altLang="en-US" sz="7200" smtClean="0"/>
              <a:t>页练习</a:t>
            </a:r>
            <a:endParaRPr lang="en-US" altLang="zh-CN" sz="7200" smtClean="0"/>
          </a:p>
          <a:p>
            <a:pPr eaLnBrk="1" hangingPunct="1"/>
            <a:r>
              <a:rPr lang="zh-CN" altLang="en-US" sz="7200" smtClean="0"/>
              <a:t>第一题（</a:t>
            </a:r>
            <a:r>
              <a:rPr lang="en-US" altLang="zh-CN" sz="7200" smtClean="0"/>
              <a:t>1</a:t>
            </a:r>
            <a:r>
              <a:rPr lang="zh-CN" altLang="en-US" sz="7200" smtClean="0"/>
              <a:t>）（</a:t>
            </a:r>
            <a:r>
              <a:rPr lang="en-US" altLang="zh-CN" sz="7200" smtClean="0"/>
              <a:t>3</a:t>
            </a:r>
            <a:r>
              <a:rPr lang="zh-CN" altLang="en-US" sz="7200" smtClean="0"/>
              <a:t>）</a:t>
            </a:r>
            <a:endParaRPr lang="en-US" altLang="zh-CN" sz="7200" smtClean="0"/>
          </a:p>
          <a:p>
            <a:pPr eaLnBrk="1" hangingPunct="1"/>
            <a:r>
              <a:rPr lang="zh-CN" altLang="en-US" sz="7200" smtClean="0"/>
              <a:t>第二题</a:t>
            </a:r>
            <a:endParaRPr lang="en-US" altLang="zh-CN" sz="72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巩固提高：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1.</a:t>
            </a:r>
            <a:r>
              <a:rPr lang="zh-CN" altLang="en-US" sz="3200" dirty="0" smtClean="0"/>
              <a:t>理解函数的概念：</a:t>
            </a:r>
            <a:r>
              <a:rPr lang="zh-CN" altLang="en-US" sz="3200" dirty="0" smtClean="0">
                <a:solidFill>
                  <a:srgbClr val="FF0000"/>
                </a:solidFill>
              </a:rPr>
              <a:t>一一对应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zh-CN" sz="3200" dirty="0" smtClean="0"/>
          </a:p>
          <a:p>
            <a:pPr eaLnBrk="1" hangingPunct="1"/>
            <a:r>
              <a:rPr lang="en-US" altLang="zh-CN" sz="3200" dirty="0" smtClean="0"/>
              <a:t>2.</a:t>
            </a:r>
            <a:r>
              <a:rPr lang="zh-CN" altLang="en-US" sz="3200" dirty="0" smtClean="0"/>
              <a:t>函数的表示方法：</a:t>
            </a:r>
            <a:r>
              <a:rPr lang="zh-CN" altLang="en-US" sz="3200" dirty="0" smtClean="0">
                <a:solidFill>
                  <a:srgbClr val="FF0000"/>
                </a:solidFill>
              </a:rPr>
              <a:t>图象法，列表法，解析法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zh-CN" sz="3200" dirty="0" smtClean="0"/>
          </a:p>
          <a:p>
            <a:pPr eaLnBrk="1" hangingPunct="1"/>
            <a:r>
              <a:rPr lang="en-US" altLang="zh-CN" sz="3200" dirty="0" smtClean="0"/>
              <a:t>3.</a:t>
            </a:r>
            <a:r>
              <a:rPr lang="zh-CN" altLang="en-US" sz="3200" dirty="0" smtClean="0"/>
              <a:t>求解析法表示函数关系中自变量的取值范围：</a:t>
            </a:r>
            <a:endParaRPr lang="en-US" altLang="zh-CN" sz="3200" dirty="0" smtClean="0"/>
          </a:p>
          <a:p>
            <a:pPr eaLnBrk="1" hangingPunct="1"/>
            <a:r>
              <a:rPr lang="zh-CN" altLang="en-US" sz="3200" dirty="0" smtClean="0">
                <a:solidFill>
                  <a:srgbClr val="FF0000"/>
                </a:solidFill>
              </a:rPr>
              <a:t>注意从解析式的意义和实际意义去考虑</a:t>
            </a:r>
            <a:endParaRPr lang="en-US" altLang="zh-CN" sz="3200" dirty="0" smtClean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本节小结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如果函数中                   自变量</a:t>
            </a:r>
            <a:r>
              <a:rPr lang="en-US" altLang="zh-CN" sz="4000" dirty="0" smtClean="0"/>
              <a:t>x</a:t>
            </a:r>
            <a:r>
              <a:rPr lang="zh-CN" altLang="en-US" sz="4000" dirty="0" smtClean="0"/>
              <a:t>可以取值的范围是全体实数，你能确定</a:t>
            </a:r>
            <a:r>
              <a:rPr lang="en-US" altLang="zh-CN" sz="4000" dirty="0" smtClean="0"/>
              <a:t>m</a:t>
            </a:r>
            <a:r>
              <a:rPr lang="zh-CN" altLang="en-US" sz="4000" dirty="0" smtClean="0"/>
              <a:t>的取值范围吗？</a:t>
            </a:r>
            <a:endParaRPr lang="en-US" altLang="zh-CN" sz="40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挑战自我：</a:t>
            </a:r>
            <a:endParaRPr lang="zh-CN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81400" y="1365250"/>
          <a:ext cx="29718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989965" imgH="393700" progId="Equation.DSMT4">
                  <p:embed/>
                </p:oleObj>
              </mc:Choice>
              <mc:Fallback>
                <p:oleObj name="Equation" r:id="rId3" imgW="989965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365250"/>
                        <a:ext cx="29718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1.</a:t>
            </a:r>
            <a:r>
              <a:rPr lang="zh-CN" altLang="en-US" dirty="0" smtClean="0"/>
              <a:t>学案第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页第八大题</a:t>
            </a:r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2.</a:t>
            </a:r>
            <a:r>
              <a:rPr lang="zh-CN" altLang="en-US" dirty="0" smtClean="0"/>
              <a:t>学案第四页当堂检测第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题 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当堂检测：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/>
              <a:t>1.</a:t>
            </a:r>
            <a:r>
              <a:rPr lang="zh-CN" altLang="en-US" sz="3600" dirty="0" smtClean="0"/>
              <a:t>理解函数的概念，并会判断两个变量的关系是否满足函数关系；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2.</a:t>
            </a:r>
            <a:r>
              <a:rPr lang="zh-CN" altLang="en-US" sz="3600" dirty="0" smtClean="0"/>
              <a:t>了解函数的表示方法，并能灵活利用这些表示方法去表示一个函数；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3.</a:t>
            </a:r>
            <a:r>
              <a:rPr lang="zh-CN" altLang="en-US" sz="3600" dirty="0" smtClean="0"/>
              <a:t>理解函数的本质含义，并会求函数自变量的取值范围。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学习目标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内容占位符 3" descr="IMG_058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038600" y="3200400"/>
            <a:ext cx="4879975" cy="3429000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观察思考：</a:t>
            </a:r>
            <a:endParaRPr lang="zh-CN" altLang="en-US" dirty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39713" y="1066800"/>
            <a:ext cx="89042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dirty="0">
                <a:ea typeface="黑体" panose="02010609060101010101" charset="-122"/>
              </a:rPr>
              <a:t>实例一：黄河一条支流上的某水文站记</a:t>
            </a:r>
            <a:endParaRPr lang="en-US" altLang="zh-CN" sz="4000" dirty="0">
              <a:ea typeface="黑体" panose="02010609060101010101" charset="-122"/>
            </a:endParaRPr>
          </a:p>
          <a:p>
            <a:r>
              <a:rPr lang="zh-CN" altLang="en-US" sz="4000" dirty="0">
                <a:ea typeface="黑体" panose="02010609060101010101" charset="-122"/>
              </a:rPr>
              <a:t>录了该支流当天</a:t>
            </a:r>
            <a:r>
              <a:rPr lang="en-US" altLang="zh-CN" sz="4000" dirty="0">
                <a:ea typeface="黑体" panose="02010609060101010101" charset="-122"/>
              </a:rPr>
              <a:t>9</a:t>
            </a:r>
            <a:r>
              <a:rPr lang="zh-CN" altLang="en-US" sz="4000" dirty="0">
                <a:ea typeface="黑体" panose="02010609060101010101" charset="-122"/>
              </a:rPr>
              <a:t>时至</a:t>
            </a:r>
            <a:r>
              <a:rPr lang="en-US" altLang="zh-CN" sz="4000" dirty="0">
                <a:ea typeface="黑体" panose="02010609060101010101" charset="-122"/>
              </a:rPr>
              <a:t>21</a:t>
            </a:r>
            <a:r>
              <a:rPr lang="zh-CN" altLang="en-US" sz="4000" dirty="0">
                <a:ea typeface="黑体" panose="02010609060101010101" charset="-122"/>
              </a:rPr>
              <a:t>时河水水位的</a:t>
            </a:r>
            <a:endParaRPr lang="en-US" altLang="zh-CN" sz="4000" dirty="0">
              <a:ea typeface="黑体" panose="02010609060101010101" charset="-122"/>
            </a:endParaRPr>
          </a:p>
          <a:p>
            <a:r>
              <a:rPr lang="zh-CN" altLang="en-US" sz="4000" dirty="0">
                <a:ea typeface="黑体" panose="02010609060101010101" charset="-122"/>
              </a:rPr>
              <a:t>变化情况，你能从中获取哪些信息？</a:t>
            </a:r>
            <a:endParaRPr lang="en-US" altLang="zh-CN" sz="4000" dirty="0"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457200" y="838200"/>
            <a:ext cx="86645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ea typeface="黑体" panose="02010609060101010101" charset="-122"/>
              </a:rPr>
              <a:t>实例二、一根弹簧原长</a:t>
            </a:r>
            <a:r>
              <a:rPr lang="en-US" altLang="zh-CN" sz="3200" dirty="0">
                <a:ea typeface="黑体" panose="02010609060101010101" charset="-122"/>
              </a:rPr>
              <a:t>15cm</a:t>
            </a:r>
            <a:r>
              <a:rPr lang="zh-CN" altLang="en-US" sz="3200" dirty="0">
                <a:ea typeface="黑体" panose="02010609060101010101" charset="-122"/>
              </a:rPr>
              <a:t>，在弹簧一端所受</a:t>
            </a:r>
            <a:endParaRPr lang="en-US" altLang="zh-CN" sz="3200" dirty="0">
              <a:ea typeface="黑体" panose="02010609060101010101" charset="-122"/>
            </a:endParaRPr>
          </a:p>
          <a:p>
            <a:r>
              <a:rPr lang="zh-CN" altLang="en-US" sz="3200" dirty="0">
                <a:ea typeface="黑体" panose="02010609060101010101" charset="-122"/>
              </a:rPr>
              <a:t>的拉力不超过</a:t>
            </a:r>
            <a:r>
              <a:rPr lang="en-US" altLang="zh-CN" sz="3200" dirty="0">
                <a:ea typeface="黑体" panose="02010609060101010101" charset="-122"/>
              </a:rPr>
              <a:t>40N</a:t>
            </a:r>
            <a:r>
              <a:rPr lang="zh-CN" altLang="en-US" sz="3200" dirty="0">
                <a:ea typeface="黑体" panose="02010609060101010101" charset="-122"/>
              </a:rPr>
              <a:t>的弹性限度，每增加</a:t>
            </a:r>
            <a:r>
              <a:rPr lang="en-US" altLang="zh-CN" sz="3200" dirty="0">
                <a:ea typeface="黑体" panose="02010609060101010101" charset="-122"/>
              </a:rPr>
              <a:t>10N</a:t>
            </a:r>
            <a:r>
              <a:rPr lang="zh-CN" altLang="en-US" sz="3200" dirty="0">
                <a:ea typeface="黑体" panose="02010609060101010101" charset="-122"/>
              </a:rPr>
              <a:t>的拉</a:t>
            </a:r>
            <a:endParaRPr lang="en-US" altLang="zh-CN" sz="3200" dirty="0">
              <a:ea typeface="黑体" panose="02010609060101010101" charset="-122"/>
            </a:endParaRPr>
          </a:p>
          <a:p>
            <a:r>
              <a:rPr lang="zh-CN" altLang="en-US" sz="3200" dirty="0">
                <a:ea typeface="黑体" panose="02010609060101010101" charset="-122"/>
              </a:rPr>
              <a:t>力，弹簧就伸长</a:t>
            </a:r>
            <a:r>
              <a:rPr lang="en-US" altLang="zh-CN" sz="3200" dirty="0">
                <a:ea typeface="黑体" panose="02010609060101010101" charset="-122"/>
              </a:rPr>
              <a:t>2cm</a:t>
            </a:r>
            <a:r>
              <a:rPr lang="zh-CN" altLang="en-US" sz="3200" dirty="0">
                <a:ea typeface="黑体" panose="02010609060101010101" charset="-122"/>
              </a:rPr>
              <a:t>，请你填写下表：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0225" y="2876550"/>
          <a:ext cx="8308975" cy="1889700"/>
        </p:xfrm>
        <a:graphic>
          <a:graphicData uri="http://schemas.openxmlformats.org/drawingml/2006/table">
            <a:tbl>
              <a:tblPr/>
              <a:tblGrid>
                <a:gridCol w="2256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56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拉力</a:t>
                      </a:r>
                      <a:r>
                        <a:rPr lang="en-US" altLang="zh-CN" sz="2800" dirty="0" smtClean="0"/>
                        <a:t>x/N</a:t>
                      </a:r>
                    </a:p>
                    <a:p>
                      <a:endParaRPr lang="zh-CN" altLang="en-US" sz="2800" dirty="0"/>
                    </a:p>
                  </a:txBody>
                  <a:tcPr marL="91448" marR="91448" marT="45705" marB="45705">
                    <a:lnL w="28575" cmpd="sng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mpd="sng">
                      <a:solidFill>
                        <a:schemeClr val="tx1"/>
                      </a:solidFill>
                      <a:prstDash val="soli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0</a:t>
                      </a:r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10</a:t>
                      </a:r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20</a:t>
                      </a:r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30</a:t>
                      </a:r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35</a:t>
                      </a:r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40</a:t>
                      </a:r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弹簧长度</a:t>
                      </a:r>
                      <a:r>
                        <a:rPr lang="en-US" altLang="zh-CN" sz="2800" dirty="0" smtClean="0"/>
                        <a:t>y/cm</a:t>
                      </a:r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48" marR="91448" marT="45705" marB="45705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158750" y="381000"/>
            <a:ext cx="90058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ea typeface="黑体" panose="02010609060101010101" charset="-122"/>
              </a:rPr>
              <a:t>实例三：物体从</a:t>
            </a:r>
            <a:r>
              <a:rPr lang="en-US" altLang="zh-CN" sz="3200" dirty="0">
                <a:ea typeface="黑体" panose="02010609060101010101" charset="-122"/>
              </a:rPr>
              <a:t>490m</a:t>
            </a:r>
            <a:r>
              <a:rPr lang="zh-CN" altLang="en-US" sz="3200" dirty="0">
                <a:ea typeface="黑体" panose="02010609060101010101" charset="-122"/>
              </a:rPr>
              <a:t>的高度处自由落下，物体距</a:t>
            </a:r>
            <a:endParaRPr lang="en-US" altLang="zh-CN" sz="3200" dirty="0">
              <a:ea typeface="黑体" panose="02010609060101010101" charset="-122"/>
            </a:endParaRPr>
          </a:p>
          <a:p>
            <a:r>
              <a:rPr lang="zh-CN" altLang="en-US" sz="3200" dirty="0">
                <a:ea typeface="黑体" panose="02010609060101010101" charset="-122"/>
              </a:rPr>
              <a:t>地面的高度</a:t>
            </a:r>
            <a:r>
              <a:rPr lang="en-US" altLang="zh-CN" sz="3200" dirty="0">
                <a:ea typeface="黑体" panose="02010609060101010101" charset="-122"/>
              </a:rPr>
              <a:t>h</a:t>
            </a:r>
            <a:r>
              <a:rPr lang="zh-CN" altLang="en-US" sz="3200" dirty="0">
                <a:ea typeface="黑体" panose="02010609060101010101" charset="-122"/>
              </a:rPr>
              <a:t>（</a:t>
            </a:r>
            <a:r>
              <a:rPr lang="en-US" altLang="zh-CN" sz="3200" dirty="0">
                <a:ea typeface="黑体" panose="02010609060101010101" charset="-122"/>
              </a:rPr>
              <a:t>m</a:t>
            </a:r>
            <a:r>
              <a:rPr lang="zh-CN" altLang="en-US" sz="3200" dirty="0">
                <a:ea typeface="黑体" panose="02010609060101010101" charset="-122"/>
              </a:rPr>
              <a:t>）与物体下落的时间</a:t>
            </a:r>
            <a:r>
              <a:rPr lang="en-US" altLang="zh-CN" sz="3200" dirty="0">
                <a:ea typeface="黑体" panose="02010609060101010101" charset="-122"/>
              </a:rPr>
              <a:t>t</a:t>
            </a:r>
            <a:r>
              <a:rPr lang="zh-CN" altLang="en-US" sz="3200" dirty="0">
                <a:ea typeface="黑体" panose="02010609060101010101" charset="-122"/>
              </a:rPr>
              <a:t>（</a:t>
            </a:r>
            <a:r>
              <a:rPr lang="en-US" altLang="zh-CN" sz="3200" dirty="0">
                <a:ea typeface="黑体" panose="02010609060101010101" charset="-122"/>
              </a:rPr>
              <a:t>s</a:t>
            </a:r>
            <a:r>
              <a:rPr lang="zh-CN" altLang="en-US" sz="3200" dirty="0">
                <a:ea typeface="黑体" panose="02010609060101010101" charset="-122"/>
              </a:rPr>
              <a:t>）之间</a:t>
            </a:r>
            <a:endParaRPr lang="en-US" altLang="zh-CN" sz="3200" dirty="0">
              <a:ea typeface="黑体" panose="02010609060101010101" charset="-122"/>
            </a:endParaRPr>
          </a:p>
          <a:p>
            <a:r>
              <a:rPr lang="zh-CN" altLang="en-US" sz="3200" dirty="0">
                <a:ea typeface="黑体" panose="02010609060101010101" charset="-122"/>
              </a:rPr>
              <a:t>的关系满足表达式：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90600" y="2209800"/>
          <a:ext cx="65532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926465" imgH="203200" progId="Equation.DSMT4">
                  <p:embed/>
                </p:oleObj>
              </mc:Choice>
              <mc:Fallback>
                <p:oleObj name="Equation" r:id="rId3" imgW="926465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09800"/>
                        <a:ext cx="65532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/>
              <a:t>1.</a:t>
            </a:r>
            <a:r>
              <a:rPr lang="zh-CN" altLang="en-US" sz="3600" dirty="0" smtClean="0"/>
              <a:t>在这些问题中，是关于几个变量的变化关系？自变量分别是哪些量？它们的取值范围分别是什么？</a:t>
            </a:r>
            <a:endParaRPr lang="en-US" altLang="zh-CN" sz="3600" dirty="0" smtClean="0"/>
          </a:p>
          <a:p>
            <a:pPr eaLnBrk="1" hangingPunct="1"/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2.</a:t>
            </a:r>
            <a:r>
              <a:rPr lang="zh-CN" altLang="en-US" sz="3600" dirty="0" smtClean="0"/>
              <a:t>在这些问题中，对于自变量在可以取值的范围内每取确定的一个值，另一个变量的值是否唯一确定？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观察思考：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zh-CN" sz="3600" dirty="0" smtClean="0"/>
              <a:t>     </a:t>
            </a:r>
            <a:r>
              <a:rPr lang="zh-CN" altLang="en-US" sz="3600" dirty="0" smtClean="0"/>
              <a:t>在这些问题中，对于自变量每取一个确定的值，另一个变量都有唯一确定的值和它对应。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归纳结论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9600" y="4038600"/>
            <a:ext cx="783740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zh-CN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+mn-ea"/>
              </a:rPr>
              <a:t>这种关系可以用四个字来</a:t>
            </a:r>
            <a:endParaRPr lang="en-US" altLang="zh-CN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+mn-ea"/>
            </a:endParaRPr>
          </a:p>
          <a:p>
            <a:pPr algn="ctr" eaLnBrk="0" hangingPunct="0">
              <a:defRPr/>
            </a:pPr>
            <a:r>
              <a:rPr lang="zh-CN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+mn-ea"/>
              </a:rPr>
              <a:t>概括：</a:t>
            </a:r>
            <a:r>
              <a:rPr lang="zh-CN" alt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+mn-ea"/>
              </a:rPr>
              <a:t>一一对应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r>
              <a:rPr lang="zh-CN" altLang="en-US" sz="4000" dirty="0" smtClean="0"/>
              <a:t>这种一一对应关系也有另一个名字：</a:t>
            </a:r>
            <a:r>
              <a:rPr lang="zh-CN" altLang="en-US" sz="7100" dirty="0" smtClean="0">
                <a:solidFill>
                  <a:srgbClr val="FF0000"/>
                </a:solidFill>
              </a:rPr>
              <a:t>函数</a:t>
            </a:r>
            <a:endParaRPr lang="en-US" altLang="zh-CN" sz="7100" dirty="0" smtClean="0">
              <a:solidFill>
                <a:srgbClr val="FF0000"/>
              </a:solidFill>
            </a:endParaRPr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endParaRPr lang="en-US" altLang="zh-CN" dirty="0" smtClean="0"/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r>
              <a:rPr lang="zh-CN" altLang="en-US" sz="3600" dirty="0" smtClean="0"/>
              <a:t>函数的概念：</a:t>
            </a:r>
            <a:endParaRPr lang="en-US" altLang="zh-CN" sz="3600" dirty="0" smtClean="0"/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r>
              <a:rPr lang="zh-CN" altLang="en-US" sz="3600" dirty="0" smtClean="0"/>
              <a:t>          在</a:t>
            </a:r>
            <a:r>
              <a:rPr lang="zh-CN" altLang="en-US" sz="3600" dirty="0" smtClean="0">
                <a:solidFill>
                  <a:srgbClr val="FF0000"/>
                </a:solidFill>
              </a:rPr>
              <a:t>同一个变化过程</a:t>
            </a:r>
            <a:r>
              <a:rPr lang="zh-CN" altLang="en-US" sz="3600" dirty="0" smtClean="0"/>
              <a:t>中，有两个变量</a:t>
            </a:r>
            <a:r>
              <a:rPr lang="en-US" altLang="zh-CN" sz="3600" dirty="0" smtClean="0"/>
              <a:t>x</a:t>
            </a:r>
            <a:r>
              <a:rPr lang="zh-CN" altLang="en-US" sz="3600" dirty="0" smtClean="0"/>
              <a:t>，</a:t>
            </a:r>
            <a:r>
              <a:rPr lang="en-US" altLang="zh-CN" sz="3600" dirty="0" smtClean="0"/>
              <a:t>y</a:t>
            </a:r>
            <a:r>
              <a:rPr lang="zh-CN" altLang="en-US" sz="3600" dirty="0" smtClean="0"/>
              <a:t>。如果对于变量</a:t>
            </a:r>
            <a:r>
              <a:rPr lang="en-US" altLang="zh-CN" sz="3600" dirty="0" smtClean="0"/>
              <a:t>x</a:t>
            </a:r>
            <a:r>
              <a:rPr lang="zh-CN" altLang="en-US" sz="3600" dirty="0" smtClean="0"/>
              <a:t>在可以取值的范围内每取</a:t>
            </a:r>
            <a:r>
              <a:rPr lang="zh-CN" altLang="en-US" sz="3600" dirty="0" smtClean="0">
                <a:solidFill>
                  <a:srgbClr val="FF0000"/>
                </a:solidFill>
              </a:rPr>
              <a:t>一个确定的值</a:t>
            </a:r>
            <a:r>
              <a:rPr lang="zh-CN" altLang="en-US" sz="3600" dirty="0" smtClean="0"/>
              <a:t>，变量</a:t>
            </a:r>
            <a:r>
              <a:rPr lang="en-US" altLang="zh-CN" sz="3600" dirty="0" smtClean="0"/>
              <a:t>y</a:t>
            </a:r>
            <a:r>
              <a:rPr lang="zh-CN" altLang="en-US" sz="3600" dirty="0" smtClean="0"/>
              <a:t>都有</a:t>
            </a:r>
            <a:r>
              <a:rPr lang="zh-CN" altLang="en-US" sz="3600" dirty="0" smtClean="0">
                <a:solidFill>
                  <a:srgbClr val="FF0000"/>
                </a:solidFill>
              </a:rPr>
              <a:t>唯一</a:t>
            </a:r>
            <a:r>
              <a:rPr lang="zh-CN" altLang="en-US" sz="3600" dirty="0" smtClean="0"/>
              <a:t>确定的值与它对应，那么就说</a:t>
            </a:r>
            <a:r>
              <a:rPr lang="en-US" altLang="zh-CN" sz="3600" dirty="0" smtClean="0"/>
              <a:t>y</a:t>
            </a:r>
            <a:r>
              <a:rPr lang="zh-CN" altLang="en-US" sz="3600" dirty="0" smtClean="0"/>
              <a:t>是</a:t>
            </a:r>
            <a:r>
              <a:rPr lang="en-US" altLang="zh-CN" sz="3600" dirty="0" smtClean="0"/>
              <a:t>x</a:t>
            </a:r>
            <a:r>
              <a:rPr lang="zh-CN" altLang="en-US" sz="3600" dirty="0" smtClean="0"/>
              <a:t>的</a:t>
            </a:r>
            <a:r>
              <a:rPr lang="zh-CN" altLang="en-US" sz="3600" dirty="0" smtClean="0">
                <a:solidFill>
                  <a:srgbClr val="FF0000"/>
                </a:solidFill>
              </a:rPr>
              <a:t>函数</a:t>
            </a:r>
            <a:r>
              <a:rPr lang="zh-CN" altLang="en-US" sz="3600" dirty="0" smtClean="0"/>
              <a:t>。</a:t>
            </a:r>
            <a:endParaRPr lang="zh-CN" altLang="en-US" sz="36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一、（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）函数的概念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78363"/>
          </a:xfrm>
        </p:spPr>
        <p:txBody>
          <a:bodyPr>
            <a:normAutofit fontScale="92500" lnSpcReduction="10000"/>
          </a:bodyPr>
          <a:lstStyle/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r>
              <a:rPr lang="zh-CN" altLang="en-US" dirty="0" smtClean="0"/>
              <a:t>   </a:t>
            </a:r>
            <a:r>
              <a:rPr lang="zh-CN" altLang="en-US" sz="3600" dirty="0" smtClean="0"/>
              <a:t>函数是一种一一对应关系，那么这种关系可以用哪些方法表示呢？</a:t>
            </a:r>
            <a:endParaRPr lang="en-US" altLang="zh-CN" sz="3600" dirty="0" smtClean="0"/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endParaRPr lang="en-US" altLang="zh-CN" sz="3600" dirty="0" smtClean="0"/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r>
              <a:rPr lang="en-US" altLang="zh-CN" sz="4400" dirty="0" smtClean="0"/>
              <a:t>1.</a:t>
            </a:r>
            <a:r>
              <a:rPr lang="zh-CN" altLang="en-US" sz="4400" dirty="0" smtClean="0"/>
              <a:t>图象法</a:t>
            </a:r>
            <a:endParaRPr lang="en-US" altLang="zh-CN" sz="4400" dirty="0" smtClean="0"/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endParaRPr lang="en-US" altLang="zh-CN" sz="4400" dirty="0" smtClean="0"/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r>
              <a:rPr lang="en-US" altLang="zh-CN" sz="4400" dirty="0" smtClean="0"/>
              <a:t>2.</a:t>
            </a:r>
            <a:r>
              <a:rPr lang="zh-CN" altLang="en-US" sz="4400" dirty="0" smtClean="0"/>
              <a:t>列表法</a:t>
            </a:r>
            <a:endParaRPr lang="en-US" altLang="zh-CN" sz="4400" dirty="0" smtClean="0"/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endParaRPr lang="en-US" altLang="zh-CN" sz="4400" dirty="0" smtClean="0"/>
          </a:p>
          <a:p>
            <a:pPr marL="365760" indent="-255905" eaLnBrk="1" fontAlgn="auto" hangingPunct="1">
              <a:spcAft>
                <a:spcPts val="0"/>
              </a:spcAft>
              <a:buFont typeface="Wingdings 3" panose="05040102010807070707"/>
              <a:buNone/>
              <a:defRPr/>
            </a:pPr>
            <a:r>
              <a:rPr lang="en-US" altLang="zh-CN" sz="4400" dirty="0" smtClean="0"/>
              <a:t>3.</a:t>
            </a:r>
            <a:r>
              <a:rPr lang="zh-CN" altLang="en-US" sz="4400" dirty="0" smtClean="0"/>
              <a:t>解析法</a:t>
            </a:r>
            <a:endParaRPr lang="zh-CN" altLang="en-US" sz="44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）函数的表示方法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799</Words>
  <Application>Microsoft Office PowerPoint</Application>
  <PresentationFormat>全屏显示(4:3)</PresentationFormat>
  <Paragraphs>83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方正正大黑简体</vt:lpstr>
      <vt:lpstr>黑体</vt:lpstr>
      <vt:lpstr>宋体</vt:lpstr>
      <vt:lpstr>微软雅黑</vt:lpstr>
      <vt:lpstr>Arial</vt:lpstr>
      <vt:lpstr>Calibri</vt:lpstr>
      <vt:lpstr>Lucida Sans Unicode</vt:lpstr>
      <vt:lpstr>Verdana</vt:lpstr>
      <vt:lpstr>Wingdings 2</vt:lpstr>
      <vt:lpstr>Wingdings 3</vt:lpstr>
      <vt:lpstr>WWW.2PPT.COM</vt:lpstr>
      <vt:lpstr>Equation</vt:lpstr>
      <vt:lpstr>5.1  函数与它的表示法</vt:lpstr>
      <vt:lpstr>学习目标</vt:lpstr>
      <vt:lpstr>观察思考：</vt:lpstr>
      <vt:lpstr>PowerPoint 演示文稿</vt:lpstr>
      <vt:lpstr>PowerPoint 演示文稿</vt:lpstr>
      <vt:lpstr>观察思考：</vt:lpstr>
      <vt:lpstr>归纳结论</vt:lpstr>
      <vt:lpstr>一、（1）函数的概念</vt:lpstr>
      <vt:lpstr>（2）函数的表示方法</vt:lpstr>
      <vt:lpstr>本部分要求：</vt:lpstr>
      <vt:lpstr>小试牛刀：</vt:lpstr>
      <vt:lpstr>小试牛刀:</vt:lpstr>
      <vt:lpstr>二、解析法表示函数关系式中自变量的取值范围</vt:lpstr>
      <vt:lpstr>二、解析法表示函数关系式中自变量的取值范围</vt:lpstr>
      <vt:lpstr>归纳提升：</vt:lpstr>
      <vt:lpstr>巩固提高：</vt:lpstr>
      <vt:lpstr>本节小结</vt:lpstr>
      <vt:lpstr>挑战自我：</vt:lpstr>
      <vt:lpstr>当堂检测：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2014-12-09T10:33:00Z</dcterms:created>
  <dcterms:modified xsi:type="dcterms:W3CDTF">2023-01-16T18:31:10Z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64C3032FDAC945A1867E6243490B433F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