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300" r:id="rId2"/>
    <p:sldId id="286" r:id="rId3"/>
    <p:sldId id="290" r:id="rId4"/>
    <p:sldId id="291" r:id="rId5"/>
    <p:sldId id="289" r:id="rId6"/>
    <p:sldId id="288" r:id="rId7"/>
    <p:sldId id="302" r:id="rId8"/>
    <p:sldId id="303" r:id="rId9"/>
    <p:sldId id="287" r:id="rId10"/>
    <p:sldId id="275" r:id="rId11"/>
    <p:sldId id="276" r:id="rId12"/>
    <p:sldId id="292" r:id="rId13"/>
    <p:sldId id="293" r:id="rId14"/>
    <p:sldId id="310" r:id="rId15"/>
    <p:sldId id="311" r:id="rId16"/>
    <p:sldId id="312" r:id="rId17"/>
    <p:sldId id="296" r:id="rId18"/>
    <p:sldId id="297" r:id="rId19"/>
    <p:sldId id="294" r:id="rId20"/>
    <p:sldId id="295" r:id="rId21"/>
    <p:sldId id="283" r:id="rId22"/>
    <p:sldId id="313" r:id="rId23"/>
    <p:sldId id="307" r:id="rId24"/>
    <p:sldId id="308" r:id="rId25"/>
    <p:sldId id="309" r:id="rId26"/>
    <p:sldId id="260" r:id="rId27"/>
    <p:sldId id="258" r:id="rId28"/>
  </p:sldIdLst>
  <p:sldSz cx="9144000" cy="6858000" type="screen4x3"/>
  <p:notesSz cx="6858000" cy="9144000"/>
  <p:defaultTextStyle>
    <a:defPPr>
      <a:defRPr lang="zh-CN"/>
    </a:defPPr>
    <a:lvl1pPr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a:srgbClr val="336600"/>
    <a:srgbClr val="0000CC"/>
    <a:srgbClr val="6600CC"/>
    <a:srgbClr val="660033"/>
    <a:srgbClr val="FF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9" autoAdjust="0"/>
    <p:restoredTop sz="92624" autoAdjust="0"/>
  </p:normalViewPr>
  <p:slideViewPr>
    <p:cSldViewPr>
      <p:cViewPr>
        <p:scale>
          <a:sx n="100" d="100"/>
          <a:sy n="100" d="100"/>
        </p:scale>
        <p:origin x="-25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zh-CN"/>
          </a:p>
        </p:txBody>
      </p:sp>
      <p:sp>
        <p:nvSpPr>
          <p:cNvPr id="716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ltLang="zh-CN"/>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A0F4408A-B223-41A9-A11E-5E16DAB72A4D}"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0F4408A-B223-41A9-A11E-5E16DAB72A4D}" type="slidenum">
              <a:rPr lang="en-US" altLang="zh-CN" smtClean="0"/>
              <a:t>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0108BF5-D206-486C-8BAC-A280C83C3B79}"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962DA0B-9205-4951-BE75-CD822F34CE07}"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FBF61DF-9DAC-4019-95AF-378C0D145984}"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49F767C0-4BF8-46D5-B7F8-923ED7E1D17F}"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BE92CF3-E1DC-4FDE-8445-02761A3315DC}"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A95AAE9-D1A9-4721-AF9F-801D46AD2EFB}"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7E46031-7179-4711-9620-68BC1250E497}"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AD66B0-C658-47DB-8220-808611619183}"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EDC2B8-3EF0-4A7A-9674-AC7D8EBBD530}"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D849427-43DF-45E2-96ED-B8F58CE1ADE4}"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3EE612F-53D3-4554-BA3C-FA19F34EB8A4}" type="slidenum">
              <a:rPr lang="en-US" altLang="zh-CN"/>
              <a:t>‹#›</a:t>
            </a:fld>
            <a:endParaRPr lang="en-US" altLang="zh-CN"/>
          </a:p>
        </p:txBody>
      </p:sp>
    </p:spTree>
  </p:cSld>
  <p:clrMapOvr>
    <a:masterClrMapping/>
  </p:clrMapOvr>
  <p:transition>
    <p:random/>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D155EE5-A648-4626-A71A-8807B746C0F3}" type="slidenum">
              <a:rPr lang="en-US" altLang="zh-CN"/>
              <a:t>‹#›</a:t>
            </a:fld>
            <a:endParaRPr lang="en-US" altLang="zh-CN"/>
          </a:p>
        </p:txBody>
      </p:sp>
    </p:spTree>
  </p:cSld>
  <p:clrMapOvr>
    <a:masterClrMapping/>
  </p:clrMapOvr>
  <p:transition>
    <p:random/>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86F9C802-CF9A-415B-9DF6-7491C04B2A9C}"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sndAc>
      <p:stSnd>
        <p:snd r:embed="rId14" name="chimes.wav"/>
      </p:stSnd>
    </p:sndAc>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38142;&#25509;&#36164;&#28304;/U2T3C-1a.mp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38142;&#25509;&#36164;&#28304;/U2T3C-1a.mp3"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38142;&#25509;&#36164;&#28304;/P47_1_1a.swf"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38142;&#25509;&#36164;&#28304;/U2T3C-1a.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381000" y="1066801"/>
            <a:ext cx="8439472" cy="2722240"/>
          </a:xfrm>
        </p:spPr>
        <p:txBody>
          <a:bodyPr/>
          <a:lstStyle/>
          <a:p>
            <a:pPr algn="ctr">
              <a:buFontTx/>
              <a:buNone/>
            </a:pPr>
            <a:r>
              <a:rPr lang="en-US" altLang="zh-CN" sz="4800" b="1" dirty="0">
                <a:solidFill>
                  <a:srgbClr val="333399"/>
                </a:solidFill>
                <a:latin typeface="Times New Roman" panose="02020603050405020304" pitchFamily="18" charset="0"/>
                <a:cs typeface="Times New Roman" panose="02020603050405020304" pitchFamily="18" charset="0"/>
              </a:rPr>
              <a:t>Unit 2  </a:t>
            </a:r>
            <a:r>
              <a:rPr lang="en-US" altLang="zh-CN" sz="4800" b="1" dirty="0" smtClean="0">
                <a:solidFill>
                  <a:srgbClr val="333399"/>
                </a:solidFill>
                <a:latin typeface="Times New Roman" panose="02020603050405020304" pitchFamily="18" charset="0"/>
                <a:cs typeface="Times New Roman" panose="02020603050405020304" pitchFamily="18" charset="0"/>
              </a:rPr>
              <a:t>Topic </a:t>
            </a:r>
            <a:r>
              <a:rPr lang="en-US" altLang="zh-CN" sz="4800" b="1" dirty="0">
                <a:solidFill>
                  <a:srgbClr val="333399"/>
                </a:solidFill>
                <a:latin typeface="Times New Roman" panose="02020603050405020304" pitchFamily="18" charset="0"/>
                <a:cs typeface="Times New Roman" panose="02020603050405020304" pitchFamily="18" charset="0"/>
              </a:rPr>
              <a:t>3 </a:t>
            </a:r>
          </a:p>
          <a:p>
            <a:pPr algn="ctr">
              <a:buFontTx/>
              <a:buNone/>
            </a:pPr>
            <a:r>
              <a:rPr lang="en-US" altLang="zh-CN" sz="4000" b="1" dirty="0">
                <a:solidFill>
                  <a:srgbClr val="333399"/>
                </a:solidFill>
                <a:latin typeface="Times New Roman" panose="02020603050405020304" pitchFamily="18" charset="0"/>
              </a:rPr>
              <a:t>Must we exercise to prevent the flu?</a:t>
            </a:r>
          </a:p>
          <a:p>
            <a:pPr algn="ctr">
              <a:buFontTx/>
              <a:buNone/>
            </a:pPr>
            <a:endParaRPr lang="en-US" altLang="zh-CN" sz="2400" b="1" dirty="0">
              <a:solidFill>
                <a:srgbClr val="333399"/>
              </a:solidFill>
              <a:latin typeface="Times New Roman" panose="02020603050405020304" pitchFamily="18" charset="0"/>
            </a:endParaRPr>
          </a:p>
          <a:p>
            <a:pPr algn="ctr">
              <a:buFontTx/>
              <a:buNone/>
            </a:pPr>
            <a:r>
              <a:rPr lang="en-US" altLang="zh-CN" b="1" dirty="0">
                <a:latin typeface="Times New Roman" panose="02020603050405020304" pitchFamily="18" charset="0"/>
              </a:rPr>
              <a:t>Section C </a:t>
            </a:r>
          </a:p>
        </p:txBody>
      </p:sp>
      <p:sp>
        <p:nvSpPr>
          <p:cNvPr id="5" name="矩形 4"/>
          <p:cNvSpPr/>
          <p:nvPr/>
        </p:nvSpPr>
        <p:spPr>
          <a:xfrm>
            <a:off x="2931808" y="5445224"/>
            <a:ext cx="3294492" cy="90486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p>
          <a:p>
            <a:pPr marL="342900" lvl="0" indent="-342900" algn="ctr" fontAlgn="base">
              <a:lnSpc>
                <a:spcPct val="110000"/>
              </a:lnSpc>
              <a:spcBef>
                <a:spcPct val="0"/>
              </a:spcBef>
              <a:spcAft>
                <a:spcPct val="0"/>
              </a:spcAft>
            </a:pP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random/>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23850" y="1412875"/>
            <a:ext cx="8458200" cy="4525963"/>
          </a:xfrm>
        </p:spPr>
        <p:txBody>
          <a:bodyPr/>
          <a:lstStyle/>
          <a:p>
            <a:pPr>
              <a:buFontTx/>
              <a:buNone/>
            </a:pPr>
            <a:r>
              <a:rPr lang="en-GB" altLang="zh-CN" dirty="0">
                <a:solidFill>
                  <a:srgbClr val="006600"/>
                </a:solidFill>
                <a:effectLst>
                  <a:outerShdw blurRad="38100" dist="38100" dir="2700000" algn="tl">
                    <a:srgbClr val="C0C0C0"/>
                  </a:outerShdw>
                </a:effectLst>
                <a:latin typeface="Comic Sans MS" panose="030F0702030302020204" pitchFamily="66" charset="0"/>
              </a:rPr>
              <a:t>(1) Can we go to school without breakfast?</a:t>
            </a:r>
          </a:p>
          <a:p>
            <a:pPr>
              <a:buFontTx/>
              <a:buNone/>
            </a:pPr>
            <a:r>
              <a:rPr lang="en-GB" altLang="zh-CN" dirty="0">
                <a:solidFill>
                  <a:srgbClr val="006600"/>
                </a:solidFill>
                <a:effectLst>
                  <a:outerShdw blurRad="38100" dist="38100" dir="2700000" algn="tl">
                    <a:srgbClr val="C0C0C0"/>
                  </a:outerShdw>
                </a:effectLst>
                <a:latin typeface="Comic Sans MS" panose="030F0702030302020204" pitchFamily="66" charset="0"/>
              </a:rPr>
              <a:t> </a:t>
            </a:r>
          </a:p>
          <a:p>
            <a:pPr>
              <a:buFontTx/>
              <a:buNone/>
            </a:pPr>
            <a:r>
              <a:rPr lang="en-GB" altLang="zh-CN" dirty="0">
                <a:solidFill>
                  <a:srgbClr val="006600"/>
                </a:solidFill>
                <a:effectLst>
                  <a:outerShdw blurRad="38100" dist="38100" dir="2700000" algn="tl">
                    <a:srgbClr val="C0C0C0"/>
                  </a:outerShdw>
                </a:effectLst>
                <a:latin typeface="Comic Sans MS" panose="030F0702030302020204" pitchFamily="66" charset="0"/>
              </a:rPr>
              <a:t>(2) Are fruit and vegetables good for our            </a:t>
            </a:r>
          </a:p>
          <a:p>
            <a:pPr>
              <a:buFontTx/>
              <a:buNone/>
            </a:pPr>
            <a:r>
              <a:rPr lang="en-GB" altLang="zh-CN" dirty="0">
                <a:solidFill>
                  <a:srgbClr val="006600"/>
                </a:solidFill>
                <a:effectLst>
                  <a:outerShdw blurRad="38100" dist="38100" dir="2700000" algn="tl">
                    <a:srgbClr val="C0C0C0"/>
                  </a:outerShdw>
                </a:effectLst>
                <a:latin typeface="Comic Sans MS" panose="030F0702030302020204" pitchFamily="66" charset="0"/>
              </a:rPr>
              <a:t>      health?</a:t>
            </a:r>
          </a:p>
          <a:p>
            <a:endParaRPr lang="en-GB" altLang="zh-CN" dirty="0">
              <a:solidFill>
                <a:srgbClr val="006600"/>
              </a:solidFill>
              <a:effectLst>
                <a:outerShdw blurRad="38100" dist="38100" dir="2700000" algn="tl">
                  <a:srgbClr val="C0C0C0"/>
                </a:outerShdw>
              </a:effectLst>
              <a:latin typeface="Comic Sans MS" panose="030F0702030302020204" pitchFamily="66" charset="0"/>
            </a:endParaRPr>
          </a:p>
          <a:p>
            <a:pPr>
              <a:buFontTx/>
              <a:buNone/>
            </a:pPr>
            <a:r>
              <a:rPr lang="en-GB" altLang="zh-CN" dirty="0">
                <a:solidFill>
                  <a:srgbClr val="006600"/>
                </a:solidFill>
                <a:effectLst>
                  <a:outerShdw blurRad="38100" dist="38100" dir="2700000" algn="tl">
                    <a:srgbClr val="C0C0C0"/>
                  </a:outerShdw>
                </a:effectLst>
                <a:latin typeface="Comic Sans MS" panose="030F0702030302020204" pitchFamily="66" charset="0"/>
              </a:rPr>
              <a:t>(3) Why should we say no to smoking and </a:t>
            </a:r>
          </a:p>
          <a:p>
            <a:pPr>
              <a:buFontTx/>
              <a:buNone/>
            </a:pPr>
            <a:r>
              <a:rPr lang="en-GB" altLang="zh-CN" dirty="0">
                <a:solidFill>
                  <a:srgbClr val="006600"/>
                </a:solidFill>
                <a:effectLst>
                  <a:outerShdw blurRad="38100" dist="38100" dir="2700000" algn="tl">
                    <a:srgbClr val="C0C0C0"/>
                  </a:outerShdw>
                </a:effectLst>
                <a:latin typeface="Comic Sans MS" panose="030F0702030302020204" pitchFamily="66" charset="0"/>
              </a:rPr>
              <a:t>      drinking?</a:t>
            </a:r>
            <a:endParaRPr lang="en-US" altLang="zh-CN" dirty="0">
              <a:solidFill>
                <a:srgbClr val="006600"/>
              </a:solidFill>
              <a:effectLst>
                <a:outerShdw blurRad="38100" dist="38100" dir="2700000" algn="tl">
                  <a:srgbClr val="C0C0C0"/>
                </a:outerShdw>
              </a:effectLst>
              <a:latin typeface="Comic Sans MS" panose="030F0702030302020204" pitchFamily="66" charset="0"/>
            </a:endParaRPr>
          </a:p>
        </p:txBody>
      </p:sp>
      <p:sp>
        <p:nvSpPr>
          <p:cNvPr id="22532" name="Text Box 4"/>
          <p:cNvSpPr txBox="1">
            <a:spLocks noChangeArrowheads="1"/>
          </p:cNvSpPr>
          <p:nvPr/>
        </p:nvSpPr>
        <p:spPr bwMode="auto">
          <a:xfrm>
            <a:off x="1116013" y="2060575"/>
            <a:ext cx="26431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solidFill>
                  <a:srgbClr val="FF0000"/>
                </a:solidFill>
              </a:rPr>
              <a:t> No, we can’t.</a:t>
            </a:r>
          </a:p>
        </p:txBody>
      </p:sp>
      <p:sp>
        <p:nvSpPr>
          <p:cNvPr id="22533" name="Text Box 5"/>
          <p:cNvSpPr txBox="1">
            <a:spLocks noChangeArrowheads="1"/>
          </p:cNvSpPr>
          <p:nvPr/>
        </p:nvSpPr>
        <p:spPr bwMode="auto">
          <a:xfrm>
            <a:off x="1042988" y="3644900"/>
            <a:ext cx="2800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solidFill>
                  <a:srgbClr val="FF0000"/>
                </a:solidFill>
              </a:rPr>
              <a:t> Yes, they are.</a:t>
            </a:r>
          </a:p>
        </p:txBody>
      </p:sp>
      <p:sp>
        <p:nvSpPr>
          <p:cNvPr id="22534" name="Text Box 6"/>
          <p:cNvSpPr txBox="1">
            <a:spLocks noChangeArrowheads="1"/>
          </p:cNvSpPr>
          <p:nvPr/>
        </p:nvSpPr>
        <p:spPr bwMode="auto">
          <a:xfrm>
            <a:off x="1042988" y="5516563"/>
            <a:ext cx="61610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dirty="0">
                <a:solidFill>
                  <a:srgbClr val="FF0000"/>
                </a:solidFill>
              </a:rPr>
              <a:t>Smoking and drinking can cause </a:t>
            </a:r>
          </a:p>
          <a:p>
            <a:r>
              <a:rPr lang="en-US" altLang="zh-CN" sz="3200" dirty="0">
                <a:solidFill>
                  <a:srgbClr val="FF0000"/>
                </a:solidFill>
              </a:rPr>
              <a:t>many illnesses.</a:t>
            </a:r>
          </a:p>
        </p:txBody>
      </p:sp>
      <p:sp>
        <p:nvSpPr>
          <p:cNvPr id="22538" name="Text Box 10"/>
          <p:cNvSpPr txBox="1">
            <a:spLocks noChangeArrowheads="1"/>
          </p:cNvSpPr>
          <p:nvPr/>
        </p:nvSpPr>
        <p:spPr bwMode="auto">
          <a:xfrm>
            <a:off x="827088" y="549275"/>
            <a:ext cx="7272337"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latin typeface="Georgia" panose="02040502050405020303" pitchFamily="18" charset="0"/>
              </a:rPr>
              <a:t>Listen again and answer the questions. </a:t>
            </a:r>
          </a:p>
        </p:txBody>
      </p:sp>
      <p:sp>
        <p:nvSpPr>
          <p:cNvPr id="22539" name="AutoShape 11" descr="0195c82ad88dd1987191fa6919234910"/>
          <p:cNvSpPr>
            <a:spLocks noChangeArrowheads="1"/>
          </p:cNvSpPr>
          <p:nvPr/>
        </p:nvSpPr>
        <p:spPr bwMode="auto">
          <a:xfrm>
            <a:off x="250825" y="476250"/>
            <a:ext cx="576263" cy="649288"/>
          </a:xfrm>
          <a:prstGeom prst="bevel">
            <a:avLst>
              <a:gd name="adj" fmla="val 12500"/>
            </a:avLst>
          </a:prstGeom>
          <a:blipFill dpi="0" rotWithShape="0">
            <a:blip r:embed="rId3" cstate="email"/>
            <a:srcRect/>
            <a:stretch>
              <a:fillRect/>
            </a:stretch>
          </a:blipFill>
          <a:ln w="28575">
            <a:solidFill>
              <a:srgbClr val="6600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6600CC"/>
                </a:solidFill>
                <a:latin typeface="微软雅黑" panose="020B0503020204020204" pitchFamily="34" charset="-122"/>
                <a:ea typeface="微软雅黑" panose="020B0503020204020204" pitchFamily="34" charset="-122"/>
              </a:rPr>
              <a:t>1a</a:t>
            </a:r>
          </a:p>
        </p:txBody>
      </p:sp>
      <p:pic>
        <p:nvPicPr>
          <p:cNvPr id="22541" name="Picture 13" descr="00132">
            <a:hlinkClick r:id="rId4"/>
          </p:cNvPr>
          <p:cNvPicPr>
            <a:picLocks noChangeAspect="1" noChangeArrowheads="1"/>
          </p:cNvPicPr>
          <p:nvPr/>
        </p:nvPicPr>
        <p:blipFill>
          <a:blip r:embed="rId5" cstate="email"/>
          <a:srcRect/>
          <a:stretch>
            <a:fillRect/>
          </a:stretch>
        </p:blipFill>
        <p:spPr bwMode="auto">
          <a:xfrm>
            <a:off x="8027988" y="476250"/>
            <a:ext cx="792162" cy="71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blinds(horizontal)">
                                      <p:cBhvr>
                                        <p:cTn id="27" dur="500"/>
                                        <p:tgtEl>
                                          <p:spTgt spid="2253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1">
                                            <p:txEl>
                                              <p:pRg st="6" end="6"/>
                                            </p:txEl>
                                          </p:spTgt>
                                        </p:tgtEl>
                                        <p:attrNameLst>
                                          <p:attrName>style.visibility</p:attrName>
                                        </p:attrNameLst>
                                      </p:cBhvr>
                                      <p:to>
                                        <p:strVal val="visible"/>
                                      </p:to>
                                    </p:set>
                                    <p:animEffect transition="in" filter="blinds(horizontal)">
                                      <p:cBhvr>
                                        <p:cTn id="32" dur="500"/>
                                        <p:tgtEl>
                                          <p:spTgt spid="2253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2"/>
                                        </p:tgtEl>
                                        <p:attrNameLst>
                                          <p:attrName>style.visibility</p:attrName>
                                        </p:attrNameLst>
                                      </p:cBhvr>
                                      <p:to>
                                        <p:strVal val="visible"/>
                                      </p:to>
                                    </p:set>
                                    <p:animEffect transition="in" filter="blinds(horizontal)">
                                      <p:cBhvr>
                                        <p:cTn id="37" dur="500"/>
                                        <p:tgtEl>
                                          <p:spTgt spid="225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533"/>
                                        </p:tgtEl>
                                        <p:attrNameLst>
                                          <p:attrName>style.visibility</p:attrName>
                                        </p:attrNameLst>
                                      </p:cBhvr>
                                      <p:to>
                                        <p:strVal val="visible"/>
                                      </p:to>
                                    </p:set>
                                    <p:animEffect transition="in" filter="blinds(horizontal)">
                                      <p:cBhvr>
                                        <p:cTn id="42" dur="500"/>
                                        <p:tgtEl>
                                          <p:spTgt spid="2253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534"/>
                                        </p:tgtEl>
                                        <p:attrNameLst>
                                          <p:attrName>style.visibility</p:attrName>
                                        </p:attrNameLst>
                                      </p:cBhvr>
                                      <p:to>
                                        <p:strVal val="visible"/>
                                      </p:to>
                                    </p:set>
                                    <p:animEffect transition="in" filter="blinds(horizontal)">
                                      <p:cBhvr>
                                        <p:cTn id="4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2" grpId="0"/>
      <p:bldP spid="22533" grpId="0"/>
      <p:bldP spid="225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71550" y="404813"/>
            <a:ext cx="6985000" cy="1143000"/>
          </a:xfrm>
        </p:spPr>
        <p:txBody>
          <a:bodyPr/>
          <a:lstStyle/>
          <a:p>
            <a:pPr algn="just"/>
            <a:r>
              <a:rPr lang="en-US" altLang="zh-CN" sz="3200"/>
              <a:t>Listen and find out the topic sentence in each paragraph.</a:t>
            </a:r>
          </a:p>
        </p:txBody>
      </p:sp>
      <p:sp>
        <p:nvSpPr>
          <p:cNvPr id="23555" name="Rectangle 3"/>
          <p:cNvSpPr>
            <a:spLocks noGrp="1" noChangeArrowheads="1"/>
          </p:cNvSpPr>
          <p:nvPr>
            <p:ph type="body" idx="1"/>
          </p:nvPr>
        </p:nvSpPr>
        <p:spPr>
          <a:xfrm>
            <a:off x="0" y="1268413"/>
            <a:ext cx="8229600" cy="4525962"/>
          </a:xfrm>
        </p:spPr>
        <p:txBody>
          <a:bodyPr/>
          <a:lstStyle/>
          <a:p>
            <a:pPr>
              <a:lnSpc>
                <a:spcPct val="90000"/>
              </a:lnSpc>
              <a:buFontTx/>
              <a:buNone/>
            </a:pPr>
            <a:endParaRPr lang="en-US" altLang="zh-CN"/>
          </a:p>
          <a:p>
            <a:pPr>
              <a:lnSpc>
                <a:spcPct val="90000"/>
              </a:lnSpc>
              <a:buFontTx/>
              <a:buNone/>
            </a:pPr>
            <a:r>
              <a:rPr lang="en-US" altLang="zh-CN"/>
              <a:t>P</a:t>
            </a:r>
            <a:r>
              <a:rPr lang="en-US" altLang="zh-CN" baseline="-25000"/>
              <a:t>1</a:t>
            </a:r>
            <a:r>
              <a:rPr lang="en-US" altLang="zh-CN"/>
              <a:t>: ______________________________</a:t>
            </a:r>
          </a:p>
          <a:p>
            <a:pPr>
              <a:lnSpc>
                <a:spcPct val="90000"/>
              </a:lnSpc>
              <a:buFontTx/>
              <a:buNone/>
            </a:pPr>
            <a:endParaRPr lang="en-US" altLang="zh-CN"/>
          </a:p>
          <a:p>
            <a:pPr>
              <a:lnSpc>
                <a:spcPct val="90000"/>
              </a:lnSpc>
              <a:buFontTx/>
              <a:buNone/>
            </a:pPr>
            <a:r>
              <a:rPr lang="en-US" altLang="zh-CN"/>
              <a:t>P</a:t>
            </a:r>
            <a:r>
              <a:rPr lang="en-US" altLang="zh-CN" baseline="-25000"/>
              <a:t>2</a:t>
            </a:r>
            <a:r>
              <a:rPr lang="en-US" altLang="zh-CN"/>
              <a:t>: ______________________________</a:t>
            </a:r>
          </a:p>
          <a:p>
            <a:pPr>
              <a:lnSpc>
                <a:spcPct val="90000"/>
              </a:lnSpc>
              <a:buFontTx/>
              <a:buNone/>
            </a:pPr>
            <a:endParaRPr lang="en-US" altLang="zh-CN"/>
          </a:p>
          <a:p>
            <a:pPr>
              <a:lnSpc>
                <a:spcPct val="90000"/>
              </a:lnSpc>
              <a:buFontTx/>
              <a:buNone/>
            </a:pPr>
            <a:r>
              <a:rPr lang="en-US" altLang="zh-CN"/>
              <a:t>P</a:t>
            </a:r>
            <a:r>
              <a:rPr lang="en-US" altLang="zh-CN" baseline="-25000"/>
              <a:t>3</a:t>
            </a:r>
            <a:r>
              <a:rPr lang="en-US" altLang="zh-CN"/>
              <a:t>: ______________________________</a:t>
            </a:r>
          </a:p>
          <a:p>
            <a:pPr>
              <a:lnSpc>
                <a:spcPct val="90000"/>
              </a:lnSpc>
              <a:buFontTx/>
              <a:buNone/>
            </a:pPr>
            <a:endParaRPr lang="en-US" altLang="zh-CN"/>
          </a:p>
          <a:p>
            <a:pPr>
              <a:lnSpc>
                <a:spcPct val="90000"/>
              </a:lnSpc>
              <a:buFontTx/>
              <a:buNone/>
            </a:pPr>
            <a:r>
              <a:rPr lang="en-US" altLang="zh-CN"/>
              <a:t>P</a:t>
            </a:r>
            <a:r>
              <a:rPr lang="en-US" altLang="zh-CN" baseline="-25000"/>
              <a:t>4</a:t>
            </a:r>
            <a:r>
              <a:rPr lang="en-US" altLang="zh-CN"/>
              <a:t>: ______________________________</a:t>
            </a:r>
          </a:p>
          <a:p>
            <a:pPr>
              <a:lnSpc>
                <a:spcPct val="90000"/>
              </a:lnSpc>
              <a:buFontTx/>
              <a:buNone/>
            </a:pPr>
            <a:endParaRPr lang="en-US" altLang="zh-CN"/>
          </a:p>
        </p:txBody>
      </p:sp>
      <p:sp>
        <p:nvSpPr>
          <p:cNvPr id="23556" name="Text Box 4"/>
          <p:cNvSpPr txBox="1">
            <a:spLocks noChangeArrowheads="1"/>
          </p:cNvSpPr>
          <p:nvPr/>
        </p:nvSpPr>
        <p:spPr bwMode="auto">
          <a:xfrm>
            <a:off x="874713" y="1801813"/>
            <a:ext cx="68722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rPr>
              <a:t>You need to have healthy eating habits.</a:t>
            </a:r>
          </a:p>
        </p:txBody>
      </p:sp>
      <p:sp>
        <p:nvSpPr>
          <p:cNvPr id="23559" name="Rectangle 7"/>
          <p:cNvSpPr>
            <a:spLocks noChangeArrowheads="1"/>
          </p:cNvSpPr>
          <p:nvPr/>
        </p:nvSpPr>
        <p:spPr bwMode="auto">
          <a:xfrm>
            <a:off x="874713" y="2881313"/>
            <a:ext cx="6753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rPr>
              <a:t>Stay safe when you are playing sports.</a:t>
            </a:r>
          </a:p>
        </p:txBody>
      </p:sp>
      <p:sp>
        <p:nvSpPr>
          <p:cNvPr id="23560" name="Rectangle 8"/>
          <p:cNvSpPr>
            <a:spLocks noChangeArrowheads="1"/>
          </p:cNvSpPr>
          <p:nvPr/>
        </p:nvSpPr>
        <p:spPr bwMode="auto">
          <a:xfrm>
            <a:off x="801688" y="3960813"/>
            <a:ext cx="6672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rPr>
              <a:t>Happiness is important to your health.</a:t>
            </a:r>
          </a:p>
        </p:txBody>
      </p:sp>
      <p:sp>
        <p:nvSpPr>
          <p:cNvPr id="23561" name="Rectangle 9"/>
          <p:cNvSpPr>
            <a:spLocks noChangeArrowheads="1"/>
          </p:cNvSpPr>
          <p:nvPr/>
        </p:nvSpPr>
        <p:spPr bwMode="auto">
          <a:xfrm>
            <a:off x="730250" y="4965700"/>
            <a:ext cx="6881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latin typeface="Arial Narrow" panose="020B0606020202030204" pitchFamily="34" charset="0"/>
              </a:rPr>
              <a:t>You must stay away from smoking and drinking.</a:t>
            </a:r>
          </a:p>
        </p:txBody>
      </p:sp>
      <p:sp>
        <p:nvSpPr>
          <p:cNvPr id="23562" name="AutoShape 10" descr="0195c82ad88dd1987191fa6919234910"/>
          <p:cNvSpPr>
            <a:spLocks noChangeArrowheads="1"/>
          </p:cNvSpPr>
          <p:nvPr/>
        </p:nvSpPr>
        <p:spPr bwMode="auto">
          <a:xfrm>
            <a:off x="250825" y="476250"/>
            <a:ext cx="576263" cy="649288"/>
          </a:xfrm>
          <a:prstGeom prst="bevel">
            <a:avLst>
              <a:gd name="adj" fmla="val 12500"/>
            </a:avLst>
          </a:prstGeom>
          <a:blipFill dpi="0" rotWithShape="0">
            <a:blip r:embed="rId3" cstate="email"/>
            <a:srcRect/>
            <a:stretch>
              <a:fillRect/>
            </a:stretch>
          </a:blipFill>
          <a:ln w="28575">
            <a:solidFill>
              <a:srgbClr val="6600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6600CC"/>
                </a:solidFill>
                <a:latin typeface="微软雅黑" panose="020B0503020204020204" pitchFamily="34" charset="-122"/>
                <a:ea typeface="微软雅黑" panose="020B0503020204020204" pitchFamily="34" charset="-122"/>
              </a:rPr>
              <a:t>1a</a:t>
            </a:r>
          </a:p>
        </p:txBody>
      </p:sp>
      <p:pic>
        <p:nvPicPr>
          <p:cNvPr id="23564" name="Picture 12" descr="TIP6"/>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5435600" y="4714875"/>
            <a:ext cx="37084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3565" name="Text Box 13"/>
          <p:cNvSpPr txBox="1">
            <a:spLocks noChangeArrowheads="1"/>
          </p:cNvSpPr>
          <p:nvPr/>
        </p:nvSpPr>
        <p:spPr bwMode="auto">
          <a:xfrm>
            <a:off x="5867400" y="5589588"/>
            <a:ext cx="25193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1"/>
              <a:t>The topic sentence expresses the main idea of a paragraph.</a:t>
            </a:r>
          </a:p>
        </p:txBody>
      </p:sp>
      <p:pic>
        <p:nvPicPr>
          <p:cNvPr id="23568" name="Picture 16" descr="00132">
            <a:hlinkClick r:id="rId5"/>
          </p:cNvPr>
          <p:cNvPicPr>
            <a:picLocks noChangeAspect="1" noChangeArrowheads="1"/>
          </p:cNvPicPr>
          <p:nvPr/>
        </p:nvPicPr>
        <p:blipFill>
          <a:blip r:embed="rId6" cstate="email"/>
          <a:srcRect/>
          <a:stretch>
            <a:fillRect/>
          </a:stretch>
        </p:blipFill>
        <p:spPr bwMode="auto">
          <a:xfrm>
            <a:off x="7524750" y="981075"/>
            <a:ext cx="990600" cy="89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blinds(horizontal)">
                                      <p:cBhvr>
                                        <p:cTn id="12" dur="500"/>
                                        <p:tgtEl>
                                          <p:spTgt spid="235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60"/>
                                        </p:tgtEl>
                                        <p:attrNameLst>
                                          <p:attrName>style.visibility</p:attrName>
                                        </p:attrNameLst>
                                      </p:cBhvr>
                                      <p:to>
                                        <p:strVal val="visible"/>
                                      </p:to>
                                    </p:set>
                                    <p:animEffect transition="in" filter="blinds(horizontal)">
                                      <p:cBhvr>
                                        <p:cTn id="17" dur="500"/>
                                        <p:tgtEl>
                                          <p:spTgt spid="235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61"/>
                                        </p:tgtEl>
                                        <p:attrNameLst>
                                          <p:attrName>style.visibility</p:attrName>
                                        </p:attrNameLst>
                                      </p:cBhvr>
                                      <p:to>
                                        <p:strVal val="visible"/>
                                      </p:to>
                                    </p:set>
                                    <p:animEffect transition="in" filter="blinds(horizontal)">
                                      <p:cBhvr>
                                        <p:cTn id="22"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9" grpId="0"/>
      <p:bldP spid="23560" grpId="0"/>
      <p:bldP spid="235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971550" y="333375"/>
            <a:ext cx="7272338"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latin typeface="Georgia" panose="02040502050405020303" pitchFamily="18" charset="0"/>
              </a:rPr>
              <a:t>Read 1a and complete the structure of the text. </a:t>
            </a:r>
          </a:p>
        </p:txBody>
      </p:sp>
      <p:sp>
        <p:nvSpPr>
          <p:cNvPr id="58374" name="Text Box 6"/>
          <p:cNvSpPr txBox="1">
            <a:spLocks noChangeArrowheads="1"/>
          </p:cNvSpPr>
          <p:nvPr/>
        </p:nvSpPr>
        <p:spPr bwMode="auto">
          <a:xfrm>
            <a:off x="0" y="1844675"/>
            <a:ext cx="730885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b="1">
                <a:solidFill>
                  <a:srgbClr val="6600CC"/>
                </a:solidFill>
                <a:latin typeface="Arial Narrow" panose="020B0606020202030204" pitchFamily="34" charset="0"/>
                <a:ea typeface="微软雅黑" panose="020B0503020204020204" pitchFamily="34" charset="-122"/>
              </a:rPr>
              <a:t>                            </a:t>
            </a:r>
            <a:r>
              <a:rPr lang="en-US" altLang="zh-CN" b="1">
                <a:solidFill>
                  <a:srgbClr val="6600CC"/>
                </a:solidFill>
                <a:latin typeface="Georgia" panose="02040502050405020303" pitchFamily="18" charset="0"/>
                <a:ea typeface="微软雅黑" panose="020B0503020204020204" pitchFamily="34" charset="-122"/>
              </a:rPr>
              <a:t>Keeping Healthy</a:t>
            </a:r>
          </a:p>
          <a:p>
            <a:pPr>
              <a:spcBef>
                <a:spcPct val="50000"/>
              </a:spcBef>
            </a:pPr>
            <a:endParaRPr lang="en-US" altLang="zh-CN" b="1">
              <a:solidFill>
                <a:srgbClr val="6600CC"/>
              </a:solidFill>
              <a:latin typeface="Georgia" panose="02040502050405020303" pitchFamily="18" charset="0"/>
              <a:ea typeface="微软雅黑" panose="020B0503020204020204" pitchFamily="34" charset="-122"/>
            </a:endParaRPr>
          </a:p>
          <a:p>
            <a:pPr>
              <a:spcBef>
                <a:spcPct val="50000"/>
              </a:spcBef>
              <a:buFontTx/>
              <a:buAutoNum type="arabicPeriod"/>
            </a:pPr>
            <a:r>
              <a:rPr lang="en-US" altLang="zh-CN" b="1">
                <a:solidFill>
                  <a:srgbClr val="6600CC"/>
                </a:solidFill>
                <a:latin typeface="Arial Narrow" panose="020B0606020202030204" pitchFamily="34" charset="0"/>
                <a:ea typeface="微软雅黑" panose="020B0503020204020204" pitchFamily="34" charset="-122"/>
              </a:rPr>
              <a:t>Have healthy _______ habits.</a:t>
            </a:r>
          </a:p>
          <a:p>
            <a:pPr>
              <a:spcBef>
                <a:spcPct val="50000"/>
              </a:spcBef>
              <a:buFontTx/>
              <a:buAutoNum type="arabicPeriod"/>
            </a:pPr>
            <a:r>
              <a:rPr lang="en-US" altLang="zh-CN" b="1">
                <a:solidFill>
                  <a:srgbClr val="6600CC"/>
                </a:solidFill>
                <a:latin typeface="Arial Narrow" panose="020B0606020202030204" pitchFamily="34" charset="0"/>
                <a:ea typeface="微软雅黑" panose="020B0503020204020204" pitchFamily="34" charset="-122"/>
              </a:rPr>
              <a:t>Play _________.</a:t>
            </a:r>
          </a:p>
          <a:p>
            <a:pPr>
              <a:spcBef>
                <a:spcPct val="50000"/>
              </a:spcBef>
              <a:buFontTx/>
              <a:buAutoNum type="arabicPeriod"/>
            </a:pPr>
            <a:r>
              <a:rPr lang="en-US" altLang="zh-CN" b="1">
                <a:solidFill>
                  <a:srgbClr val="6600CC"/>
                </a:solidFill>
                <a:latin typeface="Arial Narrow" panose="020B0606020202030204" pitchFamily="34" charset="0"/>
                <a:ea typeface="微软雅黑" panose="020B0503020204020204" pitchFamily="34" charset="-122"/>
              </a:rPr>
              <a:t>Be _________.</a:t>
            </a:r>
          </a:p>
          <a:p>
            <a:pPr>
              <a:spcBef>
                <a:spcPct val="50000"/>
              </a:spcBef>
              <a:buFontTx/>
              <a:buAutoNum type="arabicPeriod"/>
            </a:pPr>
            <a:r>
              <a:rPr lang="en-US" altLang="zh-CN" b="1">
                <a:solidFill>
                  <a:srgbClr val="6600CC"/>
                </a:solidFill>
                <a:latin typeface="Arial Narrow" panose="020B0606020202030204" pitchFamily="34" charset="0"/>
                <a:ea typeface="微软雅黑" panose="020B0503020204020204" pitchFamily="34" charset="-122"/>
              </a:rPr>
              <a:t>Stay away from  ___________ and ___________.</a:t>
            </a:r>
          </a:p>
        </p:txBody>
      </p:sp>
      <p:sp>
        <p:nvSpPr>
          <p:cNvPr id="58375" name="AutoShape 7"/>
          <p:cNvSpPr/>
          <p:nvPr/>
        </p:nvSpPr>
        <p:spPr bwMode="auto">
          <a:xfrm>
            <a:off x="4427538" y="2852738"/>
            <a:ext cx="288925" cy="1296987"/>
          </a:xfrm>
          <a:prstGeom prst="leftBrace">
            <a:avLst>
              <a:gd name="adj1" fmla="val 37408"/>
              <a:gd name="adj2" fmla="val 50000"/>
            </a:avLst>
          </a:prstGeom>
          <a:noFill/>
          <a:ln w="381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376" name="Text Box 8"/>
          <p:cNvSpPr txBox="1">
            <a:spLocks noChangeArrowheads="1"/>
          </p:cNvSpPr>
          <p:nvPr/>
        </p:nvSpPr>
        <p:spPr bwMode="auto">
          <a:xfrm>
            <a:off x="4643438" y="2492375"/>
            <a:ext cx="30972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6600CC"/>
                </a:solidFill>
                <a:latin typeface="Georgia" panose="02040502050405020303" pitchFamily="18" charset="0"/>
                <a:ea typeface="楷体_GB2312" pitchFamily="49" charset="-122"/>
              </a:rPr>
              <a:t>Eat _______.</a:t>
            </a:r>
          </a:p>
        </p:txBody>
      </p:sp>
      <p:sp>
        <p:nvSpPr>
          <p:cNvPr id="58378" name="Text Box 10"/>
          <p:cNvSpPr txBox="1">
            <a:spLocks noChangeArrowheads="1"/>
          </p:cNvSpPr>
          <p:nvPr/>
        </p:nvSpPr>
        <p:spPr bwMode="auto">
          <a:xfrm>
            <a:off x="4572000" y="3213100"/>
            <a:ext cx="4716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6600CC"/>
                </a:solidFill>
                <a:latin typeface="Georgia" panose="02040502050405020303" pitchFamily="18" charset="0"/>
                <a:ea typeface="楷体_GB2312" pitchFamily="49" charset="-122"/>
              </a:rPr>
              <a:t>Eat _______________.</a:t>
            </a:r>
          </a:p>
        </p:txBody>
      </p:sp>
      <p:sp>
        <p:nvSpPr>
          <p:cNvPr id="58379" name="Text Box 11"/>
          <p:cNvSpPr txBox="1">
            <a:spLocks noChangeArrowheads="1"/>
          </p:cNvSpPr>
          <p:nvPr/>
        </p:nvSpPr>
        <p:spPr bwMode="auto">
          <a:xfrm>
            <a:off x="4606925" y="3860800"/>
            <a:ext cx="4537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6600CC"/>
                </a:solidFill>
                <a:latin typeface="Georgia" panose="02040502050405020303" pitchFamily="18" charset="0"/>
                <a:ea typeface="楷体_GB2312" pitchFamily="49" charset="-122"/>
              </a:rPr>
              <a:t>Don’t eat _______.</a:t>
            </a:r>
          </a:p>
        </p:txBody>
      </p:sp>
      <p:sp>
        <p:nvSpPr>
          <p:cNvPr id="58381" name="Rectangle 13"/>
          <p:cNvSpPr>
            <a:spLocks noChangeArrowheads="1"/>
          </p:cNvSpPr>
          <p:nvPr/>
        </p:nvSpPr>
        <p:spPr bwMode="auto">
          <a:xfrm>
            <a:off x="5364163" y="2492375"/>
            <a:ext cx="1912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latin typeface="Georgia" panose="02040502050405020303" pitchFamily="18" charset="0"/>
              </a:rPr>
              <a:t>breakfast</a:t>
            </a:r>
          </a:p>
        </p:txBody>
      </p:sp>
      <p:sp>
        <p:nvSpPr>
          <p:cNvPr id="58382" name="Rectangle 14"/>
          <p:cNvSpPr>
            <a:spLocks noChangeArrowheads="1"/>
          </p:cNvSpPr>
          <p:nvPr/>
        </p:nvSpPr>
        <p:spPr bwMode="auto">
          <a:xfrm>
            <a:off x="5349875" y="3213100"/>
            <a:ext cx="3794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latin typeface="Georgia" panose="02040502050405020303" pitchFamily="18" charset="0"/>
              </a:rPr>
              <a:t>fruit and vegetables</a:t>
            </a:r>
          </a:p>
        </p:txBody>
      </p:sp>
      <p:sp>
        <p:nvSpPr>
          <p:cNvPr id="58383" name="Rectangle 15"/>
          <p:cNvSpPr>
            <a:spLocks noChangeArrowheads="1"/>
          </p:cNvSpPr>
          <p:nvPr/>
        </p:nvSpPr>
        <p:spPr bwMode="auto">
          <a:xfrm>
            <a:off x="6372225" y="3860800"/>
            <a:ext cx="1776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latin typeface="Georgia" panose="02040502050405020303" pitchFamily="18" charset="0"/>
              </a:rPr>
              <a:t>fast food</a:t>
            </a:r>
          </a:p>
        </p:txBody>
      </p:sp>
      <p:sp>
        <p:nvSpPr>
          <p:cNvPr id="58384" name="Rectangle 16"/>
          <p:cNvSpPr>
            <a:spLocks noChangeArrowheads="1"/>
          </p:cNvSpPr>
          <p:nvPr/>
        </p:nvSpPr>
        <p:spPr bwMode="auto">
          <a:xfrm>
            <a:off x="1116013" y="3716338"/>
            <a:ext cx="1333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latin typeface="Georgia" panose="02040502050405020303" pitchFamily="18" charset="0"/>
              </a:rPr>
              <a:t>sports</a:t>
            </a:r>
          </a:p>
        </p:txBody>
      </p:sp>
      <p:sp>
        <p:nvSpPr>
          <p:cNvPr id="58385" name="Rectangle 17"/>
          <p:cNvSpPr>
            <a:spLocks noChangeArrowheads="1"/>
          </p:cNvSpPr>
          <p:nvPr/>
        </p:nvSpPr>
        <p:spPr bwMode="auto">
          <a:xfrm>
            <a:off x="900113" y="4365625"/>
            <a:ext cx="1303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latin typeface="Georgia" panose="02040502050405020303" pitchFamily="18" charset="0"/>
              </a:rPr>
              <a:t>happy</a:t>
            </a:r>
          </a:p>
        </p:txBody>
      </p:sp>
      <p:sp>
        <p:nvSpPr>
          <p:cNvPr id="58386" name="Rectangle 18"/>
          <p:cNvSpPr>
            <a:spLocks noChangeArrowheads="1"/>
          </p:cNvSpPr>
          <p:nvPr/>
        </p:nvSpPr>
        <p:spPr bwMode="auto">
          <a:xfrm>
            <a:off x="2700338" y="5013325"/>
            <a:ext cx="425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latin typeface="Georgia" panose="02040502050405020303" pitchFamily="18" charset="0"/>
              </a:rPr>
              <a:t>smoking          drinking</a:t>
            </a:r>
          </a:p>
        </p:txBody>
      </p:sp>
      <p:sp>
        <p:nvSpPr>
          <p:cNvPr id="58387" name="Rectangle 19"/>
          <p:cNvSpPr>
            <a:spLocks noChangeArrowheads="1"/>
          </p:cNvSpPr>
          <p:nvPr/>
        </p:nvSpPr>
        <p:spPr bwMode="auto">
          <a:xfrm>
            <a:off x="2195513" y="3141663"/>
            <a:ext cx="1316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3300"/>
                </a:solidFill>
                <a:latin typeface="Georgia" panose="02040502050405020303" pitchFamily="18" charset="0"/>
              </a:rPr>
              <a:t>eating</a:t>
            </a: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87"/>
                                        </p:tgtEl>
                                        <p:attrNameLst>
                                          <p:attrName>style.visibility</p:attrName>
                                        </p:attrNameLst>
                                      </p:cBhvr>
                                      <p:to>
                                        <p:strVal val="visible"/>
                                      </p:to>
                                    </p:set>
                                    <p:animEffect transition="in" filter="blinds(horizontal)">
                                      <p:cBhvr>
                                        <p:cTn id="7" dur="500"/>
                                        <p:tgtEl>
                                          <p:spTgt spid="583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81"/>
                                        </p:tgtEl>
                                        <p:attrNameLst>
                                          <p:attrName>style.visibility</p:attrName>
                                        </p:attrNameLst>
                                      </p:cBhvr>
                                      <p:to>
                                        <p:strVal val="visible"/>
                                      </p:to>
                                    </p:set>
                                    <p:animEffect transition="in" filter="blinds(horizontal)">
                                      <p:cBhvr>
                                        <p:cTn id="12" dur="500"/>
                                        <p:tgtEl>
                                          <p:spTgt spid="583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382"/>
                                        </p:tgtEl>
                                        <p:attrNameLst>
                                          <p:attrName>style.visibility</p:attrName>
                                        </p:attrNameLst>
                                      </p:cBhvr>
                                      <p:to>
                                        <p:strVal val="visible"/>
                                      </p:to>
                                    </p:set>
                                    <p:animEffect transition="in" filter="blinds(horizontal)">
                                      <p:cBhvr>
                                        <p:cTn id="17" dur="500"/>
                                        <p:tgtEl>
                                          <p:spTgt spid="583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383"/>
                                        </p:tgtEl>
                                        <p:attrNameLst>
                                          <p:attrName>style.visibility</p:attrName>
                                        </p:attrNameLst>
                                      </p:cBhvr>
                                      <p:to>
                                        <p:strVal val="visible"/>
                                      </p:to>
                                    </p:set>
                                    <p:animEffect transition="in" filter="blinds(horizontal)">
                                      <p:cBhvr>
                                        <p:cTn id="22" dur="500"/>
                                        <p:tgtEl>
                                          <p:spTgt spid="5838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384"/>
                                        </p:tgtEl>
                                        <p:attrNameLst>
                                          <p:attrName>style.visibility</p:attrName>
                                        </p:attrNameLst>
                                      </p:cBhvr>
                                      <p:to>
                                        <p:strVal val="visible"/>
                                      </p:to>
                                    </p:set>
                                    <p:animEffect transition="in" filter="blinds(horizontal)">
                                      <p:cBhvr>
                                        <p:cTn id="27" dur="500"/>
                                        <p:tgtEl>
                                          <p:spTgt spid="5838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385"/>
                                        </p:tgtEl>
                                        <p:attrNameLst>
                                          <p:attrName>style.visibility</p:attrName>
                                        </p:attrNameLst>
                                      </p:cBhvr>
                                      <p:to>
                                        <p:strVal val="visible"/>
                                      </p:to>
                                    </p:set>
                                    <p:animEffect transition="in" filter="blinds(horizontal)">
                                      <p:cBhvr>
                                        <p:cTn id="32" dur="500"/>
                                        <p:tgtEl>
                                          <p:spTgt spid="5838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386"/>
                                        </p:tgtEl>
                                        <p:attrNameLst>
                                          <p:attrName>style.visibility</p:attrName>
                                        </p:attrNameLst>
                                      </p:cBhvr>
                                      <p:to>
                                        <p:strVal val="visible"/>
                                      </p:to>
                                    </p:set>
                                    <p:animEffect transition="in" filter="blinds(horizontal)">
                                      <p:cBhvr>
                                        <p:cTn id="37" dur="500"/>
                                        <p:tgtEl>
                                          <p:spTgt spid="58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1" grpId="0"/>
      <p:bldP spid="58382" grpId="0"/>
      <p:bldP spid="58383" grpId="0"/>
      <p:bldP spid="58384" grpId="0"/>
      <p:bldP spid="58385" grpId="0"/>
      <p:bldP spid="58386" grpId="0"/>
      <p:bldP spid="583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971550" y="333375"/>
            <a:ext cx="7272338"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latin typeface="Georgia" panose="02040502050405020303" pitchFamily="18" charset="0"/>
              </a:rPr>
              <a:t>Read </a:t>
            </a:r>
            <a:r>
              <a:rPr lang="en-US" altLang="zh-CN" b="1">
                <a:latin typeface="Franklin Gothic Medium" panose="020B0603020102020204" pitchFamily="34" charset="0"/>
              </a:rPr>
              <a:t>1</a:t>
            </a:r>
            <a:r>
              <a:rPr lang="en-US" altLang="zh-CN" b="1">
                <a:latin typeface="Georgia" panose="02040502050405020303" pitchFamily="18" charset="0"/>
              </a:rPr>
              <a:t>a again and discuss what the red words refer to in the passage.</a:t>
            </a:r>
          </a:p>
        </p:txBody>
      </p:sp>
      <p:sp>
        <p:nvSpPr>
          <p:cNvPr id="59397" name="AutoShape 5" descr="0195c82ad88dd1987191fa6919234910"/>
          <p:cNvSpPr>
            <a:spLocks noChangeArrowheads="1"/>
          </p:cNvSpPr>
          <p:nvPr/>
        </p:nvSpPr>
        <p:spPr bwMode="auto">
          <a:xfrm>
            <a:off x="250825" y="476250"/>
            <a:ext cx="576263" cy="649288"/>
          </a:xfrm>
          <a:prstGeom prst="bevel">
            <a:avLst>
              <a:gd name="adj" fmla="val 12500"/>
            </a:avLst>
          </a:prstGeom>
          <a:blipFill dpi="0" rotWithShape="0">
            <a:blip r:embed="rId3" cstate="email"/>
            <a:srcRect/>
            <a:stretch>
              <a:fillRect/>
            </a:stretch>
          </a:blipFill>
          <a:ln w="28575">
            <a:solidFill>
              <a:srgbClr val="6600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6600CC"/>
                </a:solidFill>
                <a:latin typeface="微软雅黑" panose="020B0503020204020204" pitchFamily="34" charset="-122"/>
                <a:ea typeface="微软雅黑" panose="020B0503020204020204" pitchFamily="34" charset="-122"/>
              </a:rPr>
              <a:t>1c</a:t>
            </a:r>
          </a:p>
        </p:txBody>
      </p:sp>
      <p:sp>
        <p:nvSpPr>
          <p:cNvPr id="59398" name="Text Box 6"/>
          <p:cNvSpPr txBox="1">
            <a:spLocks noChangeArrowheads="1"/>
          </p:cNvSpPr>
          <p:nvPr/>
        </p:nvSpPr>
        <p:spPr bwMode="auto">
          <a:xfrm>
            <a:off x="0" y="2276475"/>
            <a:ext cx="82804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00099"/>
                </a:solidFill>
                <a:latin typeface="微软雅黑" panose="020B0503020204020204" pitchFamily="34" charset="-122"/>
                <a:ea typeface="微软雅黑" panose="020B0503020204020204" pitchFamily="34" charset="-122"/>
              </a:rPr>
              <a:t>So don’t go to school without </a:t>
            </a:r>
            <a:r>
              <a:rPr lang="en-US" altLang="zh-CN" b="1">
                <a:solidFill>
                  <a:srgbClr val="FF3300"/>
                </a:solidFill>
                <a:latin typeface="微软雅黑" panose="020B0503020204020204" pitchFamily="34" charset="-122"/>
                <a:ea typeface="微软雅黑" panose="020B0503020204020204" pitchFamily="34" charset="-122"/>
              </a:rPr>
              <a:t>it</a:t>
            </a:r>
            <a:r>
              <a:rPr lang="en-US" altLang="zh-CN" b="1">
                <a:solidFill>
                  <a:srgbClr val="000099"/>
                </a:solidFill>
                <a:latin typeface="微软雅黑" panose="020B0503020204020204" pitchFamily="34" charset="-122"/>
                <a:ea typeface="微软雅黑" panose="020B0503020204020204" pitchFamily="34" charset="-122"/>
              </a:rPr>
              <a:t>.</a:t>
            </a:r>
          </a:p>
          <a:p>
            <a:pPr>
              <a:spcBef>
                <a:spcPct val="50000"/>
              </a:spcBef>
            </a:pPr>
            <a:r>
              <a:rPr lang="en-US" altLang="zh-CN" b="1">
                <a:solidFill>
                  <a:srgbClr val="000099"/>
                </a:solidFill>
                <a:latin typeface="微软雅黑" panose="020B0503020204020204" pitchFamily="34" charset="-122"/>
                <a:ea typeface="微软雅黑" panose="020B0503020204020204" pitchFamily="34" charset="-122"/>
              </a:rPr>
              <a:t>So try to stay safe when you play </a:t>
            </a:r>
            <a:r>
              <a:rPr lang="en-US" altLang="zh-CN" b="1">
                <a:solidFill>
                  <a:srgbClr val="FF3300"/>
                </a:solidFill>
                <a:latin typeface="微软雅黑" panose="020B0503020204020204" pitchFamily="34" charset="-122"/>
                <a:ea typeface="微软雅黑" panose="020B0503020204020204" pitchFamily="34" charset="-122"/>
              </a:rPr>
              <a:t>them</a:t>
            </a:r>
            <a:r>
              <a:rPr lang="en-US" altLang="zh-CN" b="1">
                <a:solidFill>
                  <a:srgbClr val="000099"/>
                </a:solidFill>
                <a:latin typeface="微软雅黑" panose="020B0503020204020204" pitchFamily="34" charset="-122"/>
                <a:ea typeface="微软雅黑" panose="020B0503020204020204" pitchFamily="34" charset="-122"/>
              </a:rPr>
              <a:t>.</a:t>
            </a:r>
          </a:p>
          <a:p>
            <a:pPr>
              <a:spcBef>
                <a:spcPct val="50000"/>
              </a:spcBef>
            </a:pPr>
            <a:r>
              <a:rPr lang="en-US" altLang="zh-CN" b="1">
                <a:solidFill>
                  <a:srgbClr val="FF3300"/>
                </a:solidFill>
                <a:latin typeface="微软雅黑" panose="020B0503020204020204" pitchFamily="34" charset="-122"/>
                <a:ea typeface="微软雅黑" panose="020B0503020204020204" pitchFamily="34" charset="-122"/>
              </a:rPr>
              <a:t>It</a:t>
            </a:r>
            <a:r>
              <a:rPr lang="en-US" altLang="zh-CN" b="1">
                <a:solidFill>
                  <a:srgbClr val="000099"/>
                </a:solidFill>
                <a:latin typeface="微软雅黑" panose="020B0503020204020204" pitchFamily="34" charset="-122"/>
                <a:ea typeface="微软雅黑" panose="020B0503020204020204" pitchFamily="34" charset="-122"/>
              </a:rPr>
              <a:t>’s the best medicine.</a:t>
            </a:r>
          </a:p>
          <a:p>
            <a:pPr>
              <a:spcBef>
                <a:spcPct val="50000"/>
              </a:spcBef>
            </a:pPr>
            <a:r>
              <a:rPr lang="en-US" altLang="zh-CN" b="1">
                <a:solidFill>
                  <a:srgbClr val="000099"/>
                </a:solidFill>
                <a:latin typeface="微软雅黑" panose="020B0503020204020204" pitchFamily="34" charset="-122"/>
                <a:ea typeface="微软雅黑" panose="020B0503020204020204" pitchFamily="34" charset="-122"/>
              </a:rPr>
              <a:t>But </a:t>
            </a:r>
            <a:r>
              <a:rPr lang="en-US" altLang="zh-CN" b="1">
                <a:solidFill>
                  <a:srgbClr val="FF3300"/>
                </a:solidFill>
                <a:latin typeface="微软雅黑" panose="020B0503020204020204" pitchFamily="34" charset="-122"/>
                <a:ea typeface="微软雅黑" panose="020B0503020204020204" pitchFamily="34" charset="-122"/>
              </a:rPr>
              <a:t>they</a:t>
            </a:r>
            <a:r>
              <a:rPr lang="en-US" altLang="zh-CN" b="1">
                <a:solidFill>
                  <a:srgbClr val="000099"/>
                </a:solidFill>
                <a:latin typeface="微软雅黑" panose="020B0503020204020204" pitchFamily="34" charset="-122"/>
                <a:ea typeface="微软雅黑" panose="020B0503020204020204" pitchFamily="34" charset="-122"/>
              </a:rPr>
              <a:t> don’t know smoking or drinking</a:t>
            </a:r>
            <a:r>
              <a:rPr lang="en-US" altLang="zh-CN" b="1">
                <a:solidFill>
                  <a:srgbClr val="000099"/>
                </a:solidFill>
                <a:ea typeface="微软雅黑" panose="020B0503020204020204" pitchFamily="34" charset="-122"/>
              </a:rPr>
              <a:t>…</a:t>
            </a:r>
          </a:p>
        </p:txBody>
      </p:sp>
      <p:sp>
        <p:nvSpPr>
          <p:cNvPr id="59399" name="AutoShape 7" descr="0"/>
          <p:cNvSpPr/>
          <p:nvPr/>
        </p:nvSpPr>
        <p:spPr bwMode="auto">
          <a:xfrm>
            <a:off x="6588125" y="1628775"/>
            <a:ext cx="2555875" cy="609600"/>
          </a:xfrm>
          <a:prstGeom prst="borderCallout2">
            <a:avLst>
              <a:gd name="adj1" fmla="val 18750"/>
              <a:gd name="adj2" fmla="val -2981"/>
              <a:gd name="adj3" fmla="val 18750"/>
              <a:gd name="adj4" fmla="val -14968"/>
              <a:gd name="adj5" fmla="val 107551"/>
              <a:gd name="adj6" fmla="val -27639"/>
            </a:avLst>
          </a:prstGeom>
          <a:blipFill dpi="0" rotWithShape="1">
            <a:blip r:embed="rId4" cstate="email"/>
            <a:srcRect/>
            <a:stretch>
              <a:fillRect/>
            </a:stretch>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3200" b="1"/>
              <a:t>breakfast</a:t>
            </a:r>
          </a:p>
        </p:txBody>
      </p:sp>
      <p:sp>
        <p:nvSpPr>
          <p:cNvPr id="59400" name="AutoShape 8" descr="0"/>
          <p:cNvSpPr/>
          <p:nvPr/>
        </p:nvSpPr>
        <p:spPr bwMode="auto">
          <a:xfrm>
            <a:off x="6588125" y="3429000"/>
            <a:ext cx="2555875" cy="609600"/>
          </a:xfrm>
          <a:prstGeom prst="borderCallout2">
            <a:avLst>
              <a:gd name="adj1" fmla="val 18750"/>
              <a:gd name="adj2" fmla="val -2981"/>
              <a:gd name="adj3" fmla="val 18750"/>
              <a:gd name="adj4" fmla="val -5778"/>
              <a:gd name="adj5" fmla="val -18231"/>
              <a:gd name="adj6" fmla="val -8694"/>
            </a:avLst>
          </a:prstGeom>
          <a:blipFill dpi="0" rotWithShape="1">
            <a:blip r:embed="rId4" cstate="email"/>
            <a:srcRect/>
            <a:stretch>
              <a:fillRect/>
            </a:stretch>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3200" b="1"/>
              <a:t>sports</a:t>
            </a:r>
          </a:p>
        </p:txBody>
      </p:sp>
      <p:sp>
        <p:nvSpPr>
          <p:cNvPr id="59401" name="AutoShape 9" descr="0"/>
          <p:cNvSpPr/>
          <p:nvPr/>
        </p:nvSpPr>
        <p:spPr bwMode="auto">
          <a:xfrm>
            <a:off x="1187450" y="5516563"/>
            <a:ext cx="3708400" cy="609600"/>
          </a:xfrm>
          <a:prstGeom prst="borderCallout2">
            <a:avLst>
              <a:gd name="adj1" fmla="val 18750"/>
              <a:gd name="adj2" fmla="val -2056"/>
              <a:gd name="adj3" fmla="val 18750"/>
              <a:gd name="adj4" fmla="val -13356"/>
              <a:gd name="adj5" fmla="val -249741"/>
              <a:gd name="adj6" fmla="val -25301"/>
            </a:avLst>
          </a:prstGeom>
          <a:blipFill dpi="0" rotWithShape="1">
            <a:blip r:embed="rId5" cstate="email"/>
            <a:srcRect/>
            <a:stretch>
              <a:fillRect/>
            </a:stretch>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3200" b="1"/>
              <a:t>happiness</a:t>
            </a:r>
          </a:p>
        </p:txBody>
      </p:sp>
      <p:sp>
        <p:nvSpPr>
          <p:cNvPr id="59402" name="AutoShape 10" descr="0"/>
          <p:cNvSpPr/>
          <p:nvPr/>
        </p:nvSpPr>
        <p:spPr bwMode="auto">
          <a:xfrm>
            <a:off x="5364163" y="5013325"/>
            <a:ext cx="3132137" cy="609600"/>
          </a:xfrm>
          <a:prstGeom prst="borderCallout2">
            <a:avLst>
              <a:gd name="adj1" fmla="val 18750"/>
              <a:gd name="adj2" fmla="val -2431"/>
              <a:gd name="adj3" fmla="val 18750"/>
              <a:gd name="adj4" fmla="val -66903"/>
              <a:gd name="adj5" fmla="val -70315"/>
              <a:gd name="adj6" fmla="val -135833"/>
            </a:avLst>
          </a:prstGeom>
          <a:blipFill dpi="0" rotWithShape="1">
            <a:blip r:embed="rId6" cstate="email"/>
            <a:srcRect/>
            <a:stretch>
              <a:fillRect/>
            </a:stretch>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3200" b="1"/>
              <a:t>the students</a:t>
            </a: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blinds(horizontal)">
                                      <p:cBhvr>
                                        <p:cTn id="7" dur="500"/>
                                        <p:tgtEl>
                                          <p:spTgt spid="5939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400"/>
                                        </p:tgtEl>
                                        <p:attrNameLst>
                                          <p:attrName>style.visibility</p:attrName>
                                        </p:attrNameLst>
                                      </p:cBhvr>
                                      <p:to>
                                        <p:strVal val="visible"/>
                                      </p:to>
                                    </p:set>
                                    <p:animEffect transition="in" filter="fade">
                                      <p:cBhvr>
                                        <p:cTn id="12" dur="1000"/>
                                        <p:tgtEl>
                                          <p:spTgt spid="59400"/>
                                        </p:tgtEl>
                                      </p:cBhvr>
                                    </p:animEffect>
                                    <p:anim calcmode="lin" valueType="num">
                                      <p:cBhvr>
                                        <p:cTn id="13" dur="1000" fill="hold"/>
                                        <p:tgtEl>
                                          <p:spTgt spid="59400"/>
                                        </p:tgtEl>
                                        <p:attrNameLst>
                                          <p:attrName>ppt_x</p:attrName>
                                        </p:attrNameLst>
                                      </p:cBhvr>
                                      <p:tavLst>
                                        <p:tav tm="0">
                                          <p:val>
                                            <p:strVal val="#ppt_x"/>
                                          </p:val>
                                        </p:tav>
                                        <p:tav tm="100000">
                                          <p:val>
                                            <p:strVal val="#ppt_x"/>
                                          </p:val>
                                        </p:tav>
                                      </p:tavLst>
                                    </p:anim>
                                    <p:anim calcmode="lin" valueType="num">
                                      <p:cBhvr>
                                        <p:cTn id="14" dur="1000" fill="hold"/>
                                        <p:tgtEl>
                                          <p:spTgt spid="594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401"/>
                                        </p:tgtEl>
                                        <p:attrNameLst>
                                          <p:attrName>style.visibility</p:attrName>
                                        </p:attrNameLst>
                                      </p:cBhvr>
                                      <p:to>
                                        <p:strVal val="visible"/>
                                      </p:to>
                                    </p:set>
                                    <p:animEffect transition="in" filter="dissolve">
                                      <p:cBhvr>
                                        <p:cTn id="19" dur="500"/>
                                        <p:tgtEl>
                                          <p:spTgt spid="594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9402"/>
                                        </p:tgtEl>
                                        <p:attrNameLst>
                                          <p:attrName>style.visibility</p:attrName>
                                        </p:attrNameLst>
                                      </p:cBhvr>
                                      <p:to>
                                        <p:strVal val="visible"/>
                                      </p:to>
                                    </p:set>
                                    <p:animEffect transition="in" filter="wipe(down)">
                                      <p:cBhvr>
                                        <p:cTn id="24" dur="5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P spid="59400" grpId="0" animBg="1"/>
      <p:bldP spid="59401" grpId="0" animBg="1"/>
      <p:bldP spid="594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74638"/>
            <a:ext cx="8229600" cy="963612"/>
          </a:xfrm>
        </p:spPr>
        <p:txBody>
          <a:bodyPr/>
          <a:lstStyle/>
          <a:p>
            <a:r>
              <a:rPr lang="zh-CN" altLang="en-US" b="1" dirty="0">
                <a:solidFill>
                  <a:srgbClr val="333399"/>
                </a:solidFill>
                <a:ea typeface="黑体" panose="02010609060101010101" pitchFamily="49" charset="-122"/>
              </a:rPr>
              <a:t>反身代词</a:t>
            </a:r>
          </a:p>
        </p:txBody>
      </p:sp>
      <p:sp>
        <p:nvSpPr>
          <p:cNvPr id="87043" name="Rectangle 3"/>
          <p:cNvSpPr>
            <a:spLocks noGrp="1" noChangeArrowheads="1"/>
          </p:cNvSpPr>
          <p:nvPr>
            <p:ph type="body" sz="half" idx="1"/>
          </p:nvPr>
        </p:nvSpPr>
        <p:spPr>
          <a:xfrm>
            <a:off x="306388" y="1238250"/>
            <a:ext cx="8178800" cy="1163638"/>
          </a:xfrm>
        </p:spPr>
        <p:txBody>
          <a:bodyPr/>
          <a:lstStyle/>
          <a:p>
            <a:pPr>
              <a:buFontTx/>
              <a:buNone/>
            </a:pPr>
            <a:r>
              <a:rPr lang="en-US" altLang="zh-CN" sz="2900" b="1" dirty="0">
                <a:latin typeface="Times New Roman" panose="02020603050405020304" pitchFamily="18" charset="0"/>
                <a:ea typeface="楷体_GB2312" pitchFamily="49" charset="-122"/>
              </a:rPr>
              <a:t>  1.   </a:t>
            </a:r>
            <a:r>
              <a:rPr lang="zh-CN" altLang="en-US" sz="2900" b="1" dirty="0">
                <a:latin typeface="Times New Roman" panose="02020603050405020304" pitchFamily="18" charset="0"/>
                <a:ea typeface="楷体_GB2312" pitchFamily="49" charset="-122"/>
              </a:rPr>
              <a:t>反身代词表示</a:t>
            </a:r>
            <a:r>
              <a:rPr lang="zh-CN" altLang="en-US" sz="2900" b="1" dirty="0">
                <a:latin typeface="Times New Roman" panose="02020603050405020304" pitchFamily="18" charset="0"/>
              </a:rPr>
              <a:t>“</a:t>
            </a:r>
            <a:r>
              <a:rPr lang="zh-CN" altLang="en-US" sz="2900" b="1" dirty="0">
                <a:latin typeface="Times New Roman" panose="02020603050405020304" pitchFamily="18" charset="0"/>
                <a:ea typeface="楷体_GB2312" pitchFamily="49" charset="-122"/>
              </a:rPr>
              <a:t>自己，本身，亲自</a:t>
            </a:r>
            <a:r>
              <a:rPr lang="zh-CN" altLang="en-US" sz="2900" b="1" dirty="0">
                <a:latin typeface="Times New Roman" panose="02020603050405020304" pitchFamily="18" charset="0"/>
              </a:rPr>
              <a:t>”</a:t>
            </a:r>
            <a:r>
              <a:rPr lang="zh-CN" altLang="en-US" sz="2900" b="1" dirty="0">
                <a:latin typeface="Times New Roman" panose="02020603050405020304" pitchFamily="18" charset="0"/>
                <a:ea typeface="楷体_GB2312" pitchFamily="49" charset="-122"/>
              </a:rPr>
              <a:t>。反身代词的形式可以归纳为：</a:t>
            </a:r>
          </a:p>
        </p:txBody>
      </p:sp>
      <p:graphicFrame>
        <p:nvGraphicFramePr>
          <p:cNvPr id="87044" name="Group 4"/>
          <p:cNvGraphicFramePr>
            <a:graphicFrameLocks noGrp="1"/>
          </p:cNvGraphicFramePr>
          <p:nvPr>
            <p:ph sz="half" idx="2"/>
          </p:nvPr>
        </p:nvGraphicFramePr>
        <p:xfrm>
          <a:off x="814388" y="2571750"/>
          <a:ext cx="7516812" cy="3146426"/>
        </p:xfrm>
        <a:graphic>
          <a:graphicData uri="http://schemas.openxmlformats.org/drawingml/2006/table">
            <a:tbl>
              <a:tblPr/>
              <a:tblGrid>
                <a:gridCol w="2505075">
                  <a:extLst>
                    <a:ext uri="{9D8B030D-6E8A-4147-A177-3AD203B41FA5}">
                      <a16:colId xmlns:a16="http://schemas.microsoft.com/office/drawing/2014/main" val="20000"/>
                    </a:ext>
                  </a:extLst>
                </a:gridCol>
                <a:gridCol w="2506662">
                  <a:extLst>
                    <a:ext uri="{9D8B030D-6E8A-4147-A177-3AD203B41FA5}">
                      <a16:colId xmlns:a16="http://schemas.microsoft.com/office/drawing/2014/main" val="20001"/>
                    </a:ext>
                  </a:extLst>
                </a:gridCol>
                <a:gridCol w="2505075">
                  <a:extLst>
                    <a:ext uri="{9D8B030D-6E8A-4147-A177-3AD203B41FA5}">
                      <a16:colId xmlns:a16="http://schemas.microsoft.com/office/drawing/2014/main" val="20002"/>
                    </a:ext>
                  </a:extLst>
                </a:gridCol>
              </a:tblGrid>
              <a:tr h="685800">
                <a:tc>
                  <a:txBody>
                    <a:bodyPr/>
                    <a:lstStyle/>
                    <a:p>
                      <a:pPr marL="0" marR="0" lvl="0" indent="0" algn="l" defTabSz="70485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endParaRPr>
                    </a:p>
                  </a:txBody>
                  <a:tcPr marL="118508" marR="118508" marT="59255" marB="592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单数</a:t>
                      </a:r>
                    </a:p>
                  </a:txBody>
                  <a:tcPr marL="118508" marR="118508" marT="59255" marB="592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复数</a:t>
                      </a:r>
                    </a:p>
                  </a:txBody>
                  <a:tcPr marL="118508" marR="118508" marT="59255" marB="592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6763">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第一人称</a:t>
                      </a:r>
                    </a:p>
                  </a:txBody>
                  <a:tcPr marL="118508" marR="118508" marT="59255" marB="592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myself</a:t>
                      </a:r>
                    </a:p>
                  </a:txBody>
                  <a:tcPr marL="118508" marR="118508" marT="59255" marB="592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ourselves</a:t>
                      </a:r>
                    </a:p>
                  </a:txBody>
                  <a:tcPr marL="118508" marR="118508" marT="59255" marB="592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2625">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第二人称</a:t>
                      </a:r>
                    </a:p>
                  </a:txBody>
                  <a:tcPr marL="118508" marR="118508" marT="59255" marB="592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yourself</a:t>
                      </a:r>
                    </a:p>
                  </a:txBody>
                  <a:tcPr marL="118508" marR="118508" marT="59255" marB="592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yourselves</a:t>
                      </a:r>
                    </a:p>
                  </a:txBody>
                  <a:tcPr marL="118508" marR="118508" marT="59255" marB="592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1238">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第三人称</a:t>
                      </a:r>
                    </a:p>
                  </a:txBody>
                  <a:tcPr marL="118508" marR="118508" marT="59255" marB="592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himself/herself/itself</a:t>
                      </a:r>
                    </a:p>
                  </a:txBody>
                  <a:tcPr marL="118508" marR="118508" marT="59255" marB="592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themselves</a:t>
                      </a:r>
                    </a:p>
                  </a:txBody>
                  <a:tcPr marL="118508" marR="118508" marT="59255" marB="592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7066" name="Line 26"/>
          <p:cNvSpPr>
            <a:spLocks noChangeShapeType="1"/>
          </p:cNvSpPr>
          <p:nvPr/>
        </p:nvSpPr>
        <p:spPr bwMode="auto">
          <a:xfrm>
            <a:off x="814388" y="2571750"/>
            <a:ext cx="2540000" cy="85725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067" name="Text Box 27"/>
          <p:cNvSpPr txBox="1">
            <a:spLocks noChangeArrowheads="1"/>
          </p:cNvSpPr>
          <p:nvPr/>
        </p:nvSpPr>
        <p:spPr bwMode="auto">
          <a:xfrm>
            <a:off x="2338388" y="2571750"/>
            <a:ext cx="914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08" tIns="59255" rIns="118508" bIns="59255">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600" b="1">
                <a:ea typeface="楷体_GB2312" pitchFamily="49" charset="-122"/>
              </a:rPr>
              <a:t>数</a:t>
            </a:r>
          </a:p>
        </p:txBody>
      </p:sp>
      <p:sp>
        <p:nvSpPr>
          <p:cNvPr id="87068" name="Text Box 28"/>
          <p:cNvSpPr txBox="1">
            <a:spLocks noChangeArrowheads="1"/>
          </p:cNvSpPr>
          <p:nvPr/>
        </p:nvSpPr>
        <p:spPr bwMode="auto">
          <a:xfrm>
            <a:off x="915988" y="2857500"/>
            <a:ext cx="1422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08" tIns="59255" rIns="118508" bIns="59255">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600" b="1">
                <a:ea typeface="楷体_GB2312" pitchFamily="49" charset="-122"/>
              </a:rPr>
              <a:t>人称</a:t>
            </a:r>
          </a:p>
        </p:txBody>
      </p:sp>
    </p:spTree>
  </p:cSld>
  <p:clrMapOvr>
    <a:masterClrMapping/>
  </p:clrMapOvr>
  <p:transition>
    <p:random/>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407988" y="952500"/>
            <a:ext cx="8229600" cy="4887913"/>
          </a:xfrm>
        </p:spPr>
        <p:txBody>
          <a:bodyPr/>
          <a:lstStyle/>
          <a:p>
            <a:pPr marL="476250" indent="-476250" defTabSz="704850">
              <a:lnSpc>
                <a:spcPct val="130000"/>
              </a:lnSpc>
              <a:buFontTx/>
              <a:buNone/>
            </a:pPr>
            <a:r>
              <a:rPr lang="en-US" altLang="zh-CN" b="1" dirty="0">
                <a:latin typeface="Times New Roman" panose="02020603050405020304" pitchFamily="18" charset="0"/>
              </a:rPr>
              <a:t>2. </a:t>
            </a:r>
            <a:r>
              <a:rPr lang="zh-CN" altLang="en-US" b="1" dirty="0">
                <a:latin typeface="Times New Roman" panose="02020603050405020304" pitchFamily="18" charset="0"/>
              </a:rPr>
              <a:t>反身代词的用法：</a:t>
            </a:r>
          </a:p>
          <a:p>
            <a:pPr marL="476250" indent="-476250" defTabSz="704850">
              <a:lnSpc>
                <a:spcPct val="130000"/>
              </a:lnSpc>
              <a:buFontTx/>
              <a:buAutoNum type="arabicParenBoth"/>
            </a:pPr>
            <a:r>
              <a:rPr lang="zh-CN" altLang="en-US" b="1" dirty="0">
                <a:latin typeface="Times New Roman" panose="02020603050405020304" pitchFamily="18" charset="0"/>
              </a:rPr>
              <a:t>作动词或介词的宾语。如：</a:t>
            </a:r>
          </a:p>
          <a:p>
            <a:pPr marL="476250" indent="-476250" defTabSz="704850">
              <a:lnSpc>
                <a:spcPct val="130000"/>
              </a:lnSpc>
              <a:buFontTx/>
              <a:buNone/>
            </a:pPr>
            <a:r>
              <a:rPr lang="zh-CN" altLang="en-US" b="1" dirty="0">
                <a:latin typeface="Times New Roman" panose="02020603050405020304" pitchFamily="18" charset="0"/>
              </a:rPr>
              <a:t>     </a:t>
            </a:r>
            <a:r>
              <a:rPr lang="en-US" altLang="zh-CN" b="1" dirty="0">
                <a:latin typeface="Times New Roman" panose="02020603050405020304" pitchFamily="18" charset="0"/>
              </a:rPr>
              <a:t>David teaches himself English.</a:t>
            </a:r>
          </a:p>
          <a:p>
            <a:pPr marL="476250" indent="-476250" defTabSz="704850">
              <a:lnSpc>
                <a:spcPct val="130000"/>
              </a:lnSpc>
              <a:buFontTx/>
              <a:buNone/>
            </a:pPr>
            <a:r>
              <a:rPr lang="en-US" altLang="zh-CN" b="1" dirty="0">
                <a:latin typeface="Times New Roman" panose="02020603050405020304" pitchFamily="18" charset="0"/>
              </a:rPr>
              <a:t>      They enjoyed themselves at the party last night.</a:t>
            </a:r>
          </a:p>
          <a:p>
            <a:pPr marL="476250" indent="-476250" defTabSz="704850">
              <a:lnSpc>
                <a:spcPct val="130000"/>
              </a:lnSpc>
              <a:buFontTx/>
              <a:buNone/>
            </a:pPr>
            <a:r>
              <a:rPr lang="en-US" altLang="zh-CN" b="1" dirty="0">
                <a:latin typeface="Times New Roman" panose="02020603050405020304" pitchFamily="18" charset="0"/>
              </a:rPr>
              <a:t>     You must learn to look after yourself. </a:t>
            </a:r>
          </a:p>
        </p:txBody>
      </p:sp>
    </p:spTree>
  </p:cSld>
  <p:clrMapOvr>
    <a:masterClrMapping/>
  </p:clrMapOvr>
  <p:transition>
    <p:random/>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509588" y="1047750"/>
            <a:ext cx="8229600" cy="2952750"/>
          </a:xfrm>
        </p:spPr>
        <p:txBody>
          <a:bodyPr/>
          <a:lstStyle/>
          <a:p>
            <a:pPr marL="476250" indent="-476250" defTabSz="704850">
              <a:lnSpc>
                <a:spcPct val="145000"/>
              </a:lnSpc>
              <a:spcBef>
                <a:spcPct val="35000"/>
              </a:spcBef>
              <a:buFontTx/>
              <a:buNone/>
            </a:pPr>
            <a:r>
              <a:rPr lang="en-US" altLang="zh-CN" b="1" dirty="0">
                <a:latin typeface="Times New Roman" panose="02020603050405020304" pitchFamily="18" charset="0"/>
              </a:rPr>
              <a:t>(2) </a:t>
            </a:r>
            <a:r>
              <a:rPr lang="zh-CN" altLang="en-US" b="1" dirty="0">
                <a:latin typeface="Times New Roman" panose="02020603050405020304" pitchFamily="18" charset="0"/>
              </a:rPr>
              <a:t>作主语或宾语的同位语。如：</a:t>
            </a:r>
          </a:p>
          <a:p>
            <a:pPr marL="476250" indent="-476250" defTabSz="704850">
              <a:lnSpc>
                <a:spcPct val="145000"/>
              </a:lnSpc>
              <a:spcBef>
                <a:spcPct val="35000"/>
              </a:spcBef>
              <a:buFontTx/>
              <a:buNone/>
            </a:pPr>
            <a:r>
              <a:rPr lang="zh-CN" altLang="en-US" b="1" dirty="0">
                <a:latin typeface="Times New Roman" panose="02020603050405020304" pitchFamily="18" charset="0"/>
              </a:rPr>
              <a:t>     </a:t>
            </a:r>
            <a:r>
              <a:rPr lang="en-US" altLang="zh-CN" b="1" dirty="0">
                <a:latin typeface="Times New Roman" panose="02020603050405020304" pitchFamily="18" charset="0"/>
              </a:rPr>
              <a:t>I myself don’t like that dress at all.</a:t>
            </a:r>
          </a:p>
          <a:p>
            <a:pPr marL="476250" indent="-476250" defTabSz="704850">
              <a:lnSpc>
                <a:spcPct val="145000"/>
              </a:lnSpc>
              <a:spcBef>
                <a:spcPct val="35000"/>
              </a:spcBef>
              <a:buFontTx/>
              <a:buNone/>
            </a:pPr>
            <a:r>
              <a:rPr lang="en-US" altLang="zh-CN" b="1" dirty="0">
                <a:latin typeface="Times New Roman" panose="02020603050405020304" pitchFamily="18" charset="0"/>
              </a:rPr>
              <a:t>     I have to mail the letter myself. </a:t>
            </a:r>
          </a:p>
        </p:txBody>
      </p:sp>
    </p:spTree>
  </p:cSld>
  <p:clrMapOvr>
    <a:masterClrMapping/>
  </p:clrMapOvr>
  <p:transition>
    <p:random/>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WordArt 4"/>
          <p:cNvSpPr>
            <a:spLocks noChangeArrowheads="1" noChangeShapeType="1" noTextEdit="1"/>
          </p:cNvSpPr>
          <p:nvPr/>
        </p:nvSpPr>
        <p:spPr bwMode="auto">
          <a:xfrm>
            <a:off x="2916238" y="188913"/>
            <a:ext cx="3455987" cy="647700"/>
          </a:xfrm>
          <a:prstGeom prst="rect">
            <a:avLst/>
          </a:prstGeom>
        </p:spPr>
        <p:txBody>
          <a:bodyPr wrap="none" fromWordArt="1">
            <a:prstTxWarp prst="textDeflateBottom">
              <a:avLst>
                <a:gd name="adj" fmla="val 78759"/>
              </a:avLst>
            </a:prstTxWarp>
          </a:bodyPr>
          <a:lstStyle/>
          <a:p>
            <a:pPr algn="ctr"/>
            <a:r>
              <a:rPr lang="en-US" altLang="zh-CN" sz="4000" b="1" kern="10" dirty="0">
                <a:ln w="31750">
                  <a:solidFill>
                    <a:srgbClr val="000080"/>
                  </a:solidFill>
                  <a:round/>
                </a:ln>
                <a:blipFill dpi="0" rotWithShape="0">
                  <a:blip r:embed="rId3"/>
                  <a:srcRect/>
                  <a:stretch>
                    <a:fillRect/>
                  </a:stretch>
                </a:blipFill>
                <a:effectLst>
                  <a:outerShdw dist="45791" dir="2021404" algn="ctr" rotWithShape="0">
                    <a:srgbClr val="808080">
                      <a:alpha val="80000"/>
                    </a:srgbClr>
                  </a:outerShdw>
                </a:effectLst>
                <a:latin typeface="Bookman Old Style" panose="02050604050505020204"/>
              </a:rPr>
              <a:t>Key points</a:t>
            </a:r>
            <a:endParaRPr lang="zh-CN" altLang="en-US" sz="4000" b="1" kern="10" dirty="0">
              <a:ln w="31750">
                <a:solidFill>
                  <a:srgbClr val="000080"/>
                </a:solidFill>
                <a:round/>
              </a:ln>
              <a:blipFill dpi="0" rotWithShape="0">
                <a:blip r:embed="rId3"/>
                <a:srcRect/>
                <a:stretch>
                  <a:fillRect/>
                </a:stretch>
              </a:blipFill>
              <a:effectLst>
                <a:outerShdw dist="45791" dir="2021404" algn="ctr" rotWithShape="0">
                  <a:srgbClr val="808080">
                    <a:alpha val="80000"/>
                  </a:srgbClr>
                </a:outerShdw>
              </a:effectLst>
              <a:latin typeface="Bookman Old Style" panose="02050604050505020204"/>
            </a:endParaRPr>
          </a:p>
        </p:txBody>
      </p:sp>
      <p:sp>
        <p:nvSpPr>
          <p:cNvPr id="62480" name="Text Box 16"/>
          <p:cNvSpPr txBox="1">
            <a:spLocks noChangeArrowheads="1"/>
          </p:cNvSpPr>
          <p:nvPr/>
        </p:nvSpPr>
        <p:spPr bwMode="auto">
          <a:xfrm>
            <a:off x="0" y="1052513"/>
            <a:ext cx="9144000"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Tx/>
              <a:buAutoNum type="arabicPeriod"/>
            </a:pPr>
            <a:r>
              <a:rPr lang="en-US" altLang="zh-CN" sz="3200" b="1" dirty="0">
                <a:solidFill>
                  <a:srgbClr val="0000CC"/>
                </a:solidFill>
                <a:latin typeface="Georgia" panose="02040502050405020303" pitchFamily="18" charset="0"/>
              </a:rPr>
              <a:t>need to do </a:t>
            </a:r>
            <a:r>
              <a:rPr lang="en-US" altLang="zh-CN" sz="3200" b="1" dirty="0" err="1">
                <a:solidFill>
                  <a:srgbClr val="0000CC"/>
                </a:solidFill>
                <a:latin typeface="Georgia" panose="02040502050405020303" pitchFamily="18" charset="0"/>
              </a:rPr>
              <a:t>sth</a:t>
            </a:r>
            <a:r>
              <a:rPr lang="en-US" altLang="zh-CN" sz="3200" b="1" dirty="0">
                <a:solidFill>
                  <a:srgbClr val="0000CC"/>
                </a:solidFill>
                <a:latin typeface="Georgia" panose="02040502050405020303" pitchFamily="18" charset="0"/>
              </a:rPr>
              <a:t>.   </a:t>
            </a:r>
            <a:r>
              <a:rPr lang="zh-CN" altLang="en-US" sz="3200" b="1" dirty="0">
                <a:solidFill>
                  <a:srgbClr val="0000CC"/>
                </a:solidFill>
                <a:latin typeface="Georgia" panose="02040502050405020303" pitchFamily="18" charset="0"/>
              </a:rPr>
              <a:t>需要做某事</a:t>
            </a:r>
          </a:p>
          <a:p>
            <a:pPr>
              <a:spcBef>
                <a:spcPct val="50000"/>
              </a:spcBef>
            </a:pPr>
            <a:r>
              <a:rPr lang="zh-CN" altLang="en-US" sz="3200" b="1" dirty="0">
                <a:latin typeface="Georgia" panose="02040502050405020303" pitchFamily="18" charset="0"/>
              </a:rPr>
              <a:t>每个人都需要遵守交通规则。</a:t>
            </a:r>
          </a:p>
          <a:p>
            <a:pPr>
              <a:spcBef>
                <a:spcPct val="50000"/>
              </a:spcBef>
            </a:pPr>
            <a:r>
              <a:rPr lang="en-US" altLang="zh-CN" sz="3200" b="1" dirty="0">
                <a:latin typeface="Georgia" panose="02040502050405020303" pitchFamily="18" charset="0"/>
              </a:rPr>
              <a:t>Everyone ________ obey the traffic rules.</a:t>
            </a:r>
          </a:p>
          <a:p>
            <a:pPr>
              <a:spcBef>
                <a:spcPct val="50000"/>
              </a:spcBef>
            </a:pPr>
            <a:r>
              <a:rPr lang="en-US" altLang="zh-CN" sz="3200" b="1" dirty="0">
                <a:solidFill>
                  <a:srgbClr val="0000CC"/>
                </a:solidFill>
                <a:latin typeface="Georgia" panose="02040502050405020303" pitchFamily="18" charset="0"/>
              </a:rPr>
              <a:t>2.It’s necessary for sb. to do </a:t>
            </a:r>
            <a:r>
              <a:rPr lang="en-US" altLang="zh-CN" sz="3200" b="1" dirty="0" err="1">
                <a:solidFill>
                  <a:srgbClr val="0000CC"/>
                </a:solidFill>
                <a:latin typeface="Georgia" panose="02040502050405020303" pitchFamily="18" charset="0"/>
              </a:rPr>
              <a:t>sth</a:t>
            </a:r>
            <a:r>
              <a:rPr lang="en-US" altLang="zh-CN" sz="3200" b="1" dirty="0">
                <a:solidFill>
                  <a:srgbClr val="0000CC"/>
                </a:solidFill>
                <a:latin typeface="Georgia" panose="02040502050405020303" pitchFamily="18" charset="0"/>
              </a:rPr>
              <a:t>.</a:t>
            </a:r>
          </a:p>
          <a:p>
            <a:pPr>
              <a:spcBef>
                <a:spcPct val="50000"/>
              </a:spcBef>
            </a:pPr>
            <a:r>
              <a:rPr lang="en-US" altLang="zh-CN" sz="3200" b="1" dirty="0">
                <a:solidFill>
                  <a:srgbClr val="0000CC"/>
                </a:solidFill>
                <a:latin typeface="Georgia" panose="02040502050405020303" pitchFamily="18" charset="0"/>
              </a:rPr>
              <a:t>    </a:t>
            </a:r>
            <a:r>
              <a:rPr lang="zh-CN" altLang="en-US" sz="3200" b="1" dirty="0">
                <a:solidFill>
                  <a:srgbClr val="0000CC"/>
                </a:solidFill>
                <a:latin typeface="Georgia" panose="02040502050405020303" pitchFamily="18" charset="0"/>
              </a:rPr>
              <a:t>对某人来说做某事是有必要的</a:t>
            </a:r>
          </a:p>
          <a:p>
            <a:pPr>
              <a:spcBef>
                <a:spcPct val="50000"/>
              </a:spcBef>
            </a:pPr>
            <a:r>
              <a:rPr lang="zh-CN" altLang="en-US" sz="3200" b="1" dirty="0">
                <a:latin typeface="Georgia" panose="02040502050405020303" pitchFamily="18" charset="0"/>
              </a:rPr>
              <a:t>对我们来说，学好英语是有必要的。</a:t>
            </a:r>
          </a:p>
          <a:p>
            <a:pPr>
              <a:spcBef>
                <a:spcPct val="50000"/>
              </a:spcBef>
            </a:pPr>
            <a:r>
              <a:rPr lang="en-US" altLang="zh-CN" sz="3200" b="1" dirty="0">
                <a:latin typeface="Georgia" panose="02040502050405020303" pitchFamily="18" charset="0"/>
              </a:rPr>
              <a:t>_____________ us ______ English well.</a:t>
            </a:r>
          </a:p>
        </p:txBody>
      </p:sp>
      <p:sp>
        <p:nvSpPr>
          <p:cNvPr id="62482" name="Rectangle 18"/>
          <p:cNvSpPr>
            <a:spLocks noChangeArrowheads="1"/>
          </p:cNvSpPr>
          <p:nvPr/>
        </p:nvSpPr>
        <p:spPr bwMode="auto">
          <a:xfrm>
            <a:off x="2268538" y="2492375"/>
            <a:ext cx="19827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Lucida Sans" panose="020B0602030504020204" pitchFamily="34" charset="0"/>
              </a:rPr>
              <a:t>needs to</a:t>
            </a:r>
          </a:p>
        </p:txBody>
      </p:sp>
      <p:sp>
        <p:nvSpPr>
          <p:cNvPr id="62483" name="Rectangle 19"/>
          <p:cNvSpPr>
            <a:spLocks noChangeArrowheads="1"/>
          </p:cNvSpPr>
          <p:nvPr/>
        </p:nvSpPr>
        <p:spPr bwMode="auto">
          <a:xfrm>
            <a:off x="0" y="5445125"/>
            <a:ext cx="3767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rgbClr val="FF0000"/>
                </a:solidFill>
                <a:latin typeface="Lucida Sans" panose="020B0602030504020204" pitchFamily="34" charset="0"/>
              </a:rPr>
              <a:t>It’s necessary for</a:t>
            </a:r>
          </a:p>
        </p:txBody>
      </p:sp>
      <p:sp>
        <p:nvSpPr>
          <p:cNvPr id="62484" name="Rectangle 20"/>
          <p:cNvSpPr>
            <a:spLocks noChangeArrowheads="1"/>
          </p:cNvSpPr>
          <p:nvPr/>
        </p:nvSpPr>
        <p:spPr bwMode="auto">
          <a:xfrm>
            <a:off x="4356100" y="5445125"/>
            <a:ext cx="193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200" b="1">
                <a:solidFill>
                  <a:srgbClr val="FF0000"/>
                </a:solidFill>
                <a:latin typeface="Lucida Sans" panose="020B0602030504020204" pitchFamily="34" charset="0"/>
              </a:rPr>
              <a:t> to learn</a:t>
            </a: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480">
                                            <p:txEl>
                                              <p:pRg st="0" end="0"/>
                                            </p:txEl>
                                          </p:spTgt>
                                        </p:tgtEl>
                                        <p:attrNameLst>
                                          <p:attrName>style.visibility</p:attrName>
                                        </p:attrNameLst>
                                      </p:cBhvr>
                                      <p:to>
                                        <p:strVal val="visible"/>
                                      </p:to>
                                    </p:set>
                                    <p:animEffect transition="in" filter="wipe(down)">
                                      <p:cBhvr>
                                        <p:cTn id="7" dur="500"/>
                                        <p:tgtEl>
                                          <p:spTgt spid="624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480">
                                            <p:txEl>
                                              <p:pRg st="1" end="1"/>
                                            </p:txEl>
                                          </p:spTgt>
                                        </p:tgtEl>
                                        <p:attrNameLst>
                                          <p:attrName>style.visibility</p:attrName>
                                        </p:attrNameLst>
                                      </p:cBhvr>
                                      <p:to>
                                        <p:strVal val="visible"/>
                                      </p:to>
                                    </p:set>
                                    <p:animEffect transition="in" filter="blinds(horizontal)">
                                      <p:cBhvr>
                                        <p:cTn id="12" dur="500"/>
                                        <p:tgtEl>
                                          <p:spTgt spid="62480">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2480">
                                            <p:txEl>
                                              <p:pRg st="2" end="2"/>
                                            </p:txEl>
                                          </p:spTgt>
                                        </p:tgtEl>
                                        <p:attrNameLst>
                                          <p:attrName>style.visibility</p:attrName>
                                        </p:attrNameLst>
                                      </p:cBhvr>
                                      <p:to>
                                        <p:strVal val="visible"/>
                                      </p:to>
                                    </p:set>
                                    <p:animEffect transition="in" filter="blinds(horizontal)">
                                      <p:cBhvr>
                                        <p:cTn id="15" dur="500"/>
                                        <p:tgtEl>
                                          <p:spTgt spid="6248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2482"/>
                                        </p:tgtEl>
                                        <p:attrNameLst>
                                          <p:attrName>style.visibility</p:attrName>
                                        </p:attrNameLst>
                                      </p:cBhvr>
                                      <p:to>
                                        <p:strVal val="visible"/>
                                      </p:to>
                                    </p:set>
                                    <p:animEffect transition="in" filter="dissolve">
                                      <p:cBhvr>
                                        <p:cTn id="20" dur="500"/>
                                        <p:tgtEl>
                                          <p:spTgt spid="6248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2480">
                                            <p:txEl>
                                              <p:pRg st="3" end="3"/>
                                            </p:txEl>
                                          </p:spTgt>
                                        </p:tgtEl>
                                        <p:attrNameLst>
                                          <p:attrName>style.visibility</p:attrName>
                                        </p:attrNameLst>
                                      </p:cBhvr>
                                      <p:to>
                                        <p:strVal val="visible"/>
                                      </p:to>
                                    </p:set>
                                    <p:animEffect transition="in" filter="wipe(down)">
                                      <p:cBhvr>
                                        <p:cTn id="25" dur="500"/>
                                        <p:tgtEl>
                                          <p:spTgt spid="62480">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2480">
                                            <p:txEl>
                                              <p:pRg st="4" end="4"/>
                                            </p:txEl>
                                          </p:spTgt>
                                        </p:tgtEl>
                                        <p:attrNameLst>
                                          <p:attrName>style.visibility</p:attrName>
                                        </p:attrNameLst>
                                      </p:cBhvr>
                                      <p:to>
                                        <p:strVal val="visible"/>
                                      </p:to>
                                    </p:set>
                                    <p:animEffect transition="in" filter="wipe(down)">
                                      <p:cBhvr>
                                        <p:cTn id="28" dur="500"/>
                                        <p:tgtEl>
                                          <p:spTgt spid="6248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2480">
                                            <p:txEl>
                                              <p:pRg st="5" end="5"/>
                                            </p:txEl>
                                          </p:spTgt>
                                        </p:tgtEl>
                                        <p:attrNameLst>
                                          <p:attrName>style.visibility</p:attrName>
                                        </p:attrNameLst>
                                      </p:cBhvr>
                                      <p:to>
                                        <p:strVal val="visible"/>
                                      </p:to>
                                    </p:set>
                                    <p:animEffect transition="in" filter="blinds(horizontal)">
                                      <p:cBhvr>
                                        <p:cTn id="33" dur="500"/>
                                        <p:tgtEl>
                                          <p:spTgt spid="62480">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2480">
                                            <p:txEl>
                                              <p:pRg st="6" end="6"/>
                                            </p:txEl>
                                          </p:spTgt>
                                        </p:tgtEl>
                                        <p:attrNameLst>
                                          <p:attrName>style.visibility</p:attrName>
                                        </p:attrNameLst>
                                      </p:cBhvr>
                                      <p:to>
                                        <p:strVal val="visible"/>
                                      </p:to>
                                    </p:set>
                                    <p:animEffect transition="in" filter="blinds(horizontal)">
                                      <p:cBhvr>
                                        <p:cTn id="36" dur="500"/>
                                        <p:tgtEl>
                                          <p:spTgt spid="62480">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62483"/>
                                        </p:tgtEl>
                                        <p:attrNameLst>
                                          <p:attrName>style.visibility</p:attrName>
                                        </p:attrNameLst>
                                      </p:cBhvr>
                                      <p:to>
                                        <p:strVal val="visible"/>
                                      </p:to>
                                    </p:set>
                                    <p:animEffect transition="in" filter="barn(inHorizontal)">
                                      <p:cBhvr>
                                        <p:cTn id="41" dur="500"/>
                                        <p:tgtEl>
                                          <p:spTgt spid="62483"/>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62484"/>
                                        </p:tgtEl>
                                        <p:attrNameLst>
                                          <p:attrName>style.visibility</p:attrName>
                                        </p:attrNameLst>
                                      </p:cBhvr>
                                      <p:to>
                                        <p:strVal val="visible"/>
                                      </p:to>
                                    </p:set>
                                    <p:animEffect transition="in" filter="barn(inHorizontal)">
                                      <p:cBhvr>
                                        <p:cTn id="44" dur="500"/>
                                        <p:tgtEl>
                                          <p:spTgt spid="62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2" grpId="0"/>
      <p:bldP spid="62483" grpId="0"/>
      <p:bldP spid="624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WordArt 4"/>
          <p:cNvSpPr>
            <a:spLocks noChangeArrowheads="1" noChangeShapeType="1" noTextEdit="1"/>
          </p:cNvSpPr>
          <p:nvPr/>
        </p:nvSpPr>
        <p:spPr bwMode="auto">
          <a:xfrm>
            <a:off x="2916238" y="188913"/>
            <a:ext cx="3455987" cy="647700"/>
          </a:xfrm>
          <a:prstGeom prst="rect">
            <a:avLst/>
          </a:prstGeom>
        </p:spPr>
        <p:txBody>
          <a:bodyPr wrap="none" fromWordArt="1">
            <a:prstTxWarp prst="textDeflateBottom">
              <a:avLst>
                <a:gd name="adj" fmla="val 78759"/>
              </a:avLst>
            </a:prstTxWarp>
          </a:bodyPr>
          <a:lstStyle/>
          <a:p>
            <a:pPr algn="ctr"/>
            <a:r>
              <a:rPr lang="en-US" altLang="zh-CN" sz="4000" b="1" kern="10">
                <a:ln w="31750">
                  <a:solidFill>
                    <a:srgbClr val="000080"/>
                  </a:solidFill>
                  <a:round/>
                </a:ln>
                <a:blipFill dpi="0" rotWithShape="0">
                  <a:blip r:embed="rId3"/>
                  <a:srcRect/>
                  <a:stretch>
                    <a:fillRect/>
                  </a:stretch>
                </a:blipFill>
                <a:effectLst>
                  <a:outerShdw dist="45791" dir="2021404" algn="ctr" rotWithShape="0">
                    <a:srgbClr val="808080">
                      <a:alpha val="80000"/>
                    </a:srgbClr>
                  </a:outerShdw>
                </a:effectLst>
                <a:latin typeface="Bookman Old Style" panose="02050604050505020204"/>
              </a:rPr>
              <a:t>Key points</a:t>
            </a:r>
            <a:endParaRPr lang="zh-CN" altLang="en-US" sz="4000" b="1" kern="10">
              <a:ln w="31750">
                <a:solidFill>
                  <a:srgbClr val="000080"/>
                </a:solidFill>
                <a:round/>
              </a:ln>
              <a:blipFill dpi="0" rotWithShape="0">
                <a:blip r:embed="rId3"/>
                <a:srcRect/>
                <a:stretch>
                  <a:fillRect/>
                </a:stretch>
              </a:blipFill>
              <a:effectLst>
                <a:outerShdw dist="45791" dir="2021404" algn="ctr" rotWithShape="0">
                  <a:srgbClr val="808080">
                    <a:alpha val="80000"/>
                  </a:srgbClr>
                </a:outerShdw>
              </a:effectLst>
              <a:latin typeface="Bookman Old Style" panose="02050604050505020204"/>
            </a:endParaRPr>
          </a:p>
        </p:txBody>
      </p:sp>
      <p:sp>
        <p:nvSpPr>
          <p:cNvPr id="67589" name="Text Box 5"/>
          <p:cNvSpPr txBox="1">
            <a:spLocks noChangeArrowheads="1"/>
          </p:cNvSpPr>
          <p:nvPr/>
        </p:nvSpPr>
        <p:spPr bwMode="auto">
          <a:xfrm>
            <a:off x="0" y="1039813"/>
            <a:ext cx="9144000" cy="57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200" b="1" dirty="0">
                <a:solidFill>
                  <a:srgbClr val="0000CC"/>
                </a:solidFill>
                <a:latin typeface="Georgia" panose="02040502050405020303" pitchFamily="18" charset="0"/>
              </a:rPr>
              <a:t>3. on the other hand  </a:t>
            </a:r>
            <a:r>
              <a:rPr lang="zh-CN" altLang="en-US" sz="3200" b="1" dirty="0">
                <a:solidFill>
                  <a:srgbClr val="0000CC"/>
                </a:solidFill>
                <a:latin typeface="Georgia" panose="02040502050405020303" pitchFamily="18" charset="0"/>
              </a:rPr>
              <a:t>另一方面</a:t>
            </a:r>
          </a:p>
          <a:p>
            <a:pPr>
              <a:spcBef>
                <a:spcPct val="50000"/>
              </a:spcBef>
            </a:pPr>
            <a:r>
              <a:rPr lang="zh-CN" altLang="en-US" sz="3200" b="1" dirty="0">
                <a:latin typeface="Georgia" panose="02040502050405020303" pitchFamily="18" charset="0"/>
              </a:rPr>
              <a:t>在另一方面，喝酒会带来很多疾病。</a:t>
            </a:r>
          </a:p>
          <a:p>
            <a:pPr>
              <a:spcBef>
                <a:spcPct val="50000"/>
              </a:spcBef>
            </a:pPr>
            <a:r>
              <a:rPr lang="en-US" altLang="zh-CN" sz="3200" b="1" dirty="0">
                <a:latin typeface="Arial Narrow" panose="020B0606020202030204" pitchFamily="34" charset="0"/>
              </a:rPr>
              <a:t>________________, drinking can cause many illnesses.</a:t>
            </a:r>
          </a:p>
          <a:p>
            <a:pPr>
              <a:spcBef>
                <a:spcPct val="50000"/>
              </a:spcBef>
            </a:pPr>
            <a:r>
              <a:rPr lang="en-US" altLang="zh-CN" sz="3200" b="1" dirty="0">
                <a:solidFill>
                  <a:srgbClr val="0000CC"/>
                </a:solidFill>
                <a:latin typeface="Georgia" panose="02040502050405020303" pitchFamily="18" charset="0"/>
              </a:rPr>
              <a:t>4. stay away from </a:t>
            </a:r>
            <a:r>
              <a:rPr lang="en-US" altLang="zh-CN" sz="3200" b="1" dirty="0" err="1">
                <a:solidFill>
                  <a:srgbClr val="0000CC"/>
                </a:solidFill>
                <a:latin typeface="Georgia" panose="02040502050405020303" pitchFamily="18" charset="0"/>
              </a:rPr>
              <a:t>sth</a:t>
            </a:r>
            <a:r>
              <a:rPr lang="en-US" altLang="zh-CN" sz="3200" b="1" dirty="0">
                <a:solidFill>
                  <a:srgbClr val="0000CC"/>
                </a:solidFill>
                <a:latin typeface="Georgia" panose="02040502050405020303" pitchFamily="18" charset="0"/>
              </a:rPr>
              <a:t>. </a:t>
            </a:r>
            <a:r>
              <a:rPr lang="zh-CN" altLang="en-US" sz="3200" b="1" dirty="0">
                <a:solidFill>
                  <a:srgbClr val="0000CC"/>
                </a:solidFill>
                <a:latin typeface="Georgia" panose="02040502050405020303" pitchFamily="18" charset="0"/>
              </a:rPr>
              <a:t>远离某物</a:t>
            </a:r>
            <a:r>
              <a:rPr lang="en-US" altLang="zh-CN" sz="3200" b="1" dirty="0">
                <a:solidFill>
                  <a:srgbClr val="0000CC"/>
                </a:solidFill>
                <a:latin typeface="Georgia" panose="02040502050405020303" pitchFamily="18" charset="0"/>
              </a:rPr>
              <a:t>/</a:t>
            </a:r>
            <a:r>
              <a:rPr lang="zh-CN" altLang="en-US" sz="3200" b="1" dirty="0">
                <a:solidFill>
                  <a:srgbClr val="0000CC"/>
                </a:solidFill>
                <a:latin typeface="Georgia" panose="02040502050405020303" pitchFamily="18" charset="0"/>
              </a:rPr>
              <a:t>某事</a:t>
            </a:r>
          </a:p>
          <a:p>
            <a:pPr>
              <a:spcBef>
                <a:spcPct val="50000"/>
              </a:spcBef>
            </a:pPr>
            <a:r>
              <a:rPr lang="zh-CN" altLang="en-US" sz="3200" b="1" dirty="0">
                <a:latin typeface="Georgia" panose="02040502050405020303" pitchFamily="18" charset="0"/>
              </a:rPr>
              <a:t>老师告诉我们要远离毒品。</a:t>
            </a:r>
          </a:p>
          <a:p>
            <a:pPr>
              <a:spcBef>
                <a:spcPct val="50000"/>
              </a:spcBef>
            </a:pPr>
            <a:r>
              <a:rPr lang="en-US" altLang="zh-CN" sz="3200" b="1" dirty="0">
                <a:latin typeface="Georgia" panose="02040502050405020303" pitchFamily="18" charset="0"/>
              </a:rPr>
              <a:t>The teacher tells us ____________ drugs.</a:t>
            </a:r>
          </a:p>
          <a:p>
            <a:pPr>
              <a:spcBef>
                <a:spcPct val="50000"/>
              </a:spcBef>
            </a:pPr>
            <a:r>
              <a:rPr lang="en-US" altLang="zh-CN" sz="3200" b="1" dirty="0">
                <a:solidFill>
                  <a:srgbClr val="0000CC"/>
                </a:solidFill>
                <a:latin typeface="Georgia" panose="02040502050405020303" pitchFamily="18" charset="0"/>
              </a:rPr>
              <a:t>5. say no to </a:t>
            </a:r>
            <a:r>
              <a:rPr lang="en-US" altLang="zh-CN" sz="3200" b="1" dirty="0" err="1">
                <a:solidFill>
                  <a:srgbClr val="0000CC"/>
                </a:solidFill>
                <a:latin typeface="Georgia" panose="02040502050405020303" pitchFamily="18" charset="0"/>
              </a:rPr>
              <a:t>sth</a:t>
            </a:r>
            <a:r>
              <a:rPr lang="en-US" altLang="zh-CN" sz="3200" b="1" dirty="0">
                <a:solidFill>
                  <a:srgbClr val="0000CC"/>
                </a:solidFill>
                <a:latin typeface="Georgia" panose="02040502050405020303" pitchFamily="18" charset="0"/>
              </a:rPr>
              <a:t>.   </a:t>
            </a:r>
            <a:r>
              <a:rPr lang="zh-CN" altLang="en-US" sz="3200" b="1" dirty="0">
                <a:solidFill>
                  <a:srgbClr val="0000CC"/>
                </a:solidFill>
                <a:latin typeface="Georgia" panose="02040502050405020303" pitchFamily="18" charset="0"/>
              </a:rPr>
              <a:t>对</a:t>
            </a:r>
            <a:r>
              <a:rPr lang="en-US" altLang="zh-CN" sz="3200" b="1" baseline="30000" dirty="0">
                <a:solidFill>
                  <a:srgbClr val="0000CC"/>
                </a:solidFill>
                <a:latin typeface="Georgia" panose="02040502050405020303" pitchFamily="18" charset="0"/>
              </a:rPr>
              <a:t>……</a:t>
            </a:r>
            <a:r>
              <a:rPr lang="zh-CN" altLang="en-US" sz="3200" b="1" dirty="0">
                <a:solidFill>
                  <a:srgbClr val="0000CC"/>
                </a:solidFill>
                <a:latin typeface="Georgia" panose="02040502050405020303" pitchFamily="18" charset="0"/>
              </a:rPr>
              <a:t>说不</a:t>
            </a:r>
          </a:p>
          <a:p>
            <a:pPr>
              <a:spcBef>
                <a:spcPct val="50000"/>
              </a:spcBef>
            </a:pPr>
            <a:r>
              <a:rPr lang="en-US" altLang="zh-CN" sz="3200" b="1" dirty="0">
                <a:latin typeface="Georgia" panose="02040502050405020303" pitchFamily="18" charset="0"/>
              </a:rPr>
              <a:t>Everyone should ________ wars.</a:t>
            </a:r>
          </a:p>
        </p:txBody>
      </p:sp>
      <p:sp>
        <p:nvSpPr>
          <p:cNvPr id="67590" name="Rectangle 6"/>
          <p:cNvSpPr>
            <a:spLocks noChangeArrowheads="1"/>
          </p:cNvSpPr>
          <p:nvPr/>
        </p:nvSpPr>
        <p:spPr bwMode="auto">
          <a:xfrm>
            <a:off x="179388" y="2565400"/>
            <a:ext cx="3249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a:solidFill>
                  <a:srgbClr val="FF0000"/>
                </a:solidFill>
              </a:rPr>
              <a:t>On the other hand</a:t>
            </a:r>
          </a:p>
        </p:txBody>
      </p:sp>
      <p:sp>
        <p:nvSpPr>
          <p:cNvPr id="67591" name="Rectangle 7"/>
          <p:cNvSpPr>
            <a:spLocks noChangeArrowheads="1"/>
          </p:cNvSpPr>
          <p:nvPr/>
        </p:nvSpPr>
        <p:spPr bwMode="auto">
          <a:xfrm>
            <a:off x="4211638" y="4724400"/>
            <a:ext cx="3290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rgbClr val="FF0000"/>
                </a:solidFill>
              </a:rPr>
              <a:t> to stay away from</a:t>
            </a:r>
          </a:p>
        </p:txBody>
      </p:sp>
      <p:sp>
        <p:nvSpPr>
          <p:cNvPr id="67593" name="Rectangle 9"/>
          <p:cNvSpPr>
            <a:spLocks noChangeArrowheads="1"/>
          </p:cNvSpPr>
          <p:nvPr/>
        </p:nvSpPr>
        <p:spPr bwMode="auto">
          <a:xfrm>
            <a:off x="3851275" y="6092825"/>
            <a:ext cx="20304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solidFill>
                  <a:srgbClr val="FF0000"/>
                </a:solidFill>
                <a:latin typeface="Georgia" panose="02040502050405020303" pitchFamily="18" charset="0"/>
              </a:rPr>
              <a:t>say no to</a:t>
            </a: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animEffect transition="in" filter="diamond(in)">
                                      <p:cBhvr>
                                        <p:cTn id="7" dur="2000"/>
                                        <p:tgtEl>
                                          <p:spTgt spid="675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7589">
                                            <p:txEl>
                                              <p:pRg st="1" end="1"/>
                                            </p:txEl>
                                          </p:spTgt>
                                        </p:tgtEl>
                                        <p:attrNameLst>
                                          <p:attrName>style.visibility</p:attrName>
                                        </p:attrNameLst>
                                      </p:cBhvr>
                                      <p:to>
                                        <p:strVal val="visible"/>
                                      </p:to>
                                    </p:set>
                                    <p:animEffect transition="in" filter="dissolve">
                                      <p:cBhvr>
                                        <p:cTn id="12" dur="500"/>
                                        <p:tgtEl>
                                          <p:spTgt spid="67589">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7589">
                                            <p:txEl>
                                              <p:pRg st="2" end="2"/>
                                            </p:txEl>
                                          </p:spTgt>
                                        </p:tgtEl>
                                        <p:attrNameLst>
                                          <p:attrName>style.visibility</p:attrName>
                                        </p:attrNameLst>
                                      </p:cBhvr>
                                      <p:to>
                                        <p:strVal val="visible"/>
                                      </p:to>
                                    </p:set>
                                    <p:animEffect transition="in" filter="dissolve">
                                      <p:cBhvr>
                                        <p:cTn id="15" dur="500"/>
                                        <p:tgtEl>
                                          <p:spTgt spid="6758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7590"/>
                                        </p:tgtEl>
                                        <p:attrNameLst>
                                          <p:attrName>style.visibility</p:attrName>
                                        </p:attrNameLst>
                                      </p:cBhvr>
                                      <p:to>
                                        <p:strVal val="visible"/>
                                      </p:to>
                                    </p:set>
                                    <p:animEffect transition="in" filter="dissolve">
                                      <p:cBhvr>
                                        <p:cTn id="20" dur="500"/>
                                        <p:tgtEl>
                                          <p:spTgt spid="6759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7589">
                                            <p:txEl>
                                              <p:pRg st="3" end="3"/>
                                            </p:txEl>
                                          </p:spTgt>
                                        </p:tgtEl>
                                        <p:attrNameLst>
                                          <p:attrName>style.visibility</p:attrName>
                                        </p:attrNameLst>
                                      </p:cBhvr>
                                      <p:to>
                                        <p:strVal val="visible"/>
                                      </p:to>
                                    </p:set>
                                    <p:animEffect transition="in" filter="checkerboard(across)">
                                      <p:cBhvr>
                                        <p:cTn id="25" dur="500"/>
                                        <p:tgtEl>
                                          <p:spTgt spid="6758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7589">
                                            <p:txEl>
                                              <p:pRg st="4" end="4"/>
                                            </p:txEl>
                                          </p:spTgt>
                                        </p:tgtEl>
                                        <p:attrNameLst>
                                          <p:attrName>style.visibility</p:attrName>
                                        </p:attrNameLst>
                                      </p:cBhvr>
                                      <p:to>
                                        <p:strVal val="visible"/>
                                      </p:to>
                                    </p:set>
                                    <p:animEffect transition="in" filter="blinds(horizontal)">
                                      <p:cBhvr>
                                        <p:cTn id="30" dur="500"/>
                                        <p:tgtEl>
                                          <p:spTgt spid="67589">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7589">
                                            <p:txEl>
                                              <p:pRg st="5" end="5"/>
                                            </p:txEl>
                                          </p:spTgt>
                                        </p:tgtEl>
                                        <p:attrNameLst>
                                          <p:attrName>style.visibility</p:attrName>
                                        </p:attrNameLst>
                                      </p:cBhvr>
                                      <p:to>
                                        <p:strVal val="visible"/>
                                      </p:to>
                                    </p:set>
                                    <p:animEffect transition="in" filter="blinds(horizontal)">
                                      <p:cBhvr>
                                        <p:cTn id="33" dur="500"/>
                                        <p:tgtEl>
                                          <p:spTgt spid="6758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7591"/>
                                        </p:tgtEl>
                                        <p:attrNameLst>
                                          <p:attrName>style.visibility</p:attrName>
                                        </p:attrNameLst>
                                      </p:cBhvr>
                                      <p:to>
                                        <p:strVal val="visible"/>
                                      </p:to>
                                    </p:set>
                                    <p:animEffect transition="in" filter="blinds(horizontal)">
                                      <p:cBhvr>
                                        <p:cTn id="38" dur="500"/>
                                        <p:tgtEl>
                                          <p:spTgt spid="67591"/>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67589">
                                            <p:txEl>
                                              <p:pRg st="6" end="6"/>
                                            </p:txEl>
                                          </p:spTgt>
                                        </p:tgtEl>
                                        <p:attrNameLst>
                                          <p:attrName>style.visibility</p:attrName>
                                        </p:attrNameLst>
                                      </p:cBhvr>
                                      <p:to>
                                        <p:strVal val="visible"/>
                                      </p:to>
                                    </p:set>
                                    <p:animEffect transition="in" filter="checkerboard(across)">
                                      <p:cBhvr>
                                        <p:cTn id="43" dur="500"/>
                                        <p:tgtEl>
                                          <p:spTgt spid="67589">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7589">
                                            <p:txEl>
                                              <p:pRg st="7" end="7"/>
                                            </p:txEl>
                                          </p:spTgt>
                                        </p:tgtEl>
                                        <p:attrNameLst>
                                          <p:attrName>style.visibility</p:attrName>
                                        </p:attrNameLst>
                                      </p:cBhvr>
                                      <p:to>
                                        <p:strVal val="visible"/>
                                      </p:to>
                                    </p:set>
                                    <p:animEffect transition="in" filter="fade">
                                      <p:cBhvr>
                                        <p:cTn id="48" dur="1000"/>
                                        <p:tgtEl>
                                          <p:spTgt spid="67589">
                                            <p:txEl>
                                              <p:pRg st="7" end="7"/>
                                            </p:txEl>
                                          </p:spTgt>
                                        </p:tgtEl>
                                      </p:cBhvr>
                                    </p:animEffect>
                                    <p:anim calcmode="lin" valueType="num">
                                      <p:cBhvr>
                                        <p:cTn id="49" dur="1000" fill="hold"/>
                                        <p:tgtEl>
                                          <p:spTgt spid="67589">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758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67593"/>
                                        </p:tgtEl>
                                        <p:attrNameLst>
                                          <p:attrName>style.visibility</p:attrName>
                                        </p:attrNameLst>
                                      </p:cBhvr>
                                      <p:to>
                                        <p:strVal val="visible"/>
                                      </p:to>
                                    </p:set>
                                    <p:anim calcmode="lin" valueType="num">
                                      <p:cBhvr>
                                        <p:cTn id="55" dur="1000" fill="hold"/>
                                        <p:tgtEl>
                                          <p:spTgt spid="67593"/>
                                        </p:tgtEl>
                                        <p:attrNameLst>
                                          <p:attrName>ppt_x</p:attrName>
                                        </p:attrNameLst>
                                      </p:cBhvr>
                                      <p:tavLst>
                                        <p:tav tm="0">
                                          <p:val>
                                            <p:strVal val="#ppt_x-.2"/>
                                          </p:val>
                                        </p:tav>
                                        <p:tav tm="100000">
                                          <p:val>
                                            <p:strVal val="#ppt_x"/>
                                          </p:val>
                                        </p:tav>
                                      </p:tavLst>
                                    </p:anim>
                                    <p:anim calcmode="lin" valueType="num">
                                      <p:cBhvr>
                                        <p:cTn id="56" dur="1000" fill="hold"/>
                                        <p:tgtEl>
                                          <p:spTgt spid="67593"/>
                                        </p:tgtEl>
                                        <p:attrNameLst>
                                          <p:attrName>ppt_y</p:attrName>
                                        </p:attrNameLst>
                                      </p:cBhvr>
                                      <p:tavLst>
                                        <p:tav tm="0">
                                          <p:val>
                                            <p:strVal val="#ppt_y"/>
                                          </p:val>
                                        </p:tav>
                                        <p:tav tm="100000">
                                          <p:val>
                                            <p:strVal val="#ppt_y"/>
                                          </p:val>
                                        </p:tav>
                                      </p:tavLst>
                                    </p:anim>
                                    <p:animEffect transition="in" filter="wipe(right)" prLst="gradientSize: 0.1">
                                      <p:cBhvr>
                                        <p:cTn id="57" dur="10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p:bldP spid="67591" grpId="0"/>
      <p:bldP spid="675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WordArt 4"/>
          <p:cNvSpPr>
            <a:spLocks noChangeArrowheads="1" noChangeShapeType="1" noTextEdit="1"/>
          </p:cNvSpPr>
          <p:nvPr/>
        </p:nvSpPr>
        <p:spPr bwMode="auto">
          <a:xfrm>
            <a:off x="2339975" y="333375"/>
            <a:ext cx="4248150" cy="936625"/>
          </a:xfrm>
          <a:prstGeom prst="rect">
            <a:avLst/>
          </a:prstGeom>
        </p:spPr>
        <p:txBody>
          <a:bodyPr wrap="none" fromWordArt="1">
            <a:prstTxWarp prst="textInflate">
              <a:avLst>
                <a:gd name="adj" fmla="val 13634"/>
              </a:avLst>
            </a:prstTxWarp>
          </a:bodyPr>
          <a:lstStyle/>
          <a:p>
            <a:pPr algn="ctr"/>
            <a:r>
              <a:rPr lang="en-US" altLang="zh-CN" sz="4800" b="1" kern="10">
                <a:ln w="22225">
                  <a:solidFill>
                    <a:srgbClr val="CCFFFF"/>
                  </a:solidFill>
                  <a:round/>
                </a:ln>
                <a:gradFill rotWithShape="0">
                  <a:gsLst>
                    <a:gs pos="0">
                      <a:srgbClr val="8C3D91"/>
                    </a:gs>
                    <a:gs pos="12000">
                      <a:srgbClr val="7005D4"/>
                    </a:gs>
                    <a:gs pos="30000">
                      <a:srgbClr val="181CC7"/>
                    </a:gs>
                    <a:gs pos="60001">
                      <a:srgbClr val="0A128C"/>
                    </a:gs>
                    <a:gs pos="100000">
                      <a:srgbClr val="000000"/>
                    </a:gs>
                  </a:gsLst>
                  <a:lin ang="5400000" scaled="1"/>
                </a:gradFill>
                <a:effectLst>
                  <a:outerShdw dist="35921" dir="2700000" algn="ctr" rotWithShape="0">
                    <a:srgbClr val="C0C0C0">
                      <a:alpha val="80000"/>
                    </a:srgbClr>
                  </a:outerShdw>
                </a:effectLst>
                <a:latin typeface="Trebuchet MS" panose="020B0603020202020204"/>
              </a:rPr>
              <a:t>Retell the passage</a:t>
            </a:r>
            <a:endParaRPr lang="zh-CN" altLang="en-US" sz="4800" b="1" kern="10">
              <a:ln w="22225">
                <a:solidFill>
                  <a:srgbClr val="CCFFFF"/>
                </a:solidFill>
                <a:round/>
              </a:ln>
              <a:gradFill rotWithShape="0">
                <a:gsLst>
                  <a:gs pos="0">
                    <a:srgbClr val="8C3D91"/>
                  </a:gs>
                  <a:gs pos="12000">
                    <a:srgbClr val="7005D4"/>
                  </a:gs>
                  <a:gs pos="30000">
                    <a:srgbClr val="181CC7"/>
                  </a:gs>
                  <a:gs pos="60001">
                    <a:srgbClr val="0A128C"/>
                  </a:gs>
                  <a:gs pos="100000">
                    <a:srgbClr val="000000"/>
                  </a:gs>
                </a:gsLst>
                <a:lin ang="5400000" scaled="1"/>
              </a:gradFill>
              <a:effectLst>
                <a:outerShdw dist="35921" dir="2700000" algn="ctr" rotWithShape="0">
                  <a:srgbClr val="C0C0C0">
                    <a:alpha val="80000"/>
                  </a:srgbClr>
                </a:outerShdw>
              </a:effectLst>
              <a:latin typeface="Trebuchet MS" panose="020B0603020202020204"/>
            </a:endParaRPr>
          </a:p>
        </p:txBody>
      </p:sp>
      <p:sp>
        <p:nvSpPr>
          <p:cNvPr id="60422" name="Text Box 6"/>
          <p:cNvSpPr txBox="1">
            <a:spLocks noChangeArrowheads="1"/>
          </p:cNvSpPr>
          <p:nvPr/>
        </p:nvSpPr>
        <p:spPr bwMode="auto">
          <a:xfrm>
            <a:off x="323850" y="2997200"/>
            <a:ext cx="7561263"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US" altLang="zh-CN" sz="3200" b="1">
                <a:solidFill>
                  <a:srgbClr val="0000CC"/>
                </a:solidFill>
                <a:latin typeface="MS Gothic" panose="020B0609070205080204" pitchFamily="49" charset="-128"/>
                <a:ea typeface="MS Gothic" panose="020B0609070205080204" pitchFamily="49" charset="-128"/>
              </a:rPr>
              <a:t>   In order to keep healthy, we should _____________, ______________, __________ and _________. We should also _________ and ________.</a:t>
            </a:r>
          </a:p>
        </p:txBody>
      </p:sp>
      <p:sp>
        <p:nvSpPr>
          <p:cNvPr id="60425" name="Text Box 9"/>
          <p:cNvSpPr txBox="1">
            <a:spLocks noChangeArrowheads="1"/>
          </p:cNvSpPr>
          <p:nvPr/>
        </p:nvSpPr>
        <p:spPr bwMode="auto">
          <a:xfrm>
            <a:off x="1258888" y="1341438"/>
            <a:ext cx="7272337" cy="13731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latin typeface="Georgia" panose="02040502050405020303" pitchFamily="18" charset="0"/>
              </a:rPr>
              <a:t>Retell the passage with the help of 1b. Then write it down. You can add two of your own ideas. </a:t>
            </a:r>
          </a:p>
        </p:txBody>
      </p:sp>
      <p:sp>
        <p:nvSpPr>
          <p:cNvPr id="60426" name="AutoShape 10" descr="0195c82ad88dd1987191fa6919234910"/>
          <p:cNvSpPr>
            <a:spLocks noChangeArrowheads="1"/>
          </p:cNvSpPr>
          <p:nvPr/>
        </p:nvSpPr>
        <p:spPr bwMode="auto">
          <a:xfrm>
            <a:off x="539750" y="1700213"/>
            <a:ext cx="576263" cy="649287"/>
          </a:xfrm>
          <a:prstGeom prst="bevel">
            <a:avLst>
              <a:gd name="adj" fmla="val 12500"/>
            </a:avLst>
          </a:prstGeom>
          <a:blipFill dpi="0" rotWithShape="0">
            <a:blip r:embed="rId3" cstate="email"/>
            <a:srcRect/>
            <a:stretch>
              <a:fillRect/>
            </a:stretch>
          </a:blipFill>
          <a:ln w="28575">
            <a:solidFill>
              <a:srgbClr val="660033"/>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rgbClr val="6600CC"/>
                </a:solidFill>
                <a:latin typeface="微软雅黑" panose="020B0503020204020204" pitchFamily="34" charset="-122"/>
                <a:ea typeface="微软雅黑" panose="020B0503020204020204" pitchFamily="34" charset="-122"/>
              </a:rPr>
              <a:t>2</a:t>
            </a: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wipe(down)">
                                      <p:cBhvr>
                                        <p:cTn id="7"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WordArt 4"/>
          <p:cNvSpPr>
            <a:spLocks noChangeArrowheads="1" noChangeShapeType="1" noTextEdit="1"/>
          </p:cNvSpPr>
          <p:nvPr/>
        </p:nvSpPr>
        <p:spPr bwMode="auto">
          <a:xfrm>
            <a:off x="1476375" y="0"/>
            <a:ext cx="2665413" cy="771525"/>
          </a:xfrm>
          <a:prstGeom prst="rect">
            <a:avLst/>
          </a:prstGeom>
        </p:spPr>
        <p:txBody>
          <a:bodyPr wrap="none" fromWordArt="1">
            <a:prstTxWarp prst="textInflate">
              <a:avLst>
                <a:gd name="adj" fmla="val 13634"/>
              </a:avLst>
            </a:prstTxWarp>
          </a:bodyPr>
          <a:lstStyle/>
          <a:p>
            <a:pPr algn="ctr"/>
            <a:r>
              <a:rPr lang="en-US" altLang="zh-CN" sz="4800" b="1" kern="10" dirty="0">
                <a:ln w="22225">
                  <a:solidFill>
                    <a:srgbClr val="000000"/>
                  </a:solidFill>
                  <a:round/>
                </a:ln>
                <a:gradFill rotWithShape="0">
                  <a:gsLst>
                    <a:gs pos="0">
                      <a:srgbClr val="FFFF00"/>
                    </a:gs>
                    <a:gs pos="100000">
                      <a:srgbClr val="FF9933"/>
                    </a:gs>
                  </a:gsLst>
                  <a:path path="rect">
                    <a:fillToRect r="100000" b="100000"/>
                  </a:path>
                </a:gradFill>
                <a:effectLst>
                  <a:outerShdw dist="35921" dir="2700000" algn="ctr" rotWithShape="0">
                    <a:srgbClr val="C0C0C0">
                      <a:alpha val="80000"/>
                    </a:srgbClr>
                  </a:outerShdw>
                </a:effectLst>
                <a:latin typeface="Trebuchet MS" panose="020B0603020202020204"/>
              </a:rPr>
              <a:t>Review</a:t>
            </a:r>
            <a:endParaRPr lang="zh-CN" altLang="en-US" sz="4800" b="1" kern="10" dirty="0">
              <a:ln w="22225">
                <a:solidFill>
                  <a:srgbClr val="000000"/>
                </a:solidFill>
                <a:round/>
              </a:ln>
              <a:gradFill rotWithShape="0">
                <a:gsLst>
                  <a:gs pos="0">
                    <a:srgbClr val="FFFF00"/>
                  </a:gs>
                  <a:gs pos="100000">
                    <a:srgbClr val="FF9933"/>
                  </a:gs>
                </a:gsLst>
                <a:path path="rect">
                  <a:fillToRect r="100000" b="100000"/>
                </a:path>
              </a:gradFill>
              <a:effectLst>
                <a:outerShdw dist="35921" dir="2700000" algn="ctr" rotWithShape="0">
                  <a:srgbClr val="C0C0C0">
                    <a:alpha val="80000"/>
                  </a:srgbClr>
                </a:outerShdw>
              </a:effectLst>
              <a:latin typeface="Trebuchet MS" panose="020B0603020202020204"/>
            </a:endParaRPr>
          </a:p>
        </p:txBody>
      </p:sp>
      <p:sp>
        <p:nvSpPr>
          <p:cNvPr id="52229" name="Text Box 5"/>
          <p:cNvSpPr txBox="1">
            <a:spLocks noChangeArrowheads="1"/>
          </p:cNvSpPr>
          <p:nvPr/>
        </p:nvSpPr>
        <p:spPr bwMode="auto">
          <a:xfrm>
            <a:off x="467544" y="1255713"/>
            <a:ext cx="84597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t>Work in pairs and check if the following habits are good. If not, give your advice.</a:t>
            </a:r>
          </a:p>
        </p:txBody>
      </p:sp>
      <p:sp>
        <p:nvSpPr>
          <p:cNvPr id="52230" name="Text Box 6"/>
          <p:cNvSpPr txBox="1">
            <a:spLocks noChangeArrowheads="1"/>
          </p:cNvSpPr>
          <p:nvPr/>
        </p:nvSpPr>
        <p:spPr bwMode="auto">
          <a:xfrm>
            <a:off x="1116013" y="2276475"/>
            <a:ext cx="59055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latin typeface="微软雅黑" panose="020B0503020204020204" pitchFamily="34" charset="-122"/>
                <a:ea typeface="微软雅黑" panose="020B0503020204020204" pitchFamily="34" charset="-122"/>
                <a:sym typeface="Webdings" panose="05030102010509060703" pitchFamily="18" charset="2"/>
              </a:rPr>
              <a:t> </a:t>
            </a:r>
            <a:r>
              <a:rPr lang="en-US" altLang="zh-CN" b="1" dirty="0">
                <a:latin typeface="微软雅黑" panose="020B0503020204020204" pitchFamily="34" charset="-122"/>
                <a:ea typeface="微软雅黑" panose="020B0503020204020204" pitchFamily="34" charset="-122"/>
              </a:rPr>
              <a:t>Always be happy.</a:t>
            </a:r>
          </a:p>
          <a:p>
            <a:pPr>
              <a:spcBef>
                <a:spcPct val="50000"/>
              </a:spcBef>
            </a:pPr>
            <a:r>
              <a:rPr lang="en-US" altLang="zh-CN" b="1" dirty="0">
                <a:sym typeface="Webdings" panose="05030102010509060703" pitchFamily="18" charset="2"/>
              </a:rPr>
              <a:t></a:t>
            </a:r>
            <a:r>
              <a:rPr lang="en-US" altLang="zh-CN" dirty="0"/>
              <a:t> </a:t>
            </a:r>
            <a:r>
              <a:rPr lang="en-US" altLang="zh-CN" b="1" dirty="0">
                <a:latin typeface="微软雅黑" panose="020B0503020204020204" pitchFamily="34" charset="-122"/>
                <a:ea typeface="微软雅黑" panose="020B0503020204020204" pitchFamily="34" charset="-122"/>
              </a:rPr>
              <a:t>Eat a lot of potato chips.</a:t>
            </a:r>
          </a:p>
          <a:p>
            <a:pPr>
              <a:spcBef>
                <a:spcPct val="50000"/>
              </a:spcBef>
            </a:pPr>
            <a:r>
              <a:rPr lang="en-US" altLang="zh-CN" b="1" dirty="0">
                <a:sym typeface="Webdings" panose="05030102010509060703" pitchFamily="18" charset="2"/>
              </a:rPr>
              <a:t></a:t>
            </a:r>
            <a:r>
              <a:rPr lang="en-US" altLang="zh-CN" dirty="0"/>
              <a:t> </a:t>
            </a:r>
            <a:r>
              <a:rPr lang="en-US" altLang="zh-CN" b="1" dirty="0">
                <a:latin typeface="微软雅黑" panose="020B0503020204020204" pitchFamily="34" charset="-122"/>
                <a:ea typeface="微软雅黑" panose="020B0503020204020204" pitchFamily="34" charset="-122"/>
              </a:rPr>
              <a:t>Smoke and drink.</a:t>
            </a:r>
          </a:p>
          <a:p>
            <a:pPr>
              <a:spcBef>
                <a:spcPct val="50000"/>
              </a:spcBef>
            </a:pPr>
            <a:r>
              <a:rPr lang="en-US" altLang="zh-CN" b="1" dirty="0">
                <a:sym typeface="Webdings" panose="05030102010509060703" pitchFamily="18" charset="2"/>
              </a:rPr>
              <a:t></a:t>
            </a:r>
            <a:r>
              <a:rPr lang="en-US" altLang="zh-CN" dirty="0"/>
              <a:t> </a:t>
            </a:r>
            <a:r>
              <a:rPr lang="en-US" altLang="zh-CN" b="1" dirty="0">
                <a:latin typeface="微软雅黑" panose="020B0503020204020204" pitchFamily="34" charset="-122"/>
                <a:ea typeface="微软雅黑" panose="020B0503020204020204" pitchFamily="34" charset="-122"/>
              </a:rPr>
              <a:t>Drink enough water.</a:t>
            </a:r>
          </a:p>
          <a:p>
            <a:pPr>
              <a:spcBef>
                <a:spcPct val="50000"/>
              </a:spcBef>
            </a:pPr>
            <a:r>
              <a:rPr lang="en-US" altLang="zh-CN" b="1" dirty="0">
                <a:sym typeface="Webdings" panose="05030102010509060703" pitchFamily="18" charset="2"/>
              </a:rPr>
              <a:t></a:t>
            </a:r>
            <a:r>
              <a:rPr lang="en-US" altLang="zh-CN" dirty="0"/>
              <a:t> </a:t>
            </a:r>
            <a:r>
              <a:rPr lang="en-US" altLang="zh-CN" b="1" dirty="0">
                <a:latin typeface="微软雅黑" panose="020B0503020204020204" pitchFamily="34" charset="-122"/>
                <a:ea typeface="微软雅黑" panose="020B0503020204020204" pitchFamily="34" charset="-122"/>
              </a:rPr>
              <a:t>Play sports.</a:t>
            </a:r>
          </a:p>
        </p:txBody>
      </p:sp>
      <p:sp>
        <p:nvSpPr>
          <p:cNvPr id="52231" name="Freeform 7"/>
          <p:cNvSpPr/>
          <p:nvPr/>
        </p:nvSpPr>
        <p:spPr bwMode="auto">
          <a:xfrm>
            <a:off x="1258888" y="2205038"/>
            <a:ext cx="322262" cy="417512"/>
          </a:xfrm>
          <a:custGeom>
            <a:avLst/>
            <a:gdLst>
              <a:gd name="T0" fmla="*/ 0 w 203"/>
              <a:gd name="T1" fmla="*/ 187 h 263"/>
              <a:gd name="T2" fmla="*/ 84 w 203"/>
              <a:gd name="T3" fmla="*/ 263 h 263"/>
              <a:gd name="T4" fmla="*/ 186 w 203"/>
              <a:gd name="T5" fmla="*/ 43 h 263"/>
              <a:gd name="T6" fmla="*/ 203 w 203"/>
              <a:gd name="T7" fmla="*/ 0 h 263"/>
            </a:gdLst>
            <a:ahLst/>
            <a:cxnLst>
              <a:cxn ang="0">
                <a:pos x="T0" y="T1"/>
              </a:cxn>
              <a:cxn ang="0">
                <a:pos x="T2" y="T3"/>
              </a:cxn>
              <a:cxn ang="0">
                <a:pos x="T4" y="T5"/>
              </a:cxn>
              <a:cxn ang="0">
                <a:pos x="T6" y="T7"/>
              </a:cxn>
            </a:cxnLst>
            <a:rect l="0" t="0" r="r" b="b"/>
            <a:pathLst>
              <a:path w="203" h="263">
                <a:moveTo>
                  <a:pt x="0" y="187"/>
                </a:moveTo>
                <a:cubicBezTo>
                  <a:pt x="48" y="258"/>
                  <a:pt x="23" y="221"/>
                  <a:pt x="84" y="263"/>
                </a:cubicBezTo>
                <a:cubicBezTo>
                  <a:pt x="121" y="189"/>
                  <a:pt x="136" y="109"/>
                  <a:pt x="186" y="43"/>
                </a:cubicBezTo>
                <a:cubicBezTo>
                  <a:pt x="195" y="5"/>
                  <a:pt x="186" y="17"/>
                  <a:pt x="203" y="0"/>
                </a:cubicBezTo>
              </a:path>
            </a:pathLst>
          </a:custGeom>
          <a:noFill/>
          <a:ln w="38100" cmpd="sng">
            <a:solidFill>
              <a:srgbClr val="FF33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233" name="Freeform 9"/>
          <p:cNvSpPr/>
          <p:nvPr/>
        </p:nvSpPr>
        <p:spPr bwMode="auto">
          <a:xfrm>
            <a:off x="1258888" y="4149725"/>
            <a:ext cx="322262" cy="417513"/>
          </a:xfrm>
          <a:custGeom>
            <a:avLst/>
            <a:gdLst>
              <a:gd name="T0" fmla="*/ 0 w 203"/>
              <a:gd name="T1" fmla="*/ 187 h 263"/>
              <a:gd name="T2" fmla="*/ 84 w 203"/>
              <a:gd name="T3" fmla="*/ 263 h 263"/>
              <a:gd name="T4" fmla="*/ 186 w 203"/>
              <a:gd name="T5" fmla="*/ 43 h 263"/>
              <a:gd name="T6" fmla="*/ 203 w 203"/>
              <a:gd name="T7" fmla="*/ 0 h 263"/>
            </a:gdLst>
            <a:ahLst/>
            <a:cxnLst>
              <a:cxn ang="0">
                <a:pos x="T0" y="T1"/>
              </a:cxn>
              <a:cxn ang="0">
                <a:pos x="T2" y="T3"/>
              </a:cxn>
              <a:cxn ang="0">
                <a:pos x="T4" y="T5"/>
              </a:cxn>
              <a:cxn ang="0">
                <a:pos x="T6" y="T7"/>
              </a:cxn>
            </a:cxnLst>
            <a:rect l="0" t="0" r="r" b="b"/>
            <a:pathLst>
              <a:path w="203" h="263">
                <a:moveTo>
                  <a:pt x="0" y="187"/>
                </a:moveTo>
                <a:cubicBezTo>
                  <a:pt x="48" y="258"/>
                  <a:pt x="23" y="221"/>
                  <a:pt x="84" y="263"/>
                </a:cubicBezTo>
                <a:cubicBezTo>
                  <a:pt x="121" y="189"/>
                  <a:pt x="136" y="109"/>
                  <a:pt x="186" y="43"/>
                </a:cubicBezTo>
                <a:cubicBezTo>
                  <a:pt x="195" y="5"/>
                  <a:pt x="186" y="17"/>
                  <a:pt x="203" y="0"/>
                </a:cubicBezTo>
              </a:path>
            </a:pathLst>
          </a:custGeom>
          <a:noFill/>
          <a:ln w="38100" cmpd="sng">
            <a:solidFill>
              <a:srgbClr val="FF33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234" name="Freeform 10"/>
          <p:cNvSpPr/>
          <p:nvPr/>
        </p:nvSpPr>
        <p:spPr bwMode="auto">
          <a:xfrm>
            <a:off x="1258888" y="4797425"/>
            <a:ext cx="322262" cy="417513"/>
          </a:xfrm>
          <a:custGeom>
            <a:avLst/>
            <a:gdLst>
              <a:gd name="T0" fmla="*/ 0 w 203"/>
              <a:gd name="T1" fmla="*/ 187 h 263"/>
              <a:gd name="T2" fmla="*/ 84 w 203"/>
              <a:gd name="T3" fmla="*/ 263 h 263"/>
              <a:gd name="T4" fmla="*/ 186 w 203"/>
              <a:gd name="T5" fmla="*/ 43 h 263"/>
              <a:gd name="T6" fmla="*/ 203 w 203"/>
              <a:gd name="T7" fmla="*/ 0 h 263"/>
            </a:gdLst>
            <a:ahLst/>
            <a:cxnLst>
              <a:cxn ang="0">
                <a:pos x="T0" y="T1"/>
              </a:cxn>
              <a:cxn ang="0">
                <a:pos x="T2" y="T3"/>
              </a:cxn>
              <a:cxn ang="0">
                <a:pos x="T4" y="T5"/>
              </a:cxn>
              <a:cxn ang="0">
                <a:pos x="T6" y="T7"/>
              </a:cxn>
            </a:cxnLst>
            <a:rect l="0" t="0" r="r" b="b"/>
            <a:pathLst>
              <a:path w="203" h="263">
                <a:moveTo>
                  <a:pt x="0" y="187"/>
                </a:moveTo>
                <a:cubicBezTo>
                  <a:pt x="48" y="258"/>
                  <a:pt x="23" y="221"/>
                  <a:pt x="84" y="263"/>
                </a:cubicBezTo>
                <a:cubicBezTo>
                  <a:pt x="121" y="189"/>
                  <a:pt x="136" y="109"/>
                  <a:pt x="186" y="43"/>
                </a:cubicBezTo>
                <a:cubicBezTo>
                  <a:pt x="195" y="5"/>
                  <a:pt x="186" y="17"/>
                  <a:pt x="203" y="0"/>
                </a:cubicBezTo>
              </a:path>
            </a:pathLst>
          </a:custGeom>
          <a:noFill/>
          <a:ln w="38100" cmpd="sng">
            <a:solidFill>
              <a:srgbClr val="FF33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blinds(horizontal)">
                                      <p:cBhvr>
                                        <p:cTn id="7" dur="500"/>
                                        <p:tgtEl>
                                          <p:spTgt spid="522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33"/>
                                        </p:tgtEl>
                                        <p:attrNameLst>
                                          <p:attrName>style.visibility</p:attrName>
                                        </p:attrNameLst>
                                      </p:cBhvr>
                                      <p:to>
                                        <p:strVal val="visible"/>
                                      </p:to>
                                    </p:set>
                                    <p:animEffect transition="in" filter="blinds(horizontal)">
                                      <p:cBhvr>
                                        <p:cTn id="12" dur="500"/>
                                        <p:tgtEl>
                                          <p:spTgt spid="522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34"/>
                                        </p:tgtEl>
                                        <p:attrNameLst>
                                          <p:attrName>style.visibility</p:attrName>
                                        </p:attrNameLst>
                                      </p:cBhvr>
                                      <p:to>
                                        <p:strVal val="visible"/>
                                      </p:to>
                                    </p:set>
                                    <p:animEffect transition="in" filter="blinds(horizontal)">
                                      <p:cBhvr>
                                        <p:cTn id="17" dur="500"/>
                                        <p:tgtEl>
                                          <p:spTgt spid="52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P spid="52233" grpId="0" animBg="1"/>
      <p:bldP spid="522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WordArt 4"/>
          <p:cNvSpPr>
            <a:spLocks noChangeArrowheads="1" noChangeShapeType="1" noTextEdit="1"/>
          </p:cNvSpPr>
          <p:nvPr/>
        </p:nvSpPr>
        <p:spPr bwMode="auto">
          <a:xfrm>
            <a:off x="2700338" y="188913"/>
            <a:ext cx="2952750" cy="1008062"/>
          </a:xfrm>
          <a:prstGeom prst="rect">
            <a:avLst/>
          </a:prstGeom>
        </p:spPr>
        <p:txBody>
          <a:bodyPr wrap="none" fromWordArt="1">
            <a:prstTxWarp prst="textStop">
              <a:avLst>
                <a:gd name="adj" fmla="val 22222"/>
              </a:avLst>
            </a:prstTxWarp>
          </a:bodyPr>
          <a:lstStyle/>
          <a:p>
            <a:pPr algn="ctr"/>
            <a:r>
              <a:rPr lang="en-US" altLang="zh-CN" sz="4800" b="1" kern="10">
                <a:ln w="22225">
                  <a:solidFill>
                    <a:srgbClr val="800000"/>
                  </a:solidFill>
                  <a:round/>
                </a:ln>
                <a:gradFill rotWithShape="0">
                  <a:gsLst>
                    <a:gs pos="0">
                      <a:srgbClr val="8C3D91"/>
                    </a:gs>
                    <a:gs pos="100000">
                      <a:srgbClr val="FF0066"/>
                    </a:gs>
                  </a:gsLst>
                  <a:lin ang="5400000" scaled="1"/>
                </a:gradFill>
                <a:effectLst>
                  <a:outerShdw dist="35921" dir="2700000" algn="ctr" rotWithShape="0">
                    <a:srgbClr val="C0C0C0">
                      <a:alpha val="80000"/>
                    </a:srgbClr>
                  </a:outerShdw>
                </a:effectLst>
                <a:latin typeface="Trebuchet MS" panose="020B0603020202020204"/>
              </a:rPr>
              <a:t>Task</a:t>
            </a:r>
            <a:endParaRPr lang="zh-CN" altLang="en-US" sz="4800" b="1" kern="10">
              <a:ln w="22225">
                <a:solidFill>
                  <a:srgbClr val="800000"/>
                </a:solidFill>
                <a:round/>
              </a:ln>
              <a:gradFill rotWithShape="0">
                <a:gsLst>
                  <a:gs pos="0">
                    <a:srgbClr val="8C3D91"/>
                  </a:gs>
                  <a:gs pos="100000">
                    <a:srgbClr val="FF0066"/>
                  </a:gs>
                </a:gsLst>
                <a:lin ang="5400000" scaled="1"/>
              </a:gradFill>
              <a:effectLst>
                <a:outerShdw dist="35921" dir="2700000" algn="ctr" rotWithShape="0">
                  <a:srgbClr val="C0C0C0">
                    <a:alpha val="80000"/>
                  </a:srgbClr>
                </a:outerShdw>
              </a:effectLst>
              <a:latin typeface="Trebuchet MS" panose="020B0603020202020204"/>
            </a:endParaRPr>
          </a:p>
        </p:txBody>
      </p:sp>
      <p:sp>
        <p:nvSpPr>
          <p:cNvPr id="61446" name="Rectangle 6"/>
          <p:cNvSpPr>
            <a:spLocks noChangeArrowheads="1"/>
          </p:cNvSpPr>
          <p:nvPr/>
        </p:nvSpPr>
        <p:spPr bwMode="auto">
          <a:xfrm>
            <a:off x="611188" y="1412875"/>
            <a:ext cx="7920037" cy="9461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rgbClr val="000000"/>
                </a:solidFill>
                <a:latin typeface="Book Antiqua" panose="02040602050305030304" pitchFamily="18" charset="0"/>
              </a:rPr>
              <a:t>Make a survey in groups of six about how to keep healthy. Then report the result to the class.</a:t>
            </a:r>
          </a:p>
        </p:txBody>
      </p:sp>
      <p:graphicFrame>
        <p:nvGraphicFramePr>
          <p:cNvPr id="61521" name="Group 81"/>
          <p:cNvGraphicFramePr>
            <a:graphicFrameLocks noGrp="1"/>
          </p:cNvGraphicFramePr>
          <p:nvPr/>
        </p:nvGraphicFramePr>
        <p:xfrm>
          <a:off x="395288" y="2636838"/>
          <a:ext cx="8229600" cy="3485325"/>
        </p:xfrm>
        <a:graphic>
          <a:graphicData uri="http://schemas.openxmlformats.org/drawingml/2006/table">
            <a:tbl>
              <a:tblPr/>
              <a:tblGrid>
                <a:gridCol w="1873250">
                  <a:extLst>
                    <a:ext uri="{9D8B030D-6E8A-4147-A177-3AD203B41FA5}">
                      <a16:colId xmlns:a16="http://schemas.microsoft.com/office/drawing/2014/main" val="20000"/>
                    </a:ext>
                  </a:extLst>
                </a:gridCol>
                <a:gridCol w="361315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7700">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rPr>
                        <a:t>    Name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rPr>
                        <a:t>       How to keep healthy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extLst>
                  <a:ext uri="{0D108BD9-81ED-4DB2-BD59-A6C34878D82A}">
                    <a16:rowId xmlns:a16="http://schemas.microsoft.com/office/drawing/2014/main" val="10000"/>
                  </a:ext>
                </a:extLst>
              </a:tr>
              <a:tr h="893763">
                <a:tc v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rPr>
                        <a:t>should/had better/</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rPr>
                        <a:t>must 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rPr>
                        <a:t>had better not/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rPr>
                        <a:t>shouldn’t do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rPr>
                        <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rPr>
                        <a: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pPr>
                      <a:endParaRPr kumimoji="0" lang="zh-CN" altLang="zh-CN" sz="2400" b="1" i="0" u="none" strike="noStrike" cap="none" normalizeH="0" baseline="0" smtClean="0">
                        <a:ln>
                          <a:noFill/>
                        </a:ln>
                        <a:solidFill>
                          <a:schemeClr val="tx1"/>
                        </a:solidFill>
                        <a:effectLst/>
                        <a:latin typeface="Lucida Sans" panose="020B0602030504020204" pitchFamily="34" charset="0"/>
                        <a:ea typeface="MS Gothic" panose="020B0609070205080204" pitchFamily="49"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21"/>
                                        </p:tgtEl>
                                        <p:attrNameLst>
                                          <p:attrName>style.visibility</p:attrName>
                                        </p:attrNameLst>
                                      </p:cBhvr>
                                      <p:to>
                                        <p:strVal val="visible"/>
                                      </p:to>
                                    </p:set>
                                    <p:animEffect transition="in" filter="fade">
                                      <p:cBhvr>
                                        <p:cTn id="7" dur="1000"/>
                                        <p:tgtEl>
                                          <p:spTgt spid="61521"/>
                                        </p:tgtEl>
                                      </p:cBhvr>
                                    </p:animEffect>
                                    <p:anim calcmode="lin" valueType="num">
                                      <p:cBhvr>
                                        <p:cTn id="8" dur="1000" fill="hold"/>
                                        <p:tgtEl>
                                          <p:spTgt spid="61521"/>
                                        </p:tgtEl>
                                        <p:attrNameLst>
                                          <p:attrName>ppt_x</p:attrName>
                                        </p:attrNameLst>
                                      </p:cBhvr>
                                      <p:tavLst>
                                        <p:tav tm="0">
                                          <p:val>
                                            <p:strVal val="#ppt_x"/>
                                          </p:val>
                                        </p:tav>
                                        <p:tav tm="100000">
                                          <p:val>
                                            <p:strVal val="#ppt_x"/>
                                          </p:val>
                                        </p:tav>
                                      </p:tavLst>
                                    </p:anim>
                                    <p:anim calcmode="lin" valueType="num">
                                      <p:cBhvr>
                                        <p:cTn id="9" dur="1000" fill="hold"/>
                                        <p:tgtEl>
                                          <p:spTgt spid="615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201203251750155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4087813"/>
            <a:ext cx="2987675" cy="2770187"/>
          </a:xfrm>
          <a:prstGeom prst="rect">
            <a:avLst/>
          </a:prstGeom>
          <a:noFill/>
          <a:extLst>
            <a:ext uri="{909E8E84-426E-40DD-AFC4-6F175D3DCCD1}">
              <a14:hiddenFill xmlns:a14="http://schemas.microsoft.com/office/drawing/2010/main">
                <a:solidFill>
                  <a:srgbClr val="FFFFFF"/>
                </a:solidFill>
              </a14:hiddenFill>
            </a:ext>
          </a:extLst>
        </p:spPr>
      </p:pic>
      <p:sp>
        <p:nvSpPr>
          <p:cNvPr id="41990" name="AutoShape 6" descr="111"/>
          <p:cNvSpPr>
            <a:spLocks noChangeArrowheads="1"/>
          </p:cNvSpPr>
          <p:nvPr/>
        </p:nvSpPr>
        <p:spPr bwMode="auto">
          <a:xfrm>
            <a:off x="2555875" y="908050"/>
            <a:ext cx="6588125" cy="4392613"/>
          </a:xfrm>
          <a:prstGeom prst="wedgeRoundRectCallout">
            <a:avLst>
              <a:gd name="adj1" fmla="val -45903"/>
              <a:gd name="adj2" fmla="val 66083"/>
              <a:gd name="adj3" fmla="val 16667"/>
            </a:avLst>
          </a:prstGeom>
          <a:blipFill dpi="0" rotWithShape="1">
            <a:blip r:embed="rId4" cstate="email"/>
            <a:srcRect/>
            <a:stretch>
              <a:fillRect/>
            </a:stretch>
          </a:blipFill>
          <a:ln w="57150">
            <a:solidFill>
              <a:schemeClr val="tx1"/>
            </a:solidFill>
            <a:miter lim="800000"/>
          </a:ln>
          <a:effectLst>
            <a:outerShdw dist="107763" dir="13500000" algn="ctr" rotWithShape="0">
              <a:srgbClr val="808080">
                <a:alpha val="50000"/>
              </a:srgbClr>
            </a:outerShdw>
          </a:effectLst>
        </p:spPr>
        <p:txBody>
          <a:bodyPr/>
          <a:lstStyle/>
          <a:p>
            <a:r>
              <a:rPr lang="en-US" altLang="zh-CN" b="1">
                <a:latin typeface="Arial Narrow" panose="020B0606020202030204" pitchFamily="34" charset="0"/>
              </a:rPr>
              <a:t> You can report like this:</a:t>
            </a:r>
          </a:p>
          <a:p>
            <a:r>
              <a:rPr lang="en-US" altLang="zh-CN" b="1">
                <a:solidFill>
                  <a:srgbClr val="FF0066"/>
                </a:solidFill>
                <a:latin typeface="Arial Narrow" panose="020B0606020202030204" pitchFamily="34" charset="0"/>
              </a:rPr>
              <a:t>       Health is important to everyone. So we should have healthy eating habits. We’d better eat healthy food like fruit and vegetables, because they are good for our health. Don’t eat fast food. We should also do exercise often to keep fit. </a:t>
            </a:r>
          </a:p>
        </p:txBody>
      </p:sp>
      <p:sp>
        <p:nvSpPr>
          <p:cNvPr id="41988" name="WordArt 4"/>
          <p:cNvSpPr>
            <a:spLocks noChangeArrowheads="1" noChangeShapeType="1" noTextEdit="1"/>
          </p:cNvSpPr>
          <p:nvPr/>
        </p:nvSpPr>
        <p:spPr bwMode="auto">
          <a:xfrm>
            <a:off x="179388" y="0"/>
            <a:ext cx="2305050" cy="1008063"/>
          </a:xfrm>
          <a:prstGeom prst="rect">
            <a:avLst/>
          </a:prstGeom>
        </p:spPr>
        <p:txBody>
          <a:bodyPr wrap="none" fromWordArt="1">
            <a:prstTxWarp prst="textStop">
              <a:avLst>
                <a:gd name="adj" fmla="val 22222"/>
              </a:avLst>
            </a:prstTxWarp>
          </a:bodyPr>
          <a:lstStyle/>
          <a:p>
            <a:pPr algn="ctr"/>
            <a:r>
              <a:rPr lang="en-US" altLang="zh-CN" sz="4800" b="1" kern="10">
                <a:ln w="34925">
                  <a:solidFill>
                    <a:schemeClr val="accent2"/>
                  </a:solidFill>
                  <a:round/>
                </a:ln>
                <a:gradFill rotWithShape="0">
                  <a:gsLst>
                    <a:gs pos="0">
                      <a:srgbClr val="8C3D91"/>
                    </a:gs>
                    <a:gs pos="100000">
                      <a:srgbClr val="FF0066"/>
                    </a:gs>
                  </a:gsLst>
                  <a:lin ang="5400000" scaled="1"/>
                </a:gradFill>
                <a:effectLst>
                  <a:outerShdw dist="35921" dir="2700000" algn="ctr" rotWithShape="0">
                    <a:srgbClr val="C0C0C0">
                      <a:alpha val="80000"/>
                    </a:srgbClr>
                  </a:outerShdw>
                </a:effectLst>
                <a:latin typeface="Trebuchet MS" panose="020B0603020202020204"/>
              </a:rPr>
              <a:t>Report</a:t>
            </a:r>
            <a:endParaRPr lang="zh-CN" altLang="en-US" sz="4800" b="1" kern="10">
              <a:ln w="34925">
                <a:solidFill>
                  <a:schemeClr val="accent2"/>
                </a:solidFill>
                <a:round/>
              </a:ln>
              <a:gradFill rotWithShape="0">
                <a:gsLst>
                  <a:gs pos="0">
                    <a:srgbClr val="8C3D91"/>
                  </a:gs>
                  <a:gs pos="100000">
                    <a:srgbClr val="FF0066"/>
                  </a:gs>
                </a:gsLst>
                <a:lin ang="5400000" scaled="1"/>
              </a:gradFill>
              <a:effectLst>
                <a:outerShdw dist="35921" dir="2700000" algn="ctr" rotWithShape="0">
                  <a:srgbClr val="C0C0C0">
                    <a:alpha val="80000"/>
                  </a:srgbClr>
                </a:outerShdw>
              </a:effectLst>
              <a:latin typeface="Trebuchet MS" panose="020B0603020202020204"/>
            </a:endParaRP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dissolve">
                                      <p:cBhvr>
                                        <p:cTn id="7"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WordArt 4"/>
          <p:cNvSpPr>
            <a:spLocks noChangeArrowheads="1" noChangeShapeType="1" noTextEdit="1"/>
          </p:cNvSpPr>
          <p:nvPr/>
        </p:nvSpPr>
        <p:spPr bwMode="auto">
          <a:xfrm>
            <a:off x="2843213" y="188913"/>
            <a:ext cx="3095625" cy="6492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sz="4400" b="1" i="1" kern="10" dirty="0">
                <a:ln w="34925">
                  <a:solidFill>
                    <a:srgbClr val="000000"/>
                  </a:solidFill>
                  <a:round/>
                </a:ln>
                <a:blipFill dpi="0" rotWithShape="1">
                  <a:blip r:embed="rId3"/>
                  <a:srcRect/>
                  <a:stretch>
                    <a:fillRect/>
                  </a:stretch>
                </a:blipFill>
                <a:latin typeface="Georgia" panose="02040502050405020303"/>
              </a:rPr>
              <a:t>Exercises</a:t>
            </a:r>
            <a:endParaRPr lang="zh-CN" altLang="en-US" sz="4400" b="1" i="1" kern="10" dirty="0">
              <a:ln w="34925">
                <a:solidFill>
                  <a:srgbClr val="000000"/>
                </a:solidFill>
                <a:round/>
              </a:ln>
              <a:blipFill dpi="0" rotWithShape="1">
                <a:blip r:embed="rId3"/>
                <a:srcRect/>
                <a:stretch>
                  <a:fillRect/>
                </a:stretch>
              </a:blipFill>
              <a:latin typeface="Georgia" panose="02040502050405020303"/>
            </a:endParaRPr>
          </a:p>
        </p:txBody>
      </p:sp>
      <p:sp>
        <p:nvSpPr>
          <p:cNvPr id="93187" name="Text Box 3"/>
          <p:cNvSpPr txBox="1">
            <a:spLocks noChangeArrowheads="1"/>
          </p:cNvSpPr>
          <p:nvPr/>
        </p:nvSpPr>
        <p:spPr bwMode="auto">
          <a:xfrm>
            <a:off x="0" y="908050"/>
            <a:ext cx="7632700" cy="500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dirty="0"/>
              <a:t>根据中文提示完成句子。</a:t>
            </a:r>
          </a:p>
          <a:p>
            <a:pPr>
              <a:spcBef>
                <a:spcPct val="50000"/>
              </a:spcBef>
            </a:pPr>
            <a:r>
              <a:rPr lang="en-US" altLang="zh-CN" b="1" dirty="0"/>
              <a:t>1.</a:t>
            </a:r>
            <a:r>
              <a:rPr lang="zh-CN" altLang="en-US" b="1" dirty="0"/>
              <a:t>吃合适的食物对我们健康是很重要的。</a:t>
            </a:r>
          </a:p>
          <a:p>
            <a:pPr>
              <a:spcBef>
                <a:spcPct val="50000"/>
              </a:spcBef>
            </a:pPr>
            <a:endParaRPr lang="zh-CN" altLang="en-US" b="1" dirty="0"/>
          </a:p>
          <a:p>
            <a:pPr>
              <a:spcBef>
                <a:spcPct val="50000"/>
              </a:spcBef>
            </a:pPr>
            <a:r>
              <a:rPr lang="en-US" altLang="zh-CN" b="1" dirty="0"/>
              <a:t>2. </a:t>
            </a:r>
            <a:r>
              <a:rPr lang="zh-CN" altLang="en-US" b="1" dirty="0"/>
              <a:t>照顾好父母是必须的。</a:t>
            </a:r>
          </a:p>
          <a:p>
            <a:pPr>
              <a:spcBef>
                <a:spcPct val="50000"/>
              </a:spcBef>
            </a:pPr>
            <a:endParaRPr lang="zh-CN" altLang="en-US" b="1" dirty="0"/>
          </a:p>
          <a:p>
            <a:pPr>
              <a:spcBef>
                <a:spcPct val="50000"/>
              </a:spcBef>
            </a:pPr>
            <a:r>
              <a:rPr lang="en-US" altLang="zh-CN" b="1" dirty="0"/>
              <a:t>3. </a:t>
            </a:r>
            <a:r>
              <a:rPr lang="zh-CN" altLang="en-US" b="1" dirty="0"/>
              <a:t>我们应该远离危险的东西。</a:t>
            </a:r>
          </a:p>
          <a:p>
            <a:pPr>
              <a:spcBef>
                <a:spcPct val="50000"/>
              </a:spcBef>
            </a:pPr>
            <a:endParaRPr lang="zh-CN" altLang="en-US" b="1" dirty="0"/>
          </a:p>
          <a:p>
            <a:pPr>
              <a:spcBef>
                <a:spcPct val="50000"/>
              </a:spcBef>
            </a:pPr>
            <a:r>
              <a:rPr lang="en-US" altLang="zh-CN" b="1" dirty="0"/>
              <a:t>4. </a:t>
            </a:r>
            <a:r>
              <a:rPr lang="zh-CN" altLang="en-US" b="1" dirty="0"/>
              <a:t>你会生病，如果你总是不开心。</a:t>
            </a:r>
          </a:p>
        </p:txBody>
      </p:sp>
      <p:sp>
        <p:nvSpPr>
          <p:cNvPr id="93188" name="Text Box 4"/>
          <p:cNvSpPr txBox="1">
            <a:spLocks noChangeArrowheads="1"/>
          </p:cNvSpPr>
          <p:nvPr/>
        </p:nvSpPr>
        <p:spPr bwMode="auto">
          <a:xfrm>
            <a:off x="0" y="2133600"/>
            <a:ext cx="8604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solidFill>
                  <a:srgbClr val="0000CC"/>
                </a:solidFill>
              </a:rPr>
              <a:t>It’s _________ for us to eat the _______ _______.</a:t>
            </a:r>
          </a:p>
        </p:txBody>
      </p:sp>
      <p:sp>
        <p:nvSpPr>
          <p:cNvPr id="93189" name="Text Box 5"/>
          <p:cNvSpPr txBox="1">
            <a:spLocks noChangeArrowheads="1"/>
          </p:cNvSpPr>
          <p:nvPr/>
        </p:nvSpPr>
        <p:spPr bwMode="auto">
          <a:xfrm>
            <a:off x="0" y="3500438"/>
            <a:ext cx="8604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solidFill>
                  <a:srgbClr val="0000CC"/>
                </a:solidFill>
              </a:rPr>
              <a:t>______ ______ our parents well is ___________ .</a:t>
            </a:r>
          </a:p>
        </p:txBody>
      </p:sp>
      <p:sp>
        <p:nvSpPr>
          <p:cNvPr id="93190" name="Text Box 6"/>
          <p:cNvSpPr txBox="1">
            <a:spLocks noChangeArrowheads="1"/>
          </p:cNvSpPr>
          <p:nvPr/>
        </p:nvSpPr>
        <p:spPr bwMode="auto">
          <a:xfrm>
            <a:off x="0" y="4797425"/>
            <a:ext cx="8604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solidFill>
                  <a:srgbClr val="0000CC"/>
                </a:solidFill>
              </a:rPr>
              <a:t>We should ______ _______ _______ the danger.</a:t>
            </a:r>
          </a:p>
        </p:txBody>
      </p:sp>
      <p:sp>
        <p:nvSpPr>
          <p:cNvPr id="93191" name="Text Box 7"/>
          <p:cNvSpPr txBox="1">
            <a:spLocks noChangeArrowheads="1"/>
          </p:cNvSpPr>
          <p:nvPr/>
        </p:nvSpPr>
        <p:spPr bwMode="auto">
          <a:xfrm>
            <a:off x="0" y="609282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solidFill>
                  <a:srgbClr val="0000CC"/>
                </a:solidFill>
              </a:rPr>
              <a:t>You will _____ ______ if you are always _________.</a:t>
            </a:r>
          </a:p>
        </p:txBody>
      </p:sp>
      <p:sp>
        <p:nvSpPr>
          <p:cNvPr id="93192" name="Text Box 8"/>
          <p:cNvSpPr txBox="1">
            <a:spLocks noChangeArrowheads="1"/>
          </p:cNvSpPr>
          <p:nvPr/>
        </p:nvSpPr>
        <p:spPr bwMode="auto">
          <a:xfrm>
            <a:off x="684213" y="2133600"/>
            <a:ext cx="1944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FF0000"/>
                </a:solidFill>
              </a:rPr>
              <a:t>important</a:t>
            </a:r>
          </a:p>
        </p:txBody>
      </p:sp>
      <p:sp>
        <p:nvSpPr>
          <p:cNvPr id="93193" name="Text Box 9"/>
          <p:cNvSpPr txBox="1">
            <a:spLocks noChangeArrowheads="1"/>
          </p:cNvSpPr>
          <p:nvPr/>
        </p:nvSpPr>
        <p:spPr bwMode="auto">
          <a:xfrm>
            <a:off x="5580063" y="2133600"/>
            <a:ext cx="23764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FF0000"/>
                </a:solidFill>
              </a:rPr>
              <a:t> right     food</a:t>
            </a:r>
          </a:p>
        </p:txBody>
      </p:sp>
      <p:sp>
        <p:nvSpPr>
          <p:cNvPr id="93194" name="Text Box 10"/>
          <p:cNvSpPr txBox="1">
            <a:spLocks noChangeArrowheads="1"/>
          </p:cNvSpPr>
          <p:nvPr/>
        </p:nvSpPr>
        <p:spPr bwMode="auto">
          <a:xfrm>
            <a:off x="0" y="3500438"/>
            <a:ext cx="28082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a:solidFill>
                  <a:srgbClr val="FF0000"/>
                </a:solidFill>
              </a:rPr>
              <a:t>Looking</a:t>
            </a:r>
            <a:r>
              <a:rPr lang="en-US" altLang="zh-CN" b="1">
                <a:solidFill>
                  <a:srgbClr val="FF0000"/>
                </a:solidFill>
              </a:rPr>
              <a:t>   after</a:t>
            </a:r>
          </a:p>
        </p:txBody>
      </p:sp>
      <p:sp>
        <p:nvSpPr>
          <p:cNvPr id="93195" name="Text Box 11"/>
          <p:cNvSpPr txBox="1">
            <a:spLocks noChangeArrowheads="1"/>
          </p:cNvSpPr>
          <p:nvPr/>
        </p:nvSpPr>
        <p:spPr bwMode="auto">
          <a:xfrm>
            <a:off x="5940425" y="3500438"/>
            <a:ext cx="1944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FF0000"/>
                </a:solidFill>
              </a:rPr>
              <a:t>necessary</a:t>
            </a:r>
          </a:p>
        </p:txBody>
      </p:sp>
      <p:sp>
        <p:nvSpPr>
          <p:cNvPr id="93196" name="Text Box 12"/>
          <p:cNvSpPr txBox="1">
            <a:spLocks noChangeArrowheads="1"/>
          </p:cNvSpPr>
          <p:nvPr/>
        </p:nvSpPr>
        <p:spPr bwMode="auto">
          <a:xfrm>
            <a:off x="2124075" y="4797425"/>
            <a:ext cx="3816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solidFill>
                  <a:srgbClr val="FF0000"/>
                </a:solidFill>
              </a:rPr>
              <a:t> stay    away      from</a:t>
            </a:r>
          </a:p>
        </p:txBody>
      </p:sp>
      <p:sp>
        <p:nvSpPr>
          <p:cNvPr id="93197" name="Text Box 13"/>
          <p:cNvSpPr txBox="1">
            <a:spLocks noChangeArrowheads="1"/>
          </p:cNvSpPr>
          <p:nvPr/>
        </p:nvSpPr>
        <p:spPr bwMode="auto">
          <a:xfrm>
            <a:off x="1619250" y="6092825"/>
            <a:ext cx="1944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FF0000"/>
                </a:solidFill>
              </a:rPr>
              <a:t> fall      ill</a:t>
            </a:r>
          </a:p>
        </p:txBody>
      </p:sp>
      <p:sp>
        <p:nvSpPr>
          <p:cNvPr id="93198" name="Text Box 14"/>
          <p:cNvSpPr txBox="1">
            <a:spLocks noChangeArrowheads="1"/>
          </p:cNvSpPr>
          <p:nvPr/>
        </p:nvSpPr>
        <p:spPr bwMode="auto">
          <a:xfrm>
            <a:off x="6877050" y="6092825"/>
            <a:ext cx="1944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FF0000"/>
                </a:solidFill>
              </a:rPr>
              <a:t>unhappy</a:t>
            </a: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arn(outHorizontal)">
                                      <p:cBhvr>
                                        <p:cTn id="7" dur="500"/>
                                        <p:tgtEl>
                                          <p:spTgt spid="430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3192"/>
                                        </p:tgtEl>
                                        <p:attrNameLst>
                                          <p:attrName>style.visibility</p:attrName>
                                        </p:attrNameLst>
                                      </p:cBhvr>
                                      <p:to>
                                        <p:strVal val="visible"/>
                                      </p:to>
                                    </p:set>
                                    <p:animEffect transition="in" filter="wipe(down)">
                                      <p:cBhvr>
                                        <p:cTn id="12" dur="500"/>
                                        <p:tgtEl>
                                          <p:spTgt spid="931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3193"/>
                                        </p:tgtEl>
                                        <p:attrNameLst>
                                          <p:attrName>style.visibility</p:attrName>
                                        </p:attrNameLst>
                                      </p:cBhvr>
                                      <p:to>
                                        <p:strVal val="visible"/>
                                      </p:to>
                                    </p:set>
                                    <p:animEffect transition="in" filter="wipe(down)">
                                      <p:cBhvr>
                                        <p:cTn id="17" dur="500"/>
                                        <p:tgtEl>
                                          <p:spTgt spid="931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3194"/>
                                        </p:tgtEl>
                                        <p:attrNameLst>
                                          <p:attrName>style.visibility</p:attrName>
                                        </p:attrNameLst>
                                      </p:cBhvr>
                                      <p:to>
                                        <p:strVal val="visible"/>
                                      </p:to>
                                    </p:set>
                                    <p:animEffect transition="in" filter="wipe(down)">
                                      <p:cBhvr>
                                        <p:cTn id="22" dur="500"/>
                                        <p:tgtEl>
                                          <p:spTgt spid="931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3195"/>
                                        </p:tgtEl>
                                        <p:attrNameLst>
                                          <p:attrName>style.visibility</p:attrName>
                                        </p:attrNameLst>
                                      </p:cBhvr>
                                      <p:to>
                                        <p:strVal val="visible"/>
                                      </p:to>
                                    </p:set>
                                    <p:animEffect transition="in" filter="wipe(down)">
                                      <p:cBhvr>
                                        <p:cTn id="27" dur="500"/>
                                        <p:tgtEl>
                                          <p:spTgt spid="9319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3196"/>
                                        </p:tgtEl>
                                        <p:attrNameLst>
                                          <p:attrName>style.visibility</p:attrName>
                                        </p:attrNameLst>
                                      </p:cBhvr>
                                      <p:to>
                                        <p:strVal val="visible"/>
                                      </p:to>
                                    </p:set>
                                    <p:animEffect transition="in" filter="wipe(down)">
                                      <p:cBhvr>
                                        <p:cTn id="32" dur="500"/>
                                        <p:tgtEl>
                                          <p:spTgt spid="931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3197"/>
                                        </p:tgtEl>
                                        <p:attrNameLst>
                                          <p:attrName>style.visibility</p:attrName>
                                        </p:attrNameLst>
                                      </p:cBhvr>
                                      <p:to>
                                        <p:strVal val="visible"/>
                                      </p:to>
                                    </p:set>
                                    <p:animEffect transition="in" filter="wipe(down)">
                                      <p:cBhvr>
                                        <p:cTn id="37" dur="500"/>
                                        <p:tgtEl>
                                          <p:spTgt spid="931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3198"/>
                                        </p:tgtEl>
                                        <p:attrNameLst>
                                          <p:attrName>style.visibility</p:attrName>
                                        </p:attrNameLst>
                                      </p:cBhvr>
                                      <p:to>
                                        <p:strVal val="visible"/>
                                      </p:to>
                                    </p:set>
                                    <p:animEffect transition="in" filter="wipe(down)">
                                      <p:cBhvr>
                                        <p:cTn id="42" dur="500"/>
                                        <p:tgtEl>
                                          <p:spTgt spid="93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93192" grpId="0"/>
      <p:bldP spid="93193" grpId="0"/>
      <p:bldP spid="93194" grpId="0"/>
      <p:bldP spid="93195" grpId="0"/>
      <p:bldP spid="93196" grpId="0"/>
      <p:bldP spid="93197" grpId="0"/>
      <p:bldP spid="931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228600" y="893763"/>
            <a:ext cx="8610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marL="800100" indent="-342900" defTabSz="913130">
              <a:defRPr>
                <a:solidFill>
                  <a:schemeClr val="tx1"/>
                </a:solidFill>
                <a:latin typeface="Arial" panose="020B0604020202020204" pitchFamily="34" charset="0"/>
                <a:ea typeface="宋体" panose="02010600030101010101" pitchFamily="2" charset="-122"/>
              </a:defRPr>
            </a:lvl2pPr>
            <a:lvl3pPr marL="1257300" indent="-344805" defTabSz="913130">
              <a:defRPr>
                <a:solidFill>
                  <a:schemeClr val="tx1"/>
                </a:solidFill>
                <a:latin typeface="Arial" panose="020B0604020202020204" pitchFamily="34" charset="0"/>
                <a:ea typeface="宋体" panose="02010600030101010101" pitchFamily="2" charset="-122"/>
              </a:defRPr>
            </a:lvl3pPr>
            <a:lvl4pPr marL="1714500" indent="-342900" defTabSz="913130">
              <a:defRPr>
                <a:solidFill>
                  <a:schemeClr val="tx1"/>
                </a:solidFill>
                <a:latin typeface="Arial" panose="020B0604020202020204" pitchFamily="34" charset="0"/>
                <a:ea typeface="宋体" panose="02010600030101010101" pitchFamily="2" charset="-122"/>
              </a:defRPr>
            </a:lvl4pPr>
            <a:lvl5pPr marL="2170430" indent="-341630" defTabSz="913130">
              <a:defRPr>
                <a:solidFill>
                  <a:schemeClr val="tx1"/>
                </a:solidFill>
                <a:latin typeface="Arial" panose="020B0604020202020204" pitchFamily="34" charset="0"/>
                <a:ea typeface="宋体" panose="02010600030101010101" pitchFamily="2" charset="-122"/>
              </a:defRPr>
            </a:lvl5pPr>
            <a:lvl6pPr marL="26276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48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20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992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en-US" sz="3100" b="1" dirty="0">
                <a:solidFill>
                  <a:srgbClr val="333399"/>
                </a:solidFill>
                <a:latin typeface="Times New Roman" panose="02020603050405020304" pitchFamily="18" charset="0"/>
                <a:ea typeface="楷体_GB2312" pitchFamily="49" charset="-122"/>
              </a:rPr>
              <a:t>根据句意和首字母提示写出单词。</a:t>
            </a:r>
          </a:p>
          <a:p>
            <a:pPr>
              <a:lnSpc>
                <a:spcPct val="110000"/>
              </a:lnSpc>
            </a:pPr>
            <a:r>
              <a:rPr lang="en-US" altLang="zh-CN" sz="3100" b="1" dirty="0">
                <a:latin typeface="Times New Roman" panose="02020603050405020304" pitchFamily="18" charset="0"/>
                <a:ea typeface="楷体_GB2312" pitchFamily="49" charset="-122"/>
              </a:rPr>
              <a:t>1. Doing morning exercises is h_______ for us to keep healthy.</a:t>
            </a:r>
          </a:p>
          <a:p>
            <a:pPr>
              <a:lnSpc>
                <a:spcPct val="110000"/>
              </a:lnSpc>
            </a:pPr>
            <a:r>
              <a:rPr lang="en-US" altLang="zh-CN" sz="3100" b="1" dirty="0">
                <a:latin typeface="Times New Roman" panose="02020603050405020304" pitchFamily="18" charset="0"/>
                <a:ea typeface="楷体_GB2312" pitchFamily="49" charset="-122"/>
              </a:rPr>
              <a:t>2. Kate is very clever. She can teach h______ English.</a:t>
            </a:r>
          </a:p>
          <a:p>
            <a:pPr>
              <a:lnSpc>
                <a:spcPct val="110000"/>
              </a:lnSpc>
            </a:pPr>
            <a:r>
              <a:rPr lang="en-US" altLang="zh-CN" sz="3100" b="1" dirty="0">
                <a:latin typeface="Times New Roman" panose="02020603050405020304" pitchFamily="18" charset="0"/>
                <a:ea typeface="楷体_GB2312" pitchFamily="49" charset="-122"/>
              </a:rPr>
              <a:t>3. Doctors’ duty is to s_____ the patients.</a:t>
            </a:r>
          </a:p>
          <a:p>
            <a:pPr>
              <a:lnSpc>
                <a:spcPct val="110000"/>
              </a:lnSpc>
            </a:pPr>
            <a:r>
              <a:rPr lang="en-US" altLang="zh-CN" sz="3100" b="1" dirty="0">
                <a:latin typeface="Times New Roman" panose="02020603050405020304" pitchFamily="18" charset="0"/>
                <a:ea typeface="楷体_GB2312" pitchFamily="49" charset="-122"/>
              </a:rPr>
              <a:t>4. I don’t like oranges at all. In fact I h_____ them.</a:t>
            </a:r>
          </a:p>
          <a:p>
            <a:pPr>
              <a:lnSpc>
                <a:spcPct val="110000"/>
              </a:lnSpc>
            </a:pPr>
            <a:r>
              <a:rPr lang="en-US" altLang="zh-CN" sz="3100" b="1" dirty="0">
                <a:latin typeface="Times New Roman" panose="02020603050405020304" pitchFamily="18" charset="0"/>
                <a:ea typeface="楷体_GB2312" pitchFamily="49" charset="-122"/>
              </a:rPr>
              <a:t>5. We called Tom last night, but there was no a_________. </a:t>
            </a:r>
          </a:p>
        </p:txBody>
      </p:sp>
      <p:sp>
        <p:nvSpPr>
          <p:cNvPr id="83972" name="Text Box 4"/>
          <p:cNvSpPr txBox="1">
            <a:spLocks noChangeArrowheads="1"/>
          </p:cNvSpPr>
          <p:nvPr/>
        </p:nvSpPr>
        <p:spPr bwMode="auto">
          <a:xfrm>
            <a:off x="5640388" y="1457325"/>
            <a:ext cx="167481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100" b="1">
                <a:solidFill>
                  <a:srgbClr val="FF0000"/>
                </a:solidFill>
                <a:latin typeface="Times New Roman" panose="02020603050405020304" pitchFamily="18" charset="0"/>
              </a:rPr>
              <a:t>elpful</a:t>
            </a:r>
          </a:p>
        </p:txBody>
      </p:sp>
      <p:sp>
        <p:nvSpPr>
          <p:cNvPr id="83973" name="Text Box 5"/>
          <p:cNvSpPr txBox="1">
            <a:spLocks noChangeArrowheads="1"/>
          </p:cNvSpPr>
          <p:nvPr/>
        </p:nvSpPr>
        <p:spPr bwMode="auto">
          <a:xfrm>
            <a:off x="6659563" y="2420938"/>
            <a:ext cx="28194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100" b="1">
                <a:solidFill>
                  <a:srgbClr val="FF0000"/>
                </a:solidFill>
                <a:latin typeface="Times New Roman" panose="02020603050405020304" pitchFamily="18" charset="0"/>
              </a:rPr>
              <a:t>erself </a:t>
            </a:r>
          </a:p>
        </p:txBody>
      </p:sp>
      <p:sp>
        <p:nvSpPr>
          <p:cNvPr id="83974" name="Text Box 6"/>
          <p:cNvSpPr txBox="1">
            <a:spLocks noChangeArrowheads="1"/>
          </p:cNvSpPr>
          <p:nvPr/>
        </p:nvSpPr>
        <p:spPr bwMode="auto">
          <a:xfrm>
            <a:off x="4140200" y="3573463"/>
            <a:ext cx="1371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100" b="1">
                <a:solidFill>
                  <a:srgbClr val="FF0000"/>
                </a:solidFill>
                <a:latin typeface="Times New Roman" panose="02020603050405020304" pitchFamily="18" charset="0"/>
              </a:rPr>
              <a:t>ave</a:t>
            </a:r>
          </a:p>
        </p:txBody>
      </p:sp>
      <p:sp>
        <p:nvSpPr>
          <p:cNvPr id="83975" name="Text Box 7"/>
          <p:cNvSpPr txBox="1">
            <a:spLocks noChangeArrowheads="1"/>
          </p:cNvSpPr>
          <p:nvPr/>
        </p:nvSpPr>
        <p:spPr bwMode="auto">
          <a:xfrm>
            <a:off x="6732588" y="4005263"/>
            <a:ext cx="9144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100" b="1">
                <a:solidFill>
                  <a:srgbClr val="FF0000"/>
                </a:solidFill>
                <a:latin typeface="Times New Roman" panose="02020603050405020304" pitchFamily="18" charset="0"/>
              </a:rPr>
              <a:t>ate</a:t>
            </a:r>
          </a:p>
        </p:txBody>
      </p:sp>
      <p:sp>
        <p:nvSpPr>
          <p:cNvPr id="83976" name="Text Box 8"/>
          <p:cNvSpPr txBox="1">
            <a:spLocks noChangeArrowheads="1"/>
          </p:cNvSpPr>
          <p:nvPr/>
        </p:nvSpPr>
        <p:spPr bwMode="auto">
          <a:xfrm>
            <a:off x="827088" y="5084763"/>
            <a:ext cx="19050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defTabSz="913130">
              <a:defRPr>
                <a:solidFill>
                  <a:schemeClr val="tx1"/>
                </a:solidFill>
                <a:latin typeface="Arial" panose="020B0604020202020204" pitchFamily="34" charset="0"/>
                <a:ea typeface="宋体" panose="02010600030101010101" pitchFamily="2" charset="-122"/>
              </a:defRPr>
            </a:lvl1pPr>
            <a:lvl2pPr defTabSz="913130">
              <a:defRPr>
                <a:solidFill>
                  <a:schemeClr val="tx1"/>
                </a:solidFill>
                <a:latin typeface="Arial" panose="020B0604020202020204" pitchFamily="34" charset="0"/>
                <a:ea typeface="宋体" panose="02010600030101010101" pitchFamily="2" charset="-122"/>
              </a:defRPr>
            </a:lvl2pPr>
            <a:lvl3pPr marL="913130" defTabSz="913130">
              <a:defRPr>
                <a:solidFill>
                  <a:schemeClr val="tx1"/>
                </a:solidFill>
                <a:latin typeface="Arial" panose="020B0604020202020204" pitchFamily="34" charset="0"/>
                <a:ea typeface="宋体" panose="02010600030101010101" pitchFamily="2" charset="-122"/>
              </a:defRPr>
            </a:lvl3pPr>
            <a:lvl4pPr defTabSz="913130">
              <a:defRPr>
                <a:solidFill>
                  <a:schemeClr val="tx1"/>
                </a:solidFill>
                <a:latin typeface="Arial" panose="020B0604020202020204" pitchFamily="34" charset="0"/>
                <a:ea typeface="宋体" panose="02010600030101010101" pitchFamily="2" charset="-122"/>
              </a:defRPr>
            </a:lvl4pPr>
            <a:lvl5pPr defTabSz="913130">
              <a:defRPr>
                <a:solidFill>
                  <a:schemeClr val="tx1"/>
                </a:solidFill>
                <a:latin typeface="Arial" panose="020B0604020202020204" pitchFamily="34" charset="0"/>
                <a:ea typeface="宋体" panose="02010600030101010101" pitchFamily="2" charset="-122"/>
              </a:defRPr>
            </a:lvl5pPr>
            <a:lvl6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100" b="1">
                <a:solidFill>
                  <a:srgbClr val="FF0000"/>
                </a:solidFill>
                <a:latin typeface="Times New Roman" panose="02020603050405020304" pitchFamily="18" charset="0"/>
              </a:rPr>
              <a:t>nswer</a:t>
            </a: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wipe(left)">
                                      <p:cBhvr>
                                        <p:cTn id="7" dur="500"/>
                                        <p:tgtEl>
                                          <p:spTgt spid="839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wipe(left)">
                                      <p:cBhvr>
                                        <p:cTn id="12" dur="500"/>
                                        <p:tgtEl>
                                          <p:spTgt spid="839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974"/>
                                        </p:tgtEl>
                                        <p:attrNameLst>
                                          <p:attrName>style.visibility</p:attrName>
                                        </p:attrNameLst>
                                      </p:cBhvr>
                                      <p:to>
                                        <p:strVal val="visible"/>
                                      </p:to>
                                    </p:set>
                                    <p:animEffect transition="in" filter="wipe(left)">
                                      <p:cBhvr>
                                        <p:cTn id="17" dur="500"/>
                                        <p:tgtEl>
                                          <p:spTgt spid="839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975"/>
                                        </p:tgtEl>
                                        <p:attrNameLst>
                                          <p:attrName>style.visibility</p:attrName>
                                        </p:attrNameLst>
                                      </p:cBhvr>
                                      <p:to>
                                        <p:strVal val="visible"/>
                                      </p:to>
                                    </p:set>
                                    <p:animEffect transition="in" filter="wipe(left)">
                                      <p:cBhvr>
                                        <p:cTn id="22" dur="500"/>
                                        <p:tgtEl>
                                          <p:spTgt spid="839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976"/>
                                        </p:tgtEl>
                                        <p:attrNameLst>
                                          <p:attrName>style.visibility</p:attrName>
                                        </p:attrNameLst>
                                      </p:cBhvr>
                                      <p:to>
                                        <p:strVal val="visible"/>
                                      </p:to>
                                    </p:set>
                                    <p:animEffect transition="in" filter="wipe(left)">
                                      <p:cBhvr>
                                        <p:cTn id="27" dur="5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3" grpId="0"/>
      <p:bldP spid="83974" grpId="0"/>
      <p:bldP spid="83975" grpId="0"/>
      <p:bldP spid="839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407988" y="952500"/>
            <a:ext cx="8329612"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marL="800100" indent="-342900" defTabSz="913130">
              <a:defRPr>
                <a:solidFill>
                  <a:schemeClr val="tx1"/>
                </a:solidFill>
                <a:latin typeface="Arial" panose="020B0604020202020204" pitchFamily="34" charset="0"/>
                <a:ea typeface="宋体" panose="02010600030101010101" pitchFamily="2" charset="-122"/>
              </a:defRPr>
            </a:lvl2pPr>
            <a:lvl3pPr marL="1257300" indent="-344805" defTabSz="913130">
              <a:defRPr>
                <a:solidFill>
                  <a:schemeClr val="tx1"/>
                </a:solidFill>
                <a:latin typeface="Arial" panose="020B0604020202020204" pitchFamily="34" charset="0"/>
                <a:ea typeface="宋体" panose="02010600030101010101" pitchFamily="2" charset="-122"/>
              </a:defRPr>
            </a:lvl3pPr>
            <a:lvl4pPr marL="1714500" indent="-342900" defTabSz="913130">
              <a:defRPr>
                <a:solidFill>
                  <a:schemeClr val="tx1"/>
                </a:solidFill>
                <a:latin typeface="Arial" panose="020B0604020202020204" pitchFamily="34" charset="0"/>
                <a:ea typeface="宋体" panose="02010600030101010101" pitchFamily="2" charset="-122"/>
              </a:defRPr>
            </a:lvl4pPr>
            <a:lvl5pPr marL="2170430" indent="-341630" defTabSz="913130">
              <a:defRPr>
                <a:solidFill>
                  <a:schemeClr val="tx1"/>
                </a:solidFill>
                <a:latin typeface="Arial" panose="020B0604020202020204" pitchFamily="34" charset="0"/>
                <a:ea typeface="宋体" panose="02010600030101010101" pitchFamily="2" charset="-122"/>
              </a:defRPr>
            </a:lvl5pPr>
            <a:lvl6pPr marL="26276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48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20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99230" indent="-34163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5000"/>
              </a:lnSpc>
            </a:pPr>
            <a:r>
              <a:rPr lang="en-US" altLang="zh-CN" sz="3100" b="1">
                <a:latin typeface="Times New Roman" panose="02020603050405020304" pitchFamily="18" charset="0"/>
              </a:rPr>
              <a:t>1. The old man lived in the house _____, but he </a:t>
            </a:r>
          </a:p>
          <a:p>
            <a:pPr>
              <a:lnSpc>
                <a:spcPct val="95000"/>
              </a:lnSpc>
            </a:pPr>
            <a:r>
              <a:rPr lang="en-US" altLang="zh-CN" sz="3100" b="1">
                <a:latin typeface="Times New Roman" panose="02020603050405020304" pitchFamily="18" charset="0"/>
              </a:rPr>
              <a:t>    lived happily.</a:t>
            </a:r>
          </a:p>
          <a:p>
            <a:pPr>
              <a:lnSpc>
                <a:spcPct val="95000"/>
              </a:lnSpc>
            </a:pPr>
            <a:r>
              <a:rPr lang="en-US" altLang="zh-CN" sz="3100" b="1">
                <a:latin typeface="Times New Roman" panose="02020603050405020304" pitchFamily="18" charset="0"/>
              </a:rPr>
              <a:t>    A. by themselves 		B. by himself</a:t>
            </a:r>
          </a:p>
          <a:p>
            <a:pPr>
              <a:lnSpc>
                <a:spcPct val="95000"/>
              </a:lnSpc>
            </a:pPr>
            <a:r>
              <a:rPr lang="en-US" altLang="zh-CN" sz="3100" b="1">
                <a:latin typeface="Times New Roman" panose="02020603050405020304" pitchFamily="18" charset="0"/>
              </a:rPr>
              <a:t>    C. by herself 			D. by myself </a:t>
            </a:r>
          </a:p>
          <a:p>
            <a:pPr>
              <a:lnSpc>
                <a:spcPct val="95000"/>
              </a:lnSpc>
            </a:pPr>
            <a:r>
              <a:rPr lang="en-US" altLang="zh-CN" sz="3100" b="1">
                <a:latin typeface="Times New Roman" panose="02020603050405020304" pitchFamily="18" charset="0"/>
              </a:rPr>
              <a:t>2. The young pioneer helped the blind man _____ the street.</a:t>
            </a:r>
          </a:p>
          <a:p>
            <a:pPr>
              <a:lnSpc>
                <a:spcPct val="95000"/>
              </a:lnSpc>
            </a:pPr>
            <a:r>
              <a:rPr lang="en-US" altLang="zh-CN" sz="3100" b="1">
                <a:latin typeface="Times New Roman" panose="02020603050405020304" pitchFamily="18" charset="0"/>
              </a:rPr>
              <a:t>    A. cross      B. through   </a:t>
            </a:r>
          </a:p>
          <a:p>
            <a:pPr>
              <a:lnSpc>
                <a:spcPct val="95000"/>
              </a:lnSpc>
            </a:pPr>
            <a:r>
              <a:rPr lang="en-US" altLang="zh-CN" sz="3100" b="1">
                <a:latin typeface="Times New Roman" panose="02020603050405020304" pitchFamily="18" charset="0"/>
              </a:rPr>
              <a:t>    C. across    D. to across</a:t>
            </a:r>
          </a:p>
          <a:p>
            <a:pPr>
              <a:lnSpc>
                <a:spcPct val="95000"/>
              </a:lnSpc>
            </a:pPr>
            <a:r>
              <a:rPr lang="en-US" altLang="zh-CN" sz="3100" b="1">
                <a:latin typeface="Times New Roman" panose="02020603050405020304" pitchFamily="18" charset="0"/>
              </a:rPr>
              <a:t>3. – What do you _____ the new teacher?</a:t>
            </a:r>
          </a:p>
          <a:p>
            <a:pPr>
              <a:lnSpc>
                <a:spcPct val="95000"/>
              </a:lnSpc>
            </a:pPr>
            <a:r>
              <a:rPr lang="en-US" altLang="zh-CN" sz="3100" b="1">
                <a:latin typeface="Times New Roman" panose="02020603050405020304" pitchFamily="18" charset="0"/>
              </a:rPr>
              <a:t>    – He is kind, helpful and brave. </a:t>
            </a:r>
          </a:p>
          <a:p>
            <a:pPr>
              <a:lnSpc>
                <a:spcPct val="95000"/>
              </a:lnSpc>
            </a:pPr>
            <a:r>
              <a:rPr lang="en-US" altLang="zh-CN" sz="3100" b="1">
                <a:latin typeface="Times New Roman" panose="02020603050405020304" pitchFamily="18" charset="0"/>
              </a:rPr>
              <a:t>    A. think about     B. think of  </a:t>
            </a:r>
          </a:p>
          <a:p>
            <a:pPr>
              <a:lnSpc>
                <a:spcPct val="95000"/>
              </a:lnSpc>
            </a:pPr>
            <a:r>
              <a:rPr lang="en-US" altLang="zh-CN" sz="3100" b="1">
                <a:latin typeface="Times New Roman" panose="02020603050405020304" pitchFamily="18" charset="0"/>
              </a:rPr>
              <a:t>   C. think over        D. think </a:t>
            </a:r>
          </a:p>
        </p:txBody>
      </p:sp>
      <p:sp>
        <p:nvSpPr>
          <p:cNvPr id="84995" name="Text Box 3"/>
          <p:cNvSpPr txBox="1">
            <a:spLocks noChangeArrowheads="1"/>
          </p:cNvSpPr>
          <p:nvPr/>
        </p:nvSpPr>
        <p:spPr bwMode="auto">
          <a:xfrm>
            <a:off x="6400800" y="952500"/>
            <a:ext cx="711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08" tIns="59255" rIns="118508" bIns="59255">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100" b="1">
                <a:solidFill>
                  <a:srgbClr val="FF0000"/>
                </a:solidFill>
                <a:latin typeface="Times New Roman" panose="02020603050405020304" pitchFamily="18" charset="0"/>
              </a:rPr>
              <a:t>B</a:t>
            </a:r>
          </a:p>
        </p:txBody>
      </p:sp>
      <p:sp>
        <p:nvSpPr>
          <p:cNvPr id="84996" name="Text Box 4"/>
          <p:cNvSpPr txBox="1">
            <a:spLocks noChangeArrowheads="1"/>
          </p:cNvSpPr>
          <p:nvPr/>
        </p:nvSpPr>
        <p:spPr bwMode="auto">
          <a:xfrm>
            <a:off x="1017588" y="3048000"/>
            <a:ext cx="711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08" tIns="59255" rIns="118508" bIns="59255">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100" b="1">
                <a:solidFill>
                  <a:srgbClr val="FF0000"/>
                </a:solidFill>
                <a:latin typeface="Times New Roman" panose="02020603050405020304" pitchFamily="18" charset="0"/>
              </a:rPr>
              <a:t>A</a:t>
            </a:r>
          </a:p>
        </p:txBody>
      </p:sp>
      <p:sp>
        <p:nvSpPr>
          <p:cNvPr id="84997" name="Text Box 5"/>
          <p:cNvSpPr txBox="1">
            <a:spLocks noChangeArrowheads="1"/>
          </p:cNvSpPr>
          <p:nvPr/>
        </p:nvSpPr>
        <p:spPr bwMode="auto">
          <a:xfrm>
            <a:off x="3760788" y="4381500"/>
            <a:ext cx="711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08" tIns="59255" rIns="118508" bIns="59255">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100" b="1">
                <a:solidFill>
                  <a:srgbClr val="FF0000"/>
                </a:solidFill>
                <a:latin typeface="Times New Roman" panose="02020603050405020304" pitchFamily="18" charset="0"/>
              </a:rPr>
              <a:t>B</a:t>
            </a:r>
          </a:p>
        </p:txBody>
      </p:sp>
      <p:sp>
        <p:nvSpPr>
          <p:cNvPr id="84998" name="Text Box 6"/>
          <p:cNvSpPr txBox="1">
            <a:spLocks noChangeArrowheads="1"/>
          </p:cNvSpPr>
          <p:nvPr/>
        </p:nvSpPr>
        <p:spPr bwMode="auto">
          <a:xfrm>
            <a:off x="407988" y="190500"/>
            <a:ext cx="32512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08" tIns="59255" rIns="118508" bIns="59255">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4100" b="1">
                <a:solidFill>
                  <a:srgbClr val="333399"/>
                </a:solidFill>
                <a:ea typeface="黑体" panose="02010609060101010101" pitchFamily="49" charset="-122"/>
              </a:rPr>
              <a:t>单项选择</a:t>
            </a: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strips(downRight)">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4995"/>
                                        </p:tgtEl>
                                        <p:attrNameLst>
                                          <p:attrName>style.visibility</p:attrName>
                                        </p:attrNameLst>
                                      </p:cBhvr>
                                      <p:to>
                                        <p:strVal val="visible"/>
                                      </p:to>
                                    </p:set>
                                    <p:anim calcmode="lin" valueType="num">
                                      <p:cBhvr>
                                        <p:cTn id="12" dur="1000" fill="hold"/>
                                        <p:tgtEl>
                                          <p:spTgt spid="84995"/>
                                        </p:tgtEl>
                                        <p:attrNameLst>
                                          <p:attrName>ppt_w</p:attrName>
                                        </p:attrNameLst>
                                      </p:cBhvr>
                                      <p:tavLst>
                                        <p:tav tm="0">
                                          <p:val>
                                            <p:strVal val="#ppt_w*0.70"/>
                                          </p:val>
                                        </p:tav>
                                        <p:tav tm="100000">
                                          <p:val>
                                            <p:strVal val="#ppt_w"/>
                                          </p:val>
                                        </p:tav>
                                      </p:tavLst>
                                    </p:anim>
                                    <p:anim calcmode="lin" valueType="num">
                                      <p:cBhvr>
                                        <p:cTn id="13" dur="1000" fill="hold"/>
                                        <p:tgtEl>
                                          <p:spTgt spid="84995"/>
                                        </p:tgtEl>
                                        <p:attrNameLst>
                                          <p:attrName>ppt_h</p:attrName>
                                        </p:attrNameLst>
                                      </p:cBhvr>
                                      <p:tavLst>
                                        <p:tav tm="0">
                                          <p:val>
                                            <p:strVal val="#ppt_h"/>
                                          </p:val>
                                        </p:tav>
                                        <p:tav tm="100000">
                                          <p:val>
                                            <p:strVal val="#ppt_h"/>
                                          </p:val>
                                        </p:tav>
                                      </p:tavLst>
                                    </p:anim>
                                    <p:animEffect transition="in" filter="fade">
                                      <p:cBhvr>
                                        <p:cTn id="14" dur="1000"/>
                                        <p:tgtEl>
                                          <p:spTgt spid="8499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4996"/>
                                        </p:tgtEl>
                                        <p:attrNameLst>
                                          <p:attrName>style.visibility</p:attrName>
                                        </p:attrNameLst>
                                      </p:cBhvr>
                                      <p:to>
                                        <p:strVal val="visible"/>
                                      </p:to>
                                    </p:set>
                                    <p:anim calcmode="lin" valueType="num">
                                      <p:cBhvr>
                                        <p:cTn id="19" dur="1000" fill="hold"/>
                                        <p:tgtEl>
                                          <p:spTgt spid="84996"/>
                                        </p:tgtEl>
                                        <p:attrNameLst>
                                          <p:attrName>ppt_w</p:attrName>
                                        </p:attrNameLst>
                                      </p:cBhvr>
                                      <p:tavLst>
                                        <p:tav tm="0">
                                          <p:val>
                                            <p:strVal val="#ppt_w*0.70"/>
                                          </p:val>
                                        </p:tav>
                                        <p:tav tm="100000">
                                          <p:val>
                                            <p:strVal val="#ppt_w"/>
                                          </p:val>
                                        </p:tav>
                                      </p:tavLst>
                                    </p:anim>
                                    <p:anim calcmode="lin" valueType="num">
                                      <p:cBhvr>
                                        <p:cTn id="20" dur="1000" fill="hold"/>
                                        <p:tgtEl>
                                          <p:spTgt spid="84996"/>
                                        </p:tgtEl>
                                        <p:attrNameLst>
                                          <p:attrName>ppt_h</p:attrName>
                                        </p:attrNameLst>
                                      </p:cBhvr>
                                      <p:tavLst>
                                        <p:tav tm="0">
                                          <p:val>
                                            <p:strVal val="#ppt_h"/>
                                          </p:val>
                                        </p:tav>
                                        <p:tav tm="100000">
                                          <p:val>
                                            <p:strVal val="#ppt_h"/>
                                          </p:val>
                                        </p:tav>
                                      </p:tavLst>
                                    </p:anim>
                                    <p:animEffect transition="in" filter="fade">
                                      <p:cBhvr>
                                        <p:cTn id="21" dur="1000"/>
                                        <p:tgtEl>
                                          <p:spTgt spid="8499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4997"/>
                                        </p:tgtEl>
                                        <p:attrNameLst>
                                          <p:attrName>style.visibility</p:attrName>
                                        </p:attrNameLst>
                                      </p:cBhvr>
                                      <p:to>
                                        <p:strVal val="visible"/>
                                      </p:to>
                                    </p:set>
                                    <p:anim calcmode="lin" valueType="num">
                                      <p:cBhvr>
                                        <p:cTn id="26" dur="1000" fill="hold"/>
                                        <p:tgtEl>
                                          <p:spTgt spid="84997"/>
                                        </p:tgtEl>
                                        <p:attrNameLst>
                                          <p:attrName>ppt_w</p:attrName>
                                        </p:attrNameLst>
                                      </p:cBhvr>
                                      <p:tavLst>
                                        <p:tav tm="0">
                                          <p:val>
                                            <p:strVal val="#ppt_w*0.70"/>
                                          </p:val>
                                        </p:tav>
                                        <p:tav tm="100000">
                                          <p:val>
                                            <p:strVal val="#ppt_w"/>
                                          </p:val>
                                        </p:tav>
                                      </p:tavLst>
                                    </p:anim>
                                    <p:anim calcmode="lin" valueType="num">
                                      <p:cBhvr>
                                        <p:cTn id="27" dur="1000" fill="hold"/>
                                        <p:tgtEl>
                                          <p:spTgt spid="84997"/>
                                        </p:tgtEl>
                                        <p:attrNameLst>
                                          <p:attrName>ppt_h</p:attrName>
                                        </p:attrNameLst>
                                      </p:cBhvr>
                                      <p:tavLst>
                                        <p:tav tm="0">
                                          <p:val>
                                            <p:strVal val="#ppt_h"/>
                                          </p:val>
                                        </p:tav>
                                        <p:tav tm="100000">
                                          <p:val>
                                            <p:strVal val="#ppt_h"/>
                                          </p:val>
                                        </p:tav>
                                      </p:tavLst>
                                    </p:anim>
                                    <p:animEffect transition="in" filter="fade">
                                      <p:cBhvr>
                                        <p:cTn id="28" dur="10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p:bldP spid="84996" grpId="0"/>
      <p:bldP spid="849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07988" y="857250"/>
            <a:ext cx="8024812"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08" tIns="59255" rIns="118508" bIns="59255">
            <a:spAutoFit/>
          </a:bodyPr>
          <a:lstStyle/>
          <a:p>
            <a:pPr defTabSz="913130">
              <a:lnSpc>
                <a:spcPct val="115000"/>
              </a:lnSpc>
            </a:pPr>
            <a:r>
              <a:rPr lang="en-US" altLang="zh-CN" sz="3200" b="1">
                <a:latin typeface="Times New Roman" panose="02020603050405020304" pitchFamily="18" charset="0"/>
              </a:rPr>
              <a:t>4. – How much did you spend ____ the MP4?</a:t>
            </a:r>
          </a:p>
          <a:p>
            <a:pPr defTabSz="913130">
              <a:lnSpc>
                <a:spcPct val="115000"/>
              </a:lnSpc>
            </a:pPr>
            <a:r>
              <a:rPr lang="en-US" altLang="zh-CN" sz="3200" b="1">
                <a:latin typeface="Times New Roman" panose="02020603050405020304" pitchFamily="18" charset="0"/>
              </a:rPr>
              <a:t>    – 300 Yuan. I think it was a little dear.</a:t>
            </a:r>
          </a:p>
          <a:p>
            <a:pPr defTabSz="913130">
              <a:lnSpc>
                <a:spcPct val="115000"/>
              </a:lnSpc>
            </a:pPr>
            <a:r>
              <a:rPr lang="en-US" altLang="zh-CN" sz="3200" b="1">
                <a:latin typeface="Times New Roman" panose="02020603050405020304" pitchFamily="18" charset="0"/>
              </a:rPr>
              <a:t>    A. with        B. for        C. on        D. in </a:t>
            </a:r>
          </a:p>
          <a:p>
            <a:pPr defTabSz="913130">
              <a:lnSpc>
                <a:spcPct val="115000"/>
              </a:lnSpc>
            </a:pPr>
            <a:r>
              <a:rPr lang="en-US" altLang="zh-CN" sz="3200" b="1">
                <a:latin typeface="Times New Roman" panose="02020603050405020304" pitchFamily="18" charset="0"/>
              </a:rPr>
              <a:t>5. Ling Fang’s mother works in another city, and she has to talk with her mother ____ the phone. </a:t>
            </a:r>
          </a:p>
          <a:p>
            <a:pPr defTabSz="913130">
              <a:lnSpc>
                <a:spcPct val="115000"/>
              </a:lnSpc>
            </a:pPr>
            <a:r>
              <a:rPr lang="en-US" altLang="zh-CN" sz="3200" b="1">
                <a:latin typeface="Times New Roman" panose="02020603050405020304" pitchFamily="18" charset="0"/>
              </a:rPr>
              <a:t>    A. in        B. with        C. of         D. on </a:t>
            </a:r>
          </a:p>
        </p:txBody>
      </p:sp>
      <p:sp>
        <p:nvSpPr>
          <p:cNvPr id="86019" name="Text Box 3"/>
          <p:cNvSpPr txBox="1">
            <a:spLocks noChangeArrowheads="1"/>
          </p:cNvSpPr>
          <p:nvPr/>
        </p:nvSpPr>
        <p:spPr bwMode="auto">
          <a:xfrm>
            <a:off x="6096000" y="857250"/>
            <a:ext cx="711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08" tIns="59255" rIns="118508" bIns="59255">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100" b="1">
                <a:solidFill>
                  <a:srgbClr val="FF0000"/>
                </a:solidFill>
                <a:latin typeface="Times New Roman" panose="02020603050405020304" pitchFamily="18" charset="0"/>
              </a:rPr>
              <a:t>C</a:t>
            </a:r>
          </a:p>
        </p:txBody>
      </p:sp>
      <p:sp>
        <p:nvSpPr>
          <p:cNvPr id="86020" name="Text Box 4"/>
          <p:cNvSpPr txBox="1">
            <a:spLocks noChangeArrowheads="1"/>
          </p:cNvSpPr>
          <p:nvPr/>
        </p:nvSpPr>
        <p:spPr bwMode="auto">
          <a:xfrm>
            <a:off x="7019925" y="3213100"/>
            <a:ext cx="7112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8508" tIns="59255" rIns="118508" bIns="59255">
            <a:spAutoFit/>
          </a:bodyPr>
          <a:lstStyle>
            <a:lvl1pPr defTabSz="913130">
              <a:defRPr>
                <a:solidFill>
                  <a:schemeClr val="tx1"/>
                </a:solidFill>
                <a:latin typeface="Arial" panose="020B0604020202020204" pitchFamily="34" charset="0"/>
                <a:ea typeface="宋体" panose="02010600030101010101" pitchFamily="2" charset="-122"/>
              </a:defRPr>
            </a:lvl1pPr>
            <a:lvl2pPr marL="592455" defTabSz="913130">
              <a:defRPr>
                <a:solidFill>
                  <a:schemeClr val="tx1"/>
                </a:solidFill>
                <a:latin typeface="Arial" panose="020B0604020202020204" pitchFamily="34" charset="0"/>
                <a:ea typeface="宋体" panose="02010600030101010101" pitchFamily="2" charset="-122"/>
              </a:defRPr>
            </a:lvl2pPr>
            <a:lvl3pPr marL="1186180" defTabSz="913130">
              <a:defRPr>
                <a:solidFill>
                  <a:schemeClr val="tx1"/>
                </a:solidFill>
                <a:latin typeface="Arial" panose="020B0604020202020204" pitchFamily="34" charset="0"/>
                <a:ea typeface="宋体" panose="02010600030101010101" pitchFamily="2" charset="-122"/>
              </a:defRPr>
            </a:lvl3pPr>
            <a:lvl4pPr marL="1778000" defTabSz="913130">
              <a:defRPr>
                <a:solidFill>
                  <a:schemeClr val="tx1"/>
                </a:solidFill>
                <a:latin typeface="Arial" panose="020B0604020202020204" pitchFamily="34" charset="0"/>
                <a:ea typeface="宋体" panose="02010600030101010101" pitchFamily="2" charset="-122"/>
              </a:defRPr>
            </a:lvl4pPr>
            <a:lvl5pPr marL="2370455" defTabSz="913130">
              <a:defRPr>
                <a:solidFill>
                  <a:schemeClr val="tx1"/>
                </a:solidFill>
                <a:latin typeface="Arial" panose="020B0604020202020204" pitchFamily="34" charset="0"/>
                <a:ea typeface="宋体" panose="02010600030101010101" pitchFamily="2" charset="-122"/>
              </a:defRPr>
            </a:lvl5pPr>
            <a:lvl6pPr marL="28276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848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420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99255"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3100" b="1">
                <a:solidFill>
                  <a:srgbClr val="FF0000"/>
                </a:solidFill>
                <a:latin typeface="Times New Roman" panose="02020603050405020304" pitchFamily="18" charset="0"/>
              </a:rPr>
              <a:t>D</a:t>
            </a: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p:cTn id="7" dur="1000" fill="hold"/>
                                        <p:tgtEl>
                                          <p:spTgt spid="86019"/>
                                        </p:tgtEl>
                                        <p:attrNameLst>
                                          <p:attrName>ppt_w</p:attrName>
                                        </p:attrNameLst>
                                      </p:cBhvr>
                                      <p:tavLst>
                                        <p:tav tm="0">
                                          <p:val>
                                            <p:strVal val="#ppt_w*0.70"/>
                                          </p:val>
                                        </p:tav>
                                        <p:tav tm="100000">
                                          <p:val>
                                            <p:strVal val="#ppt_w"/>
                                          </p:val>
                                        </p:tav>
                                      </p:tavLst>
                                    </p:anim>
                                    <p:anim calcmode="lin" valueType="num">
                                      <p:cBhvr>
                                        <p:cTn id="8" dur="1000" fill="hold"/>
                                        <p:tgtEl>
                                          <p:spTgt spid="86019"/>
                                        </p:tgtEl>
                                        <p:attrNameLst>
                                          <p:attrName>ppt_h</p:attrName>
                                        </p:attrNameLst>
                                      </p:cBhvr>
                                      <p:tavLst>
                                        <p:tav tm="0">
                                          <p:val>
                                            <p:strVal val="#ppt_h"/>
                                          </p:val>
                                        </p:tav>
                                        <p:tav tm="100000">
                                          <p:val>
                                            <p:strVal val="#ppt_h"/>
                                          </p:val>
                                        </p:tav>
                                      </p:tavLst>
                                    </p:anim>
                                    <p:animEffect transition="in" filter="fade">
                                      <p:cBhvr>
                                        <p:cTn id="9" dur="1000"/>
                                        <p:tgtEl>
                                          <p:spTgt spid="8601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6020"/>
                                        </p:tgtEl>
                                        <p:attrNameLst>
                                          <p:attrName>style.visibility</p:attrName>
                                        </p:attrNameLst>
                                      </p:cBhvr>
                                      <p:to>
                                        <p:strVal val="visible"/>
                                      </p:to>
                                    </p:set>
                                    <p:anim calcmode="lin" valueType="num">
                                      <p:cBhvr>
                                        <p:cTn id="14" dur="1000" fill="hold"/>
                                        <p:tgtEl>
                                          <p:spTgt spid="86020"/>
                                        </p:tgtEl>
                                        <p:attrNameLst>
                                          <p:attrName>ppt_w</p:attrName>
                                        </p:attrNameLst>
                                      </p:cBhvr>
                                      <p:tavLst>
                                        <p:tav tm="0">
                                          <p:val>
                                            <p:strVal val="#ppt_w*0.70"/>
                                          </p:val>
                                        </p:tav>
                                        <p:tav tm="100000">
                                          <p:val>
                                            <p:strVal val="#ppt_w"/>
                                          </p:val>
                                        </p:tav>
                                      </p:tavLst>
                                    </p:anim>
                                    <p:anim calcmode="lin" valueType="num">
                                      <p:cBhvr>
                                        <p:cTn id="15" dur="1000" fill="hold"/>
                                        <p:tgtEl>
                                          <p:spTgt spid="86020"/>
                                        </p:tgtEl>
                                        <p:attrNameLst>
                                          <p:attrName>ppt_h</p:attrName>
                                        </p:attrNameLst>
                                      </p:cBhvr>
                                      <p:tavLst>
                                        <p:tav tm="0">
                                          <p:val>
                                            <p:strVal val="#ppt_h"/>
                                          </p:val>
                                        </p:tav>
                                        <p:tav tm="100000">
                                          <p:val>
                                            <p:strVal val="#ppt_h"/>
                                          </p:val>
                                        </p:tav>
                                      </p:tavLst>
                                    </p:anim>
                                    <p:animEffect transition="in" filter="fade">
                                      <p:cBhvr>
                                        <p:cTn id="16" dur="10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p:bldP spid="860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2700338" y="404813"/>
            <a:ext cx="3467100" cy="1028700"/>
          </a:xfrm>
          <a:prstGeom prst="rect">
            <a:avLst/>
          </a:prstGeom>
        </p:spPr>
        <p:txBody>
          <a:bodyPr wrap="none" fromWordArt="1">
            <a:prstTxWarp prst="textWave1">
              <a:avLst>
                <a:gd name="adj1" fmla="val 13005"/>
                <a:gd name="adj2" fmla="val 0"/>
              </a:avLst>
            </a:prstTxWarp>
          </a:bodyPr>
          <a:lstStyle/>
          <a:p>
            <a:pPr algn="ctr"/>
            <a:r>
              <a:rPr lang="en-US" altLang="zh-CN" sz="4400" b="1" kern="10" dirty="0">
                <a:ln w="25400">
                  <a:solidFill>
                    <a:schemeClr val="accent2"/>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angal"/>
                <a:cs typeface="Mangal"/>
              </a:rPr>
              <a:t>summary</a:t>
            </a:r>
            <a:endParaRPr lang="zh-CN" altLang="en-US" sz="4400" b="1" kern="10" dirty="0">
              <a:ln w="25400">
                <a:solidFill>
                  <a:schemeClr val="accent2"/>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angal"/>
              <a:cs typeface="Mangal"/>
            </a:endParaRPr>
          </a:p>
        </p:txBody>
      </p:sp>
      <p:sp>
        <p:nvSpPr>
          <p:cNvPr id="6147" name="Text Box 3"/>
          <p:cNvSpPr txBox="1">
            <a:spLocks noChangeArrowheads="1"/>
          </p:cNvSpPr>
          <p:nvPr/>
        </p:nvSpPr>
        <p:spPr bwMode="auto">
          <a:xfrm>
            <a:off x="971550" y="1422400"/>
            <a:ext cx="7416800" cy="500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a:solidFill>
                  <a:schemeClr val="tx1"/>
                </a:solidFill>
                <a:latin typeface="Arial" panose="020B0604020202020204" pitchFamily="34" charset="0"/>
                <a:ea typeface="宋体" panose="02010600030101010101" pitchFamily="2" charset="-122"/>
              </a:defRPr>
            </a:lvl1pPr>
            <a:lvl2pPr marL="838200" indent="-381000">
              <a:defRPr>
                <a:solidFill>
                  <a:schemeClr val="tx1"/>
                </a:solidFill>
                <a:latin typeface="Arial" panose="020B0604020202020204" pitchFamily="34" charset="0"/>
                <a:ea typeface="宋体" panose="02010600030101010101" pitchFamily="2" charset="-122"/>
              </a:defRPr>
            </a:lvl2pPr>
            <a:lvl3pPr marL="1295400" indent="-381000">
              <a:defRPr>
                <a:solidFill>
                  <a:schemeClr val="tx1"/>
                </a:solidFill>
                <a:latin typeface="Arial" panose="020B0604020202020204" pitchFamily="34" charset="0"/>
                <a:ea typeface="宋体" panose="02010600030101010101" pitchFamily="2" charset="-122"/>
              </a:defRPr>
            </a:lvl3pPr>
            <a:lvl4pPr marL="1752600" indent="-381000">
              <a:defRPr>
                <a:solidFill>
                  <a:schemeClr val="tx1"/>
                </a:solidFill>
                <a:latin typeface="Arial" panose="020B0604020202020204" pitchFamily="34" charset="0"/>
                <a:ea typeface="宋体" panose="02010600030101010101" pitchFamily="2" charset="-122"/>
              </a:defRPr>
            </a:lvl4pPr>
            <a:lvl5pPr marL="2209800" indent="-381000">
              <a:defRPr>
                <a:solidFill>
                  <a:schemeClr val="tx1"/>
                </a:solidFill>
                <a:latin typeface="Arial" panose="020B0604020202020204" pitchFamily="34" charset="0"/>
                <a:ea typeface="宋体" panose="02010600030101010101" pitchFamily="2" charset="-122"/>
              </a:defRPr>
            </a:lvl5pPr>
            <a:lvl6pPr marL="2667000" indent="-3810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24200" indent="-3810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81400" indent="-3810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38600" indent="-3810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Tx/>
              <a:buAutoNum type="arabicPeriod"/>
            </a:pPr>
            <a:r>
              <a:rPr lang="en-US" altLang="zh-CN" b="1" dirty="0">
                <a:latin typeface="Lucida Sans" panose="020B0602030504020204" pitchFamily="34" charset="0"/>
              </a:rPr>
              <a:t>Learn some new phrases.</a:t>
            </a:r>
          </a:p>
          <a:p>
            <a:pPr>
              <a:spcBef>
                <a:spcPct val="50000"/>
              </a:spcBef>
            </a:pPr>
            <a:r>
              <a:rPr lang="en-US" altLang="zh-CN" b="1" dirty="0">
                <a:solidFill>
                  <a:srgbClr val="0000CC"/>
                </a:solidFill>
                <a:latin typeface="Lucida Sans" panose="020B0602030504020204" pitchFamily="34" charset="0"/>
              </a:rPr>
              <a:t>   need to do </a:t>
            </a:r>
            <a:r>
              <a:rPr lang="en-US" altLang="zh-CN" b="1" dirty="0" err="1">
                <a:solidFill>
                  <a:srgbClr val="0000CC"/>
                </a:solidFill>
                <a:latin typeface="Lucida Sans" panose="020B0602030504020204" pitchFamily="34" charset="0"/>
              </a:rPr>
              <a:t>sth</a:t>
            </a:r>
            <a:r>
              <a:rPr lang="en-US" altLang="zh-CN" b="1" dirty="0">
                <a:solidFill>
                  <a:srgbClr val="0000CC"/>
                </a:solidFill>
                <a:latin typeface="Lucida Sans" panose="020B0602030504020204" pitchFamily="34" charset="0"/>
              </a:rPr>
              <a:t>.   </a:t>
            </a:r>
            <a:r>
              <a:rPr lang="zh-CN" altLang="en-US" b="1" dirty="0">
                <a:solidFill>
                  <a:srgbClr val="0000CC"/>
                </a:solidFill>
                <a:latin typeface="Lucida Sans" panose="020B0602030504020204" pitchFamily="34" charset="0"/>
              </a:rPr>
              <a:t>需要做某事</a:t>
            </a:r>
          </a:p>
          <a:p>
            <a:pPr>
              <a:spcBef>
                <a:spcPct val="50000"/>
              </a:spcBef>
            </a:pPr>
            <a:r>
              <a:rPr lang="zh-CN" altLang="en-US" b="1" dirty="0">
                <a:solidFill>
                  <a:srgbClr val="0000CC"/>
                </a:solidFill>
                <a:latin typeface="Lucida Sans" panose="020B0602030504020204" pitchFamily="34" charset="0"/>
              </a:rPr>
              <a:t>   </a:t>
            </a:r>
            <a:r>
              <a:rPr lang="en-US" altLang="zh-CN" b="1" dirty="0">
                <a:solidFill>
                  <a:srgbClr val="0000CC"/>
                </a:solidFill>
                <a:latin typeface="Lucida Sans" panose="020B0602030504020204" pitchFamily="34" charset="0"/>
              </a:rPr>
              <a:t>stay away from </a:t>
            </a:r>
            <a:r>
              <a:rPr lang="en-US" altLang="zh-CN" b="1" dirty="0" err="1">
                <a:solidFill>
                  <a:srgbClr val="0000CC"/>
                </a:solidFill>
                <a:latin typeface="Lucida Sans" panose="020B0602030504020204" pitchFamily="34" charset="0"/>
              </a:rPr>
              <a:t>sth</a:t>
            </a:r>
            <a:r>
              <a:rPr lang="en-US" altLang="zh-CN" b="1" dirty="0">
                <a:solidFill>
                  <a:srgbClr val="0000CC"/>
                </a:solidFill>
                <a:latin typeface="Lucida Sans" panose="020B0602030504020204" pitchFamily="34" charset="0"/>
              </a:rPr>
              <a:t>. </a:t>
            </a:r>
            <a:r>
              <a:rPr lang="zh-CN" altLang="en-US" b="1" dirty="0">
                <a:solidFill>
                  <a:srgbClr val="0000CC"/>
                </a:solidFill>
                <a:latin typeface="Lucida Sans" panose="020B0602030504020204" pitchFamily="34" charset="0"/>
              </a:rPr>
              <a:t>远离某物</a:t>
            </a:r>
            <a:r>
              <a:rPr lang="en-US" altLang="zh-CN" b="1" dirty="0">
                <a:solidFill>
                  <a:srgbClr val="0000CC"/>
                </a:solidFill>
                <a:latin typeface="Lucida Sans" panose="020B0602030504020204" pitchFamily="34" charset="0"/>
              </a:rPr>
              <a:t>/</a:t>
            </a:r>
            <a:r>
              <a:rPr lang="zh-CN" altLang="en-US" b="1" dirty="0">
                <a:solidFill>
                  <a:srgbClr val="0000CC"/>
                </a:solidFill>
                <a:latin typeface="Lucida Sans" panose="020B0602030504020204" pitchFamily="34" charset="0"/>
              </a:rPr>
              <a:t>某事</a:t>
            </a:r>
          </a:p>
          <a:p>
            <a:pPr>
              <a:spcBef>
                <a:spcPct val="50000"/>
              </a:spcBef>
            </a:pPr>
            <a:r>
              <a:rPr lang="zh-CN" altLang="en-US" b="1" dirty="0">
                <a:solidFill>
                  <a:srgbClr val="0000CC"/>
                </a:solidFill>
                <a:latin typeface="Lucida Sans" panose="020B0602030504020204" pitchFamily="34" charset="0"/>
              </a:rPr>
              <a:t>   </a:t>
            </a:r>
            <a:r>
              <a:rPr lang="en-US" altLang="zh-CN" b="1" dirty="0">
                <a:solidFill>
                  <a:srgbClr val="0000CC"/>
                </a:solidFill>
                <a:latin typeface="Lucida Sans" panose="020B0602030504020204" pitchFamily="34" charset="0"/>
              </a:rPr>
              <a:t>say no to </a:t>
            </a:r>
            <a:r>
              <a:rPr lang="en-US" altLang="zh-CN" b="1" dirty="0" err="1">
                <a:solidFill>
                  <a:srgbClr val="0000CC"/>
                </a:solidFill>
                <a:latin typeface="Lucida Sans" panose="020B0602030504020204" pitchFamily="34" charset="0"/>
              </a:rPr>
              <a:t>sth</a:t>
            </a:r>
            <a:r>
              <a:rPr lang="en-US" altLang="zh-CN" b="1" dirty="0">
                <a:solidFill>
                  <a:srgbClr val="0000CC"/>
                </a:solidFill>
                <a:latin typeface="Lucida Sans" panose="020B0602030504020204" pitchFamily="34" charset="0"/>
              </a:rPr>
              <a:t>.   </a:t>
            </a:r>
            <a:r>
              <a:rPr lang="zh-CN" altLang="en-US" b="1" dirty="0">
                <a:solidFill>
                  <a:srgbClr val="0000CC"/>
                </a:solidFill>
                <a:latin typeface="Lucida Sans" panose="020B0602030504020204" pitchFamily="34" charset="0"/>
              </a:rPr>
              <a:t>对</a:t>
            </a:r>
            <a:r>
              <a:rPr lang="en-US" altLang="zh-CN" b="1" baseline="30000" dirty="0">
                <a:solidFill>
                  <a:srgbClr val="0000CC"/>
                </a:solidFill>
                <a:latin typeface="Lucida Sans" panose="020B0602030504020204" pitchFamily="34" charset="0"/>
              </a:rPr>
              <a:t>……</a:t>
            </a:r>
            <a:r>
              <a:rPr lang="zh-CN" altLang="en-US" b="1" dirty="0">
                <a:solidFill>
                  <a:srgbClr val="0000CC"/>
                </a:solidFill>
                <a:latin typeface="Lucida Sans" panose="020B0602030504020204" pitchFamily="34" charset="0"/>
              </a:rPr>
              <a:t>说不</a:t>
            </a:r>
          </a:p>
          <a:p>
            <a:pPr>
              <a:spcBef>
                <a:spcPct val="50000"/>
              </a:spcBef>
            </a:pPr>
            <a:r>
              <a:rPr lang="zh-CN" altLang="en-US" b="1" dirty="0">
                <a:solidFill>
                  <a:srgbClr val="0000CC"/>
                </a:solidFill>
                <a:latin typeface="Lucida Sans" panose="020B0602030504020204" pitchFamily="34" charset="0"/>
              </a:rPr>
              <a:t>   </a:t>
            </a:r>
            <a:r>
              <a:rPr lang="en-US" altLang="zh-CN" b="1" dirty="0">
                <a:solidFill>
                  <a:srgbClr val="0000CC"/>
                </a:solidFill>
                <a:latin typeface="Lucida Sans" panose="020B0602030504020204" pitchFamily="34" charset="0"/>
              </a:rPr>
              <a:t>on the other hand   </a:t>
            </a:r>
            <a:r>
              <a:rPr lang="zh-CN" altLang="en-US" b="1" dirty="0">
                <a:solidFill>
                  <a:srgbClr val="0000CC"/>
                </a:solidFill>
                <a:latin typeface="Lucida Sans" panose="020B0602030504020204" pitchFamily="34" charset="0"/>
              </a:rPr>
              <a:t>另一方面</a:t>
            </a:r>
          </a:p>
          <a:p>
            <a:pPr>
              <a:spcBef>
                <a:spcPct val="50000"/>
              </a:spcBef>
            </a:pPr>
            <a:r>
              <a:rPr lang="zh-CN" altLang="en-US" b="1" dirty="0">
                <a:solidFill>
                  <a:srgbClr val="0000CC"/>
                </a:solidFill>
                <a:latin typeface="Lucida Sans" panose="020B0602030504020204" pitchFamily="34" charset="0"/>
              </a:rPr>
              <a:t>   </a:t>
            </a:r>
            <a:r>
              <a:rPr lang="en-US" altLang="zh-CN" b="1" dirty="0">
                <a:solidFill>
                  <a:srgbClr val="0000CC"/>
                </a:solidFill>
                <a:latin typeface="Lucida Sans" panose="020B0602030504020204" pitchFamily="34" charset="0"/>
              </a:rPr>
              <a:t>It’s necessary for sb. to do </a:t>
            </a:r>
            <a:r>
              <a:rPr lang="en-US" altLang="zh-CN" b="1" dirty="0" err="1">
                <a:solidFill>
                  <a:srgbClr val="0000CC"/>
                </a:solidFill>
                <a:latin typeface="Lucida Sans" panose="020B0602030504020204" pitchFamily="34" charset="0"/>
              </a:rPr>
              <a:t>sth</a:t>
            </a:r>
            <a:r>
              <a:rPr lang="en-US" altLang="zh-CN" b="1" dirty="0">
                <a:solidFill>
                  <a:srgbClr val="0000CC"/>
                </a:solidFill>
                <a:latin typeface="Lucida Sans" panose="020B0602030504020204" pitchFamily="34" charset="0"/>
              </a:rPr>
              <a:t>.</a:t>
            </a:r>
          </a:p>
          <a:p>
            <a:pPr>
              <a:spcBef>
                <a:spcPct val="50000"/>
              </a:spcBef>
              <a:buFontTx/>
              <a:buAutoNum type="arabicPeriod" startAt="3"/>
            </a:pPr>
            <a:r>
              <a:rPr lang="en-US" altLang="zh-CN" b="1" dirty="0">
                <a:latin typeface="Lucida Sans" panose="020B0602030504020204" pitchFamily="34" charset="0"/>
              </a:rPr>
              <a:t>Know how to keep healthy in our </a:t>
            </a:r>
          </a:p>
          <a:p>
            <a:pPr>
              <a:spcBef>
                <a:spcPct val="50000"/>
              </a:spcBef>
            </a:pPr>
            <a:r>
              <a:rPr lang="en-US" altLang="zh-CN" b="1" dirty="0">
                <a:latin typeface="Lucida Sans" panose="020B0602030504020204" pitchFamily="34" charset="0"/>
              </a:rPr>
              <a:t>   daily life.</a:t>
            </a:r>
          </a:p>
        </p:txBody>
      </p:sp>
    </p:spTree>
  </p:cSld>
  <p:clrMapOvr>
    <a:masterClrMapping/>
  </p:clrMapOvr>
  <p:transition>
    <p:random/>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476375" y="1916113"/>
            <a:ext cx="6337300" cy="20637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5000"/>
              </a:lnSpc>
            </a:pPr>
            <a:r>
              <a:rPr lang="en-US" altLang="zh-CN" sz="3200" b="1" dirty="0">
                <a:solidFill>
                  <a:srgbClr val="0000CC"/>
                </a:solidFill>
                <a:latin typeface="Book Antiqua" panose="02040602050305030304" pitchFamily="18" charset="0"/>
              </a:rPr>
              <a:t>1. Retell 1a.</a:t>
            </a:r>
          </a:p>
          <a:p>
            <a:pPr>
              <a:lnSpc>
                <a:spcPct val="135000"/>
              </a:lnSpc>
            </a:pPr>
            <a:r>
              <a:rPr lang="en-US" altLang="zh-CN" sz="3200" b="1" dirty="0">
                <a:solidFill>
                  <a:srgbClr val="0000CC"/>
                </a:solidFill>
                <a:latin typeface="Book Antiqua" panose="02040602050305030304" pitchFamily="18" charset="0"/>
              </a:rPr>
              <a:t>2. Finish the exercises in the exercise book.</a:t>
            </a:r>
          </a:p>
        </p:txBody>
      </p:sp>
      <p:sp>
        <p:nvSpPr>
          <p:cNvPr id="4102" name="WordArt 6"/>
          <p:cNvSpPr>
            <a:spLocks noChangeArrowheads="1" noChangeShapeType="1" noTextEdit="1"/>
          </p:cNvSpPr>
          <p:nvPr/>
        </p:nvSpPr>
        <p:spPr bwMode="auto">
          <a:xfrm>
            <a:off x="2555875" y="620713"/>
            <a:ext cx="3467100" cy="1028700"/>
          </a:xfrm>
          <a:prstGeom prst="rect">
            <a:avLst/>
          </a:prstGeom>
        </p:spPr>
        <p:txBody>
          <a:bodyPr wrap="none" fromWordArt="1">
            <a:prstTxWarp prst="textWave1">
              <a:avLst>
                <a:gd name="adj1" fmla="val 13005"/>
                <a:gd name="adj2" fmla="val 0"/>
              </a:avLst>
            </a:prstTxWarp>
          </a:bodyPr>
          <a:lstStyle/>
          <a:p>
            <a:pPr algn="ctr"/>
            <a:r>
              <a:rPr lang="en-US" altLang="zh-CN" sz="4400" b="1" kern="10" dirty="0">
                <a:ln w="25400">
                  <a:solidFill>
                    <a:schemeClr val="accent2"/>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Lucida Console" panose="020B0609040504020204"/>
              </a:rPr>
              <a:t>Homework</a:t>
            </a:r>
            <a:endParaRPr lang="zh-CN" altLang="en-US" sz="4400" b="1" kern="10" dirty="0">
              <a:ln w="25400">
                <a:solidFill>
                  <a:schemeClr val="accent2"/>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Lucida Console" panose="020B0609040504020204"/>
            </a:endParaRPr>
          </a:p>
        </p:txBody>
      </p:sp>
    </p:spTree>
  </p:cSld>
  <p:clrMapOvr>
    <a:masterClrMapping/>
  </p:clrMapOvr>
  <p:transition>
    <p:random/>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827088" y="3716338"/>
            <a:ext cx="7920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FF0066"/>
                </a:solidFill>
                <a:latin typeface="Georgia" panose="02040502050405020303" pitchFamily="18" charset="0"/>
              </a:rPr>
              <a:t>Happiness </a:t>
            </a:r>
            <a:r>
              <a:rPr lang="en-US" altLang="zh-CN" b="1">
                <a:latin typeface="Georgia" panose="02040502050405020303" pitchFamily="18" charset="0"/>
              </a:rPr>
              <a:t>is important to our health .</a:t>
            </a:r>
          </a:p>
        </p:txBody>
      </p:sp>
      <p:sp>
        <p:nvSpPr>
          <p:cNvPr id="56325" name="AutoShape 5" descr="0"/>
          <p:cNvSpPr/>
          <p:nvPr/>
        </p:nvSpPr>
        <p:spPr bwMode="auto">
          <a:xfrm>
            <a:off x="2627313" y="4797425"/>
            <a:ext cx="5040312" cy="609600"/>
          </a:xfrm>
          <a:prstGeom prst="borderCallout2">
            <a:avLst>
              <a:gd name="adj1" fmla="val 18750"/>
              <a:gd name="adj2" fmla="val -1514"/>
              <a:gd name="adj3" fmla="val 18750"/>
              <a:gd name="adj4" fmla="val -5574"/>
              <a:gd name="adj5" fmla="val -80468"/>
              <a:gd name="adj6" fmla="val -9764"/>
            </a:avLst>
          </a:prstGeom>
          <a:blipFill dpi="0" rotWithShape="1">
            <a:blip r:embed="rId3" cstate="email"/>
            <a:srcRect/>
            <a:stretch>
              <a:fillRect/>
            </a:stretch>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b="1">
                <a:solidFill>
                  <a:srgbClr val="FF0066"/>
                </a:solidFill>
                <a:latin typeface="Gungsuh" pitchFamily="18" charset="-127"/>
                <a:ea typeface="Gungsuh" pitchFamily="18" charset="-127"/>
              </a:rPr>
              <a:t>happiness </a:t>
            </a:r>
            <a:r>
              <a:rPr lang="en-US" altLang="zh-CN" b="1" i="1">
                <a:latin typeface="Gungsuh" pitchFamily="18" charset="-127"/>
                <a:ea typeface="Gungsuh" pitchFamily="18" charset="-127"/>
              </a:rPr>
              <a:t>n</a:t>
            </a:r>
            <a:r>
              <a:rPr lang="en-US" altLang="zh-CN" b="1">
                <a:latin typeface="Gungsuh" pitchFamily="18" charset="-127"/>
                <a:ea typeface="Gungsuh" pitchFamily="18" charset="-127"/>
              </a:rPr>
              <a:t>. </a:t>
            </a:r>
            <a:r>
              <a:rPr lang="zh-CN" altLang="en-US" b="1">
                <a:latin typeface="Gungsuh" pitchFamily="18" charset="-127"/>
                <a:ea typeface="Gungsuh" pitchFamily="18" charset="-127"/>
              </a:rPr>
              <a:t>开心，快乐</a:t>
            </a:r>
          </a:p>
        </p:txBody>
      </p:sp>
      <p:pic>
        <p:nvPicPr>
          <p:cNvPr id="56326" name="Picture 6" descr="21"/>
          <p:cNvPicPr>
            <a:picLocks noChangeAspect="1" noChangeArrowheads="1"/>
          </p:cNvPicPr>
          <p:nvPr/>
        </p:nvPicPr>
        <p:blipFill>
          <a:blip r:embed="rId4">
            <a:clrChange>
              <a:clrFrom>
                <a:srgbClr val="FDFDFD"/>
              </a:clrFrom>
              <a:clrTo>
                <a:srgbClr val="FDFDFD">
                  <a:alpha val="0"/>
                </a:srgbClr>
              </a:clrTo>
            </a:clrChange>
          </a:blip>
          <a:srcRect/>
          <a:stretch>
            <a:fillRect/>
          </a:stretch>
        </p:blipFill>
        <p:spPr bwMode="auto">
          <a:xfrm>
            <a:off x="827088" y="1557338"/>
            <a:ext cx="2952750" cy="1858962"/>
          </a:xfrm>
          <a:prstGeom prst="rect">
            <a:avLst/>
          </a:prstGeom>
          <a:noFill/>
          <a:extLst>
            <a:ext uri="{909E8E84-426E-40DD-AFC4-6F175D3DCCD1}">
              <a14:hiddenFill xmlns:a14="http://schemas.microsoft.com/office/drawing/2010/main">
                <a:solidFill>
                  <a:srgbClr val="FFFFFF"/>
                </a:solidFill>
              </a14:hiddenFill>
            </a:ext>
          </a:extLst>
        </p:spPr>
      </p:pic>
      <p:pic>
        <p:nvPicPr>
          <p:cNvPr id="56327" name="Picture 7" descr="we"/>
          <p:cNvPicPr>
            <a:picLocks noChangeAspect="1" noChangeArrowheads="1"/>
          </p:cNvPicPr>
          <p:nvPr/>
        </p:nvPicPr>
        <p:blipFill>
          <a:blip r:embed="rId5" cstate="email">
            <a:clrChange>
              <a:clrFrom>
                <a:srgbClr val="FDFDFD"/>
              </a:clrFrom>
              <a:clrTo>
                <a:srgbClr val="FDFDFD">
                  <a:alpha val="0"/>
                </a:srgbClr>
              </a:clrTo>
            </a:clrChange>
          </a:blip>
          <a:srcRect/>
          <a:stretch>
            <a:fillRect/>
          </a:stretch>
        </p:blipFill>
        <p:spPr bwMode="auto">
          <a:xfrm>
            <a:off x="4500563" y="1125538"/>
            <a:ext cx="3097212" cy="2246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56324"/>
                                        </p:tgtEl>
                                        <p:attrNameLst>
                                          <p:attrName>style.color</p:attrName>
                                        </p:attrNameLst>
                                      </p:cBhvr>
                                      <p:by>
                                        <p:hsl h="-7200000" s="0" l="0"/>
                                      </p:by>
                                    </p:animClr>
                                    <p:animClr clrSpc="hsl" dir="cw">
                                      <p:cBhvr>
                                        <p:cTn id="7" dur="500" fill="hold"/>
                                        <p:tgtEl>
                                          <p:spTgt spid="56324"/>
                                        </p:tgtEl>
                                        <p:attrNameLst>
                                          <p:attrName>fillcolor</p:attrName>
                                        </p:attrNameLst>
                                      </p:cBhvr>
                                      <p:by>
                                        <p:hsl h="-7200000" s="0" l="0"/>
                                      </p:by>
                                    </p:animClr>
                                    <p:animClr clrSpc="hsl" dir="cw">
                                      <p:cBhvr>
                                        <p:cTn id="8" dur="500" fill="hold"/>
                                        <p:tgtEl>
                                          <p:spTgt spid="56324"/>
                                        </p:tgtEl>
                                        <p:attrNameLst>
                                          <p:attrName>stroke.color</p:attrName>
                                        </p:attrNameLst>
                                      </p:cBhvr>
                                      <p:by>
                                        <p:hsl h="-7200000" s="0" l="0"/>
                                      </p:by>
                                    </p:animClr>
                                    <p:set>
                                      <p:cBhvr>
                                        <p:cTn id="9" dur="500" fill="hold"/>
                                        <p:tgtEl>
                                          <p:spTgt spid="5632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6325"/>
                                        </p:tgtEl>
                                        <p:attrNameLst>
                                          <p:attrName>style.visibility</p:attrName>
                                        </p:attrNameLst>
                                      </p:cBhvr>
                                      <p:to>
                                        <p:strVal val="visible"/>
                                      </p:to>
                                    </p:set>
                                    <p:animEffect transition="in" filter="wipe(down)">
                                      <p:cBhvr>
                                        <p:cTn id="14"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2"/>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a:off x="5399088" y="333375"/>
            <a:ext cx="3744912" cy="2925763"/>
          </a:xfrm>
          <a:prstGeom prst="rect">
            <a:avLst/>
          </a:prstGeom>
          <a:noFill/>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250825" y="1196975"/>
            <a:ext cx="56515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latin typeface="Georgia" panose="02040502050405020303" pitchFamily="18" charset="0"/>
              </a:rPr>
              <a:t>Playing sports can build us up, but we should</a:t>
            </a:r>
            <a:r>
              <a:rPr lang="en-US" altLang="zh-CN" b="1">
                <a:solidFill>
                  <a:srgbClr val="FF0066"/>
                </a:solidFill>
                <a:latin typeface="Georgia" panose="02040502050405020303" pitchFamily="18" charset="0"/>
              </a:rPr>
              <a:t> stay safe</a:t>
            </a:r>
            <a:r>
              <a:rPr lang="en-US" altLang="zh-CN" b="1">
                <a:latin typeface="Georgia" panose="02040502050405020303" pitchFamily="18" charset="0"/>
              </a:rPr>
              <a:t> .</a:t>
            </a:r>
          </a:p>
        </p:txBody>
      </p:sp>
      <p:sp>
        <p:nvSpPr>
          <p:cNvPr id="57350" name="AutoShape 6" descr="0"/>
          <p:cNvSpPr/>
          <p:nvPr/>
        </p:nvSpPr>
        <p:spPr bwMode="auto">
          <a:xfrm>
            <a:off x="395288" y="2493963"/>
            <a:ext cx="3736975" cy="609600"/>
          </a:xfrm>
          <a:prstGeom prst="borderCallout2">
            <a:avLst>
              <a:gd name="adj1" fmla="val 18750"/>
              <a:gd name="adj2" fmla="val 102037"/>
              <a:gd name="adj3" fmla="val 18750"/>
              <a:gd name="adj4" fmla="val 103144"/>
              <a:gd name="adj5" fmla="val -82815"/>
              <a:gd name="adj6" fmla="val 104250"/>
            </a:avLst>
          </a:prstGeom>
          <a:blipFill dpi="0" rotWithShape="1">
            <a:blip r:embed="rId4" cstate="email"/>
            <a:srcRect/>
            <a:stretch>
              <a:fillRect/>
            </a:stretch>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solidFill>
                  <a:srgbClr val="FF0066"/>
                </a:solidFill>
                <a:latin typeface="Gungsuh" pitchFamily="18" charset="-127"/>
                <a:ea typeface="Gungsuh" pitchFamily="18" charset="-127"/>
              </a:rPr>
              <a:t>stay safe </a:t>
            </a:r>
            <a:r>
              <a:rPr lang="en-US" altLang="zh-CN" b="1">
                <a:solidFill>
                  <a:srgbClr val="FF0066"/>
                </a:solidFill>
                <a:latin typeface="Gungsuh" pitchFamily="18" charset="-127"/>
                <a:ea typeface="Gungsuh" pitchFamily="18" charset="-127"/>
              </a:rPr>
              <a:t> </a:t>
            </a:r>
            <a:r>
              <a:rPr lang="zh-CN" altLang="en-US" b="1">
                <a:latin typeface="Gungsuh" pitchFamily="18" charset="-127"/>
                <a:ea typeface="Gungsuh" pitchFamily="18" charset="-127"/>
              </a:rPr>
              <a:t>保证安全</a:t>
            </a:r>
          </a:p>
        </p:txBody>
      </p:sp>
      <p:sp>
        <p:nvSpPr>
          <p:cNvPr id="57351" name="Text Box 7"/>
          <p:cNvSpPr txBox="1">
            <a:spLocks noChangeArrowheads="1"/>
          </p:cNvSpPr>
          <p:nvPr/>
        </p:nvSpPr>
        <p:spPr bwMode="auto">
          <a:xfrm>
            <a:off x="971550" y="3500438"/>
            <a:ext cx="7272338" cy="5191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latin typeface="Georgia" panose="02040502050405020303" pitchFamily="18" charset="0"/>
              </a:rPr>
              <a:t>It’s necessary to learn about </a:t>
            </a:r>
            <a:r>
              <a:rPr lang="en-US" altLang="zh-CN" b="1">
                <a:solidFill>
                  <a:srgbClr val="FF3300"/>
                </a:solidFill>
                <a:latin typeface="Georgia" panose="02040502050405020303" pitchFamily="18" charset="0"/>
              </a:rPr>
              <a:t>first aid</a:t>
            </a:r>
            <a:r>
              <a:rPr lang="en-US" altLang="zh-CN" b="1">
                <a:latin typeface="Georgia" panose="02040502050405020303" pitchFamily="18" charset="0"/>
              </a:rPr>
              <a:t> .</a:t>
            </a:r>
          </a:p>
        </p:txBody>
      </p:sp>
      <p:sp>
        <p:nvSpPr>
          <p:cNvPr id="57352" name="AutoShape 8" descr="0"/>
          <p:cNvSpPr/>
          <p:nvPr/>
        </p:nvSpPr>
        <p:spPr bwMode="auto">
          <a:xfrm>
            <a:off x="5580063" y="4221163"/>
            <a:ext cx="928687" cy="609600"/>
          </a:xfrm>
          <a:prstGeom prst="borderCallout2">
            <a:avLst>
              <a:gd name="adj1" fmla="val 18750"/>
              <a:gd name="adj2" fmla="val 108204"/>
              <a:gd name="adj3" fmla="val 18750"/>
              <a:gd name="adj4" fmla="val 136750"/>
              <a:gd name="adj5" fmla="val -33856"/>
              <a:gd name="adj6" fmla="val 165472"/>
            </a:avLst>
          </a:prstGeom>
          <a:blipFill dpi="0" rotWithShape="1">
            <a:blip r:embed="rId5" cstate="email"/>
            <a:srcRect/>
            <a:stretch>
              <a:fillRect/>
            </a:stretch>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b="1">
                <a:solidFill>
                  <a:srgbClr val="FF0066"/>
                </a:solidFill>
                <a:latin typeface="Gungsuh" pitchFamily="18" charset="-127"/>
                <a:ea typeface="Gungsuh" pitchFamily="18" charset="-127"/>
              </a:rPr>
              <a:t>急救</a:t>
            </a:r>
            <a:endParaRPr lang="zh-CN" altLang="en-US" b="1">
              <a:latin typeface="Gungsuh" pitchFamily="18" charset="-127"/>
              <a:ea typeface="Gungsuh" pitchFamily="18" charset="-127"/>
            </a:endParaRPr>
          </a:p>
        </p:txBody>
      </p:sp>
      <p:pic>
        <p:nvPicPr>
          <p:cNvPr id="57355" name="Picture 11" descr="19300001355025132246874367484"/>
          <p:cNvPicPr>
            <a:picLocks noChangeAspect="1" noChangeArrowheads="1"/>
          </p:cNvPicPr>
          <p:nvPr/>
        </p:nvPicPr>
        <p:blipFill>
          <a:blip r:embed="rId6" cstate="email"/>
          <a:srcRect/>
          <a:stretch>
            <a:fillRect/>
          </a:stretch>
        </p:blipFill>
        <p:spPr bwMode="auto">
          <a:xfrm>
            <a:off x="1331913" y="4164013"/>
            <a:ext cx="3168650" cy="2459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wipe(down)">
                                      <p:cBhvr>
                                        <p:cTn id="7" dur="500"/>
                                        <p:tgtEl>
                                          <p:spTgt spid="5734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diamond(in)">
                                      <p:cBhvr>
                                        <p:cTn id="12" dur="2000"/>
                                        <p:tgtEl>
                                          <p:spTgt spid="573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355"/>
                                        </p:tgtEl>
                                        <p:attrNameLst>
                                          <p:attrName>style.visibility</p:attrName>
                                        </p:attrNameLst>
                                      </p:cBhvr>
                                      <p:to>
                                        <p:strVal val="visible"/>
                                      </p:to>
                                    </p:set>
                                    <p:animEffect transition="in" filter="blinds(horizontal)">
                                      <p:cBhvr>
                                        <p:cTn id="17" dur="500"/>
                                        <p:tgtEl>
                                          <p:spTgt spid="57355"/>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57351"/>
                                        </p:tgtEl>
                                        <p:attrNameLst>
                                          <p:attrName>style.visibility</p:attrName>
                                        </p:attrNameLst>
                                      </p:cBhvr>
                                      <p:to>
                                        <p:strVal val="visible"/>
                                      </p:to>
                                    </p:set>
                                    <p:anim calcmode="lin" valueType="num">
                                      <p:cBhvr>
                                        <p:cTn id="22" dur="1000" fill="hold"/>
                                        <p:tgtEl>
                                          <p:spTgt spid="57351"/>
                                        </p:tgtEl>
                                        <p:attrNameLst>
                                          <p:attrName>ppt_x</p:attrName>
                                        </p:attrNameLst>
                                      </p:cBhvr>
                                      <p:tavLst>
                                        <p:tav tm="0">
                                          <p:val>
                                            <p:strVal val="#ppt_x-.2"/>
                                          </p:val>
                                        </p:tav>
                                        <p:tav tm="100000">
                                          <p:val>
                                            <p:strVal val="#ppt_x"/>
                                          </p:val>
                                        </p:tav>
                                      </p:tavLst>
                                    </p:anim>
                                    <p:anim calcmode="lin" valueType="num">
                                      <p:cBhvr>
                                        <p:cTn id="23" dur="1000" fill="hold"/>
                                        <p:tgtEl>
                                          <p:spTgt spid="5735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735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7352"/>
                                        </p:tgtEl>
                                        <p:attrNameLst>
                                          <p:attrName>style.visibility</p:attrName>
                                        </p:attrNameLst>
                                      </p:cBhvr>
                                      <p:to>
                                        <p:strVal val="visible"/>
                                      </p:to>
                                    </p:set>
                                    <p:animEffect transition="in" filter="diamond(in)">
                                      <p:cBhvr>
                                        <p:cTn id="29" dur="20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P spid="57350" grpId="0" animBg="1"/>
      <p:bldP spid="57351" grpId="0" animBg="1"/>
      <p:bldP spid="573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2997200"/>
            <a:ext cx="8424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latin typeface="Gungsuh" pitchFamily="18" charset="-127"/>
                <a:ea typeface="Gungsuh" pitchFamily="18" charset="-127"/>
              </a:rPr>
              <a:t>We had better not eat lots of </a:t>
            </a:r>
            <a:r>
              <a:rPr lang="en-US" altLang="zh-CN" b="1">
                <a:solidFill>
                  <a:srgbClr val="FF0066"/>
                </a:solidFill>
                <a:latin typeface="Gungsuh" pitchFamily="18" charset="-127"/>
                <a:ea typeface="Gungsuh" pitchFamily="18" charset="-127"/>
              </a:rPr>
              <a:t>potato chips</a:t>
            </a:r>
            <a:r>
              <a:rPr lang="en-US" altLang="zh-CN" b="1">
                <a:latin typeface="Gungsuh" pitchFamily="18" charset="-127"/>
                <a:ea typeface="Gungsuh" pitchFamily="18" charset="-127"/>
              </a:rPr>
              <a:t>.</a:t>
            </a:r>
          </a:p>
        </p:txBody>
      </p:sp>
      <p:sp>
        <p:nvSpPr>
          <p:cNvPr id="53251" name="AutoShape 3" descr="0"/>
          <p:cNvSpPr/>
          <p:nvPr/>
        </p:nvSpPr>
        <p:spPr bwMode="auto">
          <a:xfrm>
            <a:off x="395288" y="3933825"/>
            <a:ext cx="5535612" cy="609600"/>
          </a:xfrm>
          <a:prstGeom prst="borderCallout2">
            <a:avLst>
              <a:gd name="adj1" fmla="val 18750"/>
              <a:gd name="adj2" fmla="val 101375"/>
              <a:gd name="adj3" fmla="val 18750"/>
              <a:gd name="adj4" fmla="val 102037"/>
              <a:gd name="adj5" fmla="val -88282"/>
              <a:gd name="adj6" fmla="val 102722"/>
            </a:avLst>
          </a:prstGeom>
          <a:blipFill dpi="0" rotWithShape="1">
            <a:blip r:embed="rId3" cstate="email"/>
            <a:srcRect/>
            <a:stretch>
              <a:fillRect/>
            </a:stretch>
          </a:blipFill>
          <a:ln w="381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b="1"/>
              <a:t>They are </a:t>
            </a:r>
            <a:r>
              <a:rPr lang="en-US" altLang="zh-CN" b="1">
                <a:solidFill>
                  <a:srgbClr val="FF0066"/>
                </a:solidFill>
              </a:rPr>
              <a:t>fast food</a:t>
            </a:r>
            <a:r>
              <a:rPr lang="en-US" altLang="zh-CN" b="1"/>
              <a:t>. </a:t>
            </a:r>
            <a:r>
              <a:rPr lang="zh-CN" altLang="en-US" b="1"/>
              <a:t>（洋快餐）</a:t>
            </a:r>
          </a:p>
        </p:txBody>
      </p:sp>
      <p:sp>
        <p:nvSpPr>
          <p:cNvPr id="53252" name="AutoShape 4" descr="0"/>
          <p:cNvSpPr/>
          <p:nvPr/>
        </p:nvSpPr>
        <p:spPr bwMode="auto">
          <a:xfrm>
            <a:off x="684213" y="5013325"/>
            <a:ext cx="7704137" cy="833438"/>
          </a:xfrm>
          <a:prstGeom prst="borderCallout2">
            <a:avLst>
              <a:gd name="adj1" fmla="val 13713"/>
              <a:gd name="adj2" fmla="val 36556"/>
              <a:gd name="adj3" fmla="val 13713"/>
              <a:gd name="adj4" fmla="val 36556"/>
              <a:gd name="adj5" fmla="val -42097"/>
              <a:gd name="adj6" fmla="val 36556"/>
            </a:avLst>
          </a:prstGeom>
          <a:blipFill dpi="0" rotWithShape="1">
            <a:blip r:embed="rId4"/>
            <a:srcRect/>
            <a:stretch>
              <a:fillRect/>
            </a:stretch>
          </a:blipFill>
          <a:ln w="381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b="1"/>
              <a:t>Fast food will make you fat and </a:t>
            </a:r>
            <a:r>
              <a:rPr lang="en-US" altLang="zh-CN" b="1">
                <a:solidFill>
                  <a:srgbClr val="FF0000"/>
                </a:solidFill>
              </a:rPr>
              <a:t>unhealthy</a:t>
            </a:r>
            <a:r>
              <a:rPr lang="en-US" altLang="zh-CN" b="1"/>
              <a:t>.</a:t>
            </a:r>
          </a:p>
        </p:txBody>
      </p:sp>
      <p:pic>
        <p:nvPicPr>
          <p:cNvPr id="53255" name="Picture 7" descr="78b89431db9d690c69cdc0f5e731007e"/>
          <p:cNvPicPr>
            <a:picLocks noChangeAspect="1" noChangeArrowheads="1"/>
          </p:cNvPicPr>
          <p:nvPr/>
        </p:nvPicPr>
        <p:blipFill>
          <a:blip r:embed="rId5" cstate="email"/>
          <a:srcRect/>
          <a:stretch>
            <a:fillRect/>
          </a:stretch>
        </p:blipFill>
        <p:spPr bwMode="auto">
          <a:xfrm>
            <a:off x="2555875" y="26035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3251"/>
                                        </p:tgtEl>
                                        <p:attrNameLst>
                                          <p:attrName>style.visibility</p:attrName>
                                        </p:attrNameLst>
                                      </p:cBhvr>
                                      <p:to>
                                        <p:strVal val="visible"/>
                                      </p:to>
                                    </p:set>
                                    <p:anim calcmode="lin" valueType="num">
                                      <p:cBhvr>
                                        <p:cTn id="12" dur="1000" fill="hold"/>
                                        <p:tgtEl>
                                          <p:spTgt spid="53251"/>
                                        </p:tgtEl>
                                        <p:attrNameLst>
                                          <p:attrName>ppt_x</p:attrName>
                                        </p:attrNameLst>
                                      </p:cBhvr>
                                      <p:tavLst>
                                        <p:tav tm="0">
                                          <p:val>
                                            <p:strVal val="#ppt_x-.2"/>
                                          </p:val>
                                        </p:tav>
                                        <p:tav tm="100000">
                                          <p:val>
                                            <p:strVal val="#ppt_x"/>
                                          </p:val>
                                        </p:tav>
                                      </p:tavLst>
                                    </p:anim>
                                    <p:anim calcmode="lin" valueType="num">
                                      <p:cBhvr>
                                        <p:cTn id="13" dur="1000" fill="hold"/>
                                        <p:tgtEl>
                                          <p:spTgt spid="5325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325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3252"/>
                                        </p:tgtEl>
                                        <p:attrNameLst>
                                          <p:attrName>style.visibility</p:attrName>
                                        </p:attrNameLst>
                                      </p:cBhvr>
                                      <p:to>
                                        <p:strVal val="visible"/>
                                      </p:to>
                                    </p:set>
                                    <p:animEffect transition="in" filter="dissolve">
                                      <p:cBhvr>
                                        <p:cTn id="19"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animBg="1"/>
      <p:bldP spid="532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50825" y="3284538"/>
            <a:ext cx="85328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latin typeface="Arial Unicode MS" pitchFamily="34" charset="-122"/>
                <a:ea typeface="Arial Unicode MS" pitchFamily="34" charset="-122"/>
              </a:rPr>
              <a:t>We must </a:t>
            </a:r>
            <a:r>
              <a:rPr lang="en-US" altLang="zh-CN" b="1">
                <a:solidFill>
                  <a:srgbClr val="FF0066"/>
                </a:solidFill>
                <a:latin typeface="Arial Unicode MS" pitchFamily="34" charset="-122"/>
                <a:ea typeface="Arial Unicode MS" pitchFamily="34" charset="-122"/>
              </a:rPr>
              <a:t>stay away from</a:t>
            </a:r>
            <a:r>
              <a:rPr lang="en-US" altLang="zh-CN" b="1">
                <a:latin typeface="Arial Unicode MS" pitchFamily="34" charset="-122"/>
                <a:ea typeface="Arial Unicode MS" pitchFamily="34" charset="-122"/>
              </a:rPr>
              <a:t> smoking and drinking.</a:t>
            </a:r>
          </a:p>
        </p:txBody>
      </p:sp>
      <p:sp>
        <p:nvSpPr>
          <p:cNvPr id="54275" name="AutoShape 3" descr="0"/>
          <p:cNvSpPr/>
          <p:nvPr/>
        </p:nvSpPr>
        <p:spPr bwMode="auto">
          <a:xfrm>
            <a:off x="3995738" y="4005263"/>
            <a:ext cx="1635125" cy="609600"/>
          </a:xfrm>
          <a:prstGeom prst="borderCallout2">
            <a:avLst>
              <a:gd name="adj1" fmla="val 18750"/>
              <a:gd name="adj2" fmla="val -4662"/>
              <a:gd name="adj3" fmla="val 18750"/>
              <a:gd name="adj4" fmla="val -23981"/>
              <a:gd name="adj5" fmla="val -28648"/>
              <a:gd name="adj6" fmla="val -44273"/>
            </a:avLst>
          </a:prstGeom>
          <a:blipFill dpi="0" rotWithShape="1">
            <a:blip r:embed="rId3" cstate="email"/>
            <a:srcRect/>
            <a:stretch>
              <a:fillRect/>
            </a:stretch>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3200" b="1"/>
              <a:t>远离</a:t>
            </a:r>
          </a:p>
        </p:txBody>
      </p:sp>
      <p:sp>
        <p:nvSpPr>
          <p:cNvPr id="54278" name="Text Box 6"/>
          <p:cNvSpPr txBox="1">
            <a:spLocks noChangeArrowheads="1"/>
          </p:cNvSpPr>
          <p:nvPr/>
        </p:nvSpPr>
        <p:spPr bwMode="auto">
          <a:xfrm>
            <a:off x="0" y="4941888"/>
            <a:ext cx="5867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latin typeface="Gungsuh" pitchFamily="18" charset="-127"/>
                <a:ea typeface="Gungsuh" pitchFamily="18" charset="-127"/>
              </a:rPr>
              <a:t>We should </a:t>
            </a:r>
            <a:r>
              <a:rPr lang="en-US" altLang="zh-CN" b="1">
                <a:solidFill>
                  <a:srgbClr val="FF0066"/>
                </a:solidFill>
                <a:latin typeface="Gungsuh" pitchFamily="18" charset="-127"/>
                <a:ea typeface="Gungsuh" pitchFamily="18" charset="-127"/>
              </a:rPr>
              <a:t>say no to</a:t>
            </a:r>
            <a:r>
              <a:rPr lang="en-US" altLang="zh-CN" b="1">
                <a:latin typeface="Gungsuh" pitchFamily="18" charset="-127"/>
                <a:ea typeface="Gungsuh" pitchFamily="18" charset="-127"/>
              </a:rPr>
              <a:t> smoking and drinking.</a:t>
            </a:r>
          </a:p>
        </p:txBody>
      </p:sp>
      <p:sp>
        <p:nvSpPr>
          <p:cNvPr id="54279" name="AutoShape 7" descr="0"/>
          <p:cNvSpPr/>
          <p:nvPr/>
        </p:nvSpPr>
        <p:spPr bwMode="auto">
          <a:xfrm>
            <a:off x="2973388" y="5876925"/>
            <a:ext cx="2297112" cy="609600"/>
          </a:xfrm>
          <a:prstGeom prst="borderCallout2">
            <a:avLst>
              <a:gd name="adj1" fmla="val 18750"/>
              <a:gd name="adj2" fmla="val -3319"/>
              <a:gd name="adj3" fmla="val 18750"/>
              <a:gd name="adj4" fmla="val -3319"/>
              <a:gd name="adj5" fmla="val -64324"/>
              <a:gd name="adj6" fmla="val -3319"/>
            </a:avLst>
          </a:prstGeom>
          <a:blipFill dpi="0" rotWithShape="1">
            <a:blip r:embed="rId4" cstate="email"/>
            <a:srcRect/>
            <a:stretch>
              <a:fillRect/>
            </a:stretch>
          </a:blip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3200" b="1"/>
              <a:t>和</a:t>
            </a:r>
            <a:r>
              <a:rPr lang="en-US" altLang="zh-CN" sz="3200" b="1" baseline="30000"/>
              <a:t>……</a:t>
            </a:r>
            <a:r>
              <a:rPr lang="zh-CN" altLang="en-US" sz="3200" b="1"/>
              <a:t>说不</a:t>
            </a:r>
          </a:p>
        </p:txBody>
      </p:sp>
      <p:pic>
        <p:nvPicPr>
          <p:cNvPr id="54281" name="Picture 9" descr="13_20100902110912_y8dop"/>
          <p:cNvPicPr>
            <a:picLocks noChangeAspect="1" noChangeArrowheads="1"/>
          </p:cNvPicPr>
          <p:nvPr/>
        </p:nvPicPr>
        <p:blipFill>
          <a:blip r:embed="rId5" cstate="email"/>
          <a:srcRect/>
          <a:stretch>
            <a:fillRect/>
          </a:stretch>
        </p:blipFill>
        <p:spPr bwMode="auto">
          <a:xfrm>
            <a:off x="4572000" y="404813"/>
            <a:ext cx="3024188" cy="2532062"/>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descr="n_14989418042127"/>
          <p:cNvPicPr>
            <a:picLocks noChangeAspect="1" noChangeArrowheads="1"/>
          </p:cNvPicPr>
          <p:nvPr/>
        </p:nvPicPr>
        <p:blipFill>
          <a:blip r:embed="rId6"/>
          <a:srcRect/>
          <a:stretch>
            <a:fillRect/>
          </a:stretch>
        </p:blipFill>
        <p:spPr bwMode="auto">
          <a:xfrm>
            <a:off x="5724525" y="4365625"/>
            <a:ext cx="32004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54283" name="Picture 11" descr="m_NB090506_3"/>
          <p:cNvPicPr>
            <a:picLocks noChangeAspect="1" noChangeArrowheads="1"/>
          </p:cNvPicPr>
          <p:nvPr/>
        </p:nvPicPr>
        <p:blipFill>
          <a:blip r:embed="rId7"/>
          <a:srcRect/>
          <a:stretch>
            <a:fillRect/>
          </a:stretch>
        </p:blipFill>
        <p:spPr bwMode="auto">
          <a:xfrm>
            <a:off x="611188" y="404813"/>
            <a:ext cx="3381375"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1000"/>
                                        <p:tgtEl>
                                          <p:spTgt spid="54274"/>
                                        </p:tgtEl>
                                      </p:cBhvr>
                                    </p:animEffect>
                                    <p:anim calcmode="lin" valueType="num">
                                      <p:cBhvr>
                                        <p:cTn id="8" dur="1000" fill="hold"/>
                                        <p:tgtEl>
                                          <p:spTgt spid="54274"/>
                                        </p:tgtEl>
                                        <p:attrNameLst>
                                          <p:attrName>ppt_x</p:attrName>
                                        </p:attrNameLst>
                                      </p:cBhvr>
                                      <p:tavLst>
                                        <p:tav tm="0">
                                          <p:val>
                                            <p:strVal val="#ppt_x"/>
                                          </p:val>
                                        </p:tav>
                                        <p:tav tm="100000">
                                          <p:val>
                                            <p:strVal val="#ppt_x"/>
                                          </p:val>
                                        </p:tav>
                                      </p:tavLst>
                                    </p:anim>
                                    <p:anim calcmode="lin" valueType="num">
                                      <p:cBhvr>
                                        <p:cTn id="9" dur="1000" fill="hold"/>
                                        <p:tgtEl>
                                          <p:spTgt spid="542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4275"/>
                                        </p:tgtEl>
                                        <p:attrNameLst>
                                          <p:attrName>style.visibility</p:attrName>
                                        </p:attrNameLst>
                                      </p:cBhvr>
                                      <p:to>
                                        <p:strVal val="visible"/>
                                      </p:to>
                                    </p:set>
                                    <p:animEffect transition="in" filter="dissolve">
                                      <p:cBhvr>
                                        <p:cTn id="14" dur="500"/>
                                        <p:tgtEl>
                                          <p:spTgt spid="5427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4282"/>
                                        </p:tgtEl>
                                        <p:attrNameLst>
                                          <p:attrName>style.visibility</p:attrName>
                                        </p:attrNameLst>
                                      </p:cBhvr>
                                      <p:to>
                                        <p:strVal val="visible"/>
                                      </p:to>
                                    </p:set>
                                    <p:animEffect transition="in" filter="blinds(horizontal)">
                                      <p:cBhvr>
                                        <p:cTn id="19" dur="500"/>
                                        <p:tgtEl>
                                          <p:spTgt spid="54282"/>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54278"/>
                                        </p:tgtEl>
                                        <p:attrNameLst>
                                          <p:attrName>style.visibility</p:attrName>
                                        </p:attrNameLst>
                                      </p:cBhvr>
                                      <p:to>
                                        <p:strVal val="visible"/>
                                      </p:to>
                                    </p:set>
                                    <p:anim calcmode="lin" valueType="num">
                                      <p:cBhvr>
                                        <p:cTn id="24" dur="1000" fill="hold"/>
                                        <p:tgtEl>
                                          <p:spTgt spid="542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54278"/>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54278"/>
                                        </p:tgtEl>
                                        <p:attrNameLst>
                                          <p:attrName>ppt_y</p:attrName>
                                        </p:attrNameLst>
                                      </p:cBhvr>
                                      <p:tavLst>
                                        <p:tav tm="0">
                                          <p:val>
                                            <p:strVal val="#ppt_y"/>
                                          </p:val>
                                        </p:tav>
                                        <p:tav tm="100000">
                                          <p:val>
                                            <p:strVal val="#ppt_y"/>
                                          </p:val>
                                        </p:tav>
                                      </p:tavLst>
                                    </p:anim>
                                    <p:animEffect transition="in" filter="fade">
                                      <p:cBhvr>
                                        <p:cTn id="27" dur="1000"/>
                                        <p:tgtEl>
                                          <p:spTgt spid="5427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54279"/>
                                        </p:tgtEl>
                                        <p:attrNameLst>
                                          <p:attrName>style.visibility</p:attrName>
                                        </p:attrNameLst>
                                      </p:cBhvr>
                                      <p:to>
                                        <p:strVal val="visible"/>
                                      </p:to>
                                    </p:set>
                                    <p:animEffect transition="in" filter="barn(inHorizontal)">
                                      <p:cBhvr>
                                        <p:cTn id="32"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animBg="1"/>
      <p:bldP spid="54278" grpId="0"/>
      <p:bldP spid="542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539750" y="260350"/>
            <a:ext cx="531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dirty="0"/>
              <a:t>1a Look, listen and say.</a:t>
            </a:r>
          </a:p>
        </p:txBody>
      </p:sp>
      <p:sp>
        <p:nvSpPr>
          <p:cNvPr id="75781" name="Text Box 5"/>
          <p:cNvSpPr txBox="1">
            <a:spLocks noChangeArrowheads="1"/>
          </p:cNvSpPr>
          <p:nvPr/>
        </p:nvSpPr>
        <p:spPr bwMode="auto">
          <a:xfrm>
            <a:off x="735013" y="28717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75786" name="Text Box 10"/>
          <p:cNvSpPr txBox="1">
            <a:spLocks noChangeArrowheads="1"/>
          </p:cNvSpPr>
          <p:nvPr/>
        </p:nvSpPr>
        <p:spPr bwMode="auto">
          <a:xfrm>
            <a:off x="539750" y="1196975"/>
            <a:ext cx="8207375"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latin typeface="Times New Roman" panose="02020603050405020304" pitchFamily="18" charset="0"/>
              </a:rPr>
              <a:t>You need to have healthy eating habits. Breakfast gives you enough energy for the morning. So don’t go to school without</a:t>
            </a:r>
            <a:r>
              <a:rPr lang="en-US" altLang="zh-CN" b="1">
                <a:solidFill>
                  <a:srgbClr val="FF0000"/>
                </a:solidFill>
                <a:latin typeface="Times New Roman" panose="02020603050405020304" pitchFamily="18" charset="0"/>
              </a:rPr>
              <a:t> it</a:t>
            </a:r>
            <a:r>
              <a:rPr lang="en-US" altLang="zh-CN" b="1">
                <a:latin typeface="Times New Roman" panose="02020603050405020304" pitchFamily="18" charset="0"/>
              </a:rPr>
              <a:t>. Fruit and vegetables are good for your health, but fast food, like potatoes chips, will make you fat and unhealthy. So eat the right food to keep you healthy.</a:t>
            </a:r>
          </a:p>
          <a:p>
            <a:r>
              <a:rPr lang="en-US" altLang="zh-CN" b="1">
                <a:latin typeface="Times New Roman" panose="02020603050405020304" pitchFamily="18" charset="0"/>
              </a:rPr>
              <a:t>        Playing sports can also help you keep fit. But </a:t>
            </a:r>
          </a:p>
          <a:p>
            <a:r>
              <a:rPr lang="en-US" altLang="zh-CN" b="1">
                <a:latin typeface="Times New Roman" panose="02020603050405020304" pitchFamily="18" charset="0"/>
              </a:rPr>
              <a:t>sometimes accidents can happen, so try to stay safe when you play</a:t>
            </a:r>
            <a:r>
              <a:rPr lang="en-US" altLang="zh-CN" b="1">
                <a:solidFill>
                  <a:srgbClr val="FF0000"/>
                </a:solidFill>
                <a:latin typeface="Times New Roman" panose="02020603050405020304" pitchFamily="18" charset="0"/>
              </a:rPr>
              <a:t> them</a:t>
            </a:r>
            <a:r>
              <a:rPr lang="en-US" altLang="zh-CN" b="1">
                <a:latin typeface="Times New Roman" panose="02020603050405020304" pitchFamily="18" charset="0"/>
              </a:rPr>
              <a:t>. It’s necessary for you to learn about first aid. Then you can help yourself or others if an accident happens.</a:t>
            </a:r>
          </a:p>
          <a:p>
            <a:r>
              <a:rPr lang="en-US" altLang="zh-CN" b="1">
                <a:latin typeface="Times New Roman" panose="02020603050405020304" pitchFamily="18" charset="0"/>
              </a:rPr>
              <a:t>         </a:t>
            </a:r>
          </a:p>
        </p:txBody>
      </p:sp>
      <p:pic>
        <p:nvPicPr>
          <p:cNvPr id="75787" name="Picture 11" descr="视频">
            <a:hlinkClick r:id="rId3" action="ppaction://hlinkfile"/>
          </p:cNvPr>
          <p:cNvPicPr>
            <a:picLocks noChangeAspect="1" noChangeArrowheads="1"/>
          </p:cNvPicPr>
          <p:nvPr/>
        </p:nvPicPr>
        <p:blipFill>
          <a:blip r:embed="rId4"/>
          <a:srcRect/>
          <a:stretch>
            <a:fillRect/>
          </a:stretch>
        </p:blipFill>
        <p:spPr bwMode="auto">
          <a:xfrm>
            <a:off x="6372225" y="260350"/>
            <a:ext cx="825500" cy="100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p:cNvSpPr>
            <a:spLocks noChangeArrowheads="1"/>
          </p:cNvSpPr>
          <p:nvPr/>
        </p:nvSpPr>
        <p:spPr bwMode="auto">
          <a:xfrm>
            <a:off x="323850" y="620713"/>
            <a:ext cx="8604250" cy="457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latin typeface="Times New Roman" panose="02020603050405020304" pitchFamily="18" charset="0"/>
              </a:rPr>
              <a:t>     Happiness is important to our health.</a:t>
            </a:r>
            <a:r>
              <a:rPr lang="en-US" altLang="zh-CN" b="1">
                <a:solidFill>
                  <a:srgbClr val="FF0000"/>
                </a:solidFill>
                <a:latin typeface="Times New Roman" panose="02020603050405020304" pitchFamily="18" charset="0"/>
              </a:rPr>
              <a:t> It</a:t>
            </a:r>
            <a:r>
              <a:rPr lang="en-US" altLang="zh-CN" b="1">
                <a:latin typeface="Times New Roman" panose="02020603050405020304" pitchFamily="18" charset="0"/>
              </a:rPr>
              <a:t> is the best </a:t>
            </a:r>
          </a:p>
          <a:p>
            <a:r>
              <a:rPr lang="en-US" altLang="zh-CN" b="1">
                <a:latin typeface="Times New Roman" panose="02020603050405020304" pitchFamily="18" charset="0"/>
              </a:rPr>
              <a:t>medicine. When you are ill, try to be happy and you’ll</a:t>
            </a:r>
          </a:p>
          <a:p>
            <a:r>
              <a:rPr lang="en-US" altLang="zh-CN" b="1">
                <a:latin typeface="Times New Roman" panose="02020603050405020304" pitchFamily="18" charset="0"/>
              </a:rPr>
              <a:t>be feel better. On the other hand, you may feel ill if you</a:t>
            </a:r>
          </a:p>
          <a:p>
            <a:r>
              <a:rPr lang="en-US" altLang="zh-CN" b="1">
                <a:latin typeface="Times New Roman" panose="02020603050405020304" pitchFamily="18" charset="0"/>
              </a:rPr>
              <a:t>are always unhappy. So, be happy to be healthy.</a:t>
            </a:r>
          </a:p>
          <a:p>
            <a:r>
              <a:rPr lang="en-US" altLang="zh-CN" b="1">
                <a:latin typeface="Times New Roman" panose="02020603050405020304" pitchFamily="18" charset="0"/>
              </a:rPr>
              <a:t>      You must stay away from smoking and drinking. </a:t>
            </a:r>
          </a:p>
          <a:p>
            <a:r>
              <a:rPr lang="en-US" altLang="zh-CN" b="1">
                <a:latin typeface="Times New Roman" panose="02020603050405020304" pitchFamily="18" charset="0"/>
              </a:rPr>
              <a:t>many students think it’s cool to smoke and drink. But </a:t>
            </a:r>
          </a:p>
          <a:p>
            <a:r>
              <a:rPr lang="en-US" altLang="zh-CN" b="1">
                <a:solidFill>
                  <a:srgbClr val="FF0000"/>
                </a:solidFill>
                <a:latin typeface="Times New Roman" panose="02020603050405020304" pitchFamily="18" charset="0"/>
              </a:rPr>
              <a:t>they</a:t>
            </a:r>
            <a:r>
              <a:rPr lang="en-US" altLang="zh-CN" b="1">
                <a:latin typeface="Times New Roman" panose="02020603050405020304" pitchFamily="18" charset="0"/>
              </a:rPr>
              <a:t> don’t know smoking or drinking can cause many</a:t>
            </a:r>
          </a:p>
          <a:p>
            <a:r>
              <a:rPr lang="en-US" altLang="zh-CN" b="1">
                <a:latin typeface="Times New Roman" panose="02020603050405020304" pitchFamily="18" charset="0"/>
              </a:rPr>
              <a:t>illness. You should say no to smoking and drinking.</a:t>
            </a:r>
          </a:p>
          <a:p>
            <a:endParaRPr lang="en-US" altLang="zh-CN" b="1">
              <a:latin typeface="Times New Roman" panose="02020603050405020304" pitchFamily="18" charset="0"/>
            </a:endParaRPr>
          </a:p>
          <a:p>
            <a:pPr>
              <a:spcBef>
                <a:spcPct val="50000"/>
              </a:spcBef>
            </a:pPr>
            <a:endParaRPr lang="en-US" altLang="zh-CN" b="1">
              <a:latin typeface="Times New Roman" panose="02020603050405020304" pitchFamily="18" charset="0"/>
            </a:endParaRPr>
          </a:p>
        </p:txBody>
      </p:sp>
      <p:pic>
        <p:nvPicPr>
          <p:cNvPr id="79878" name="Picture 6" descr="Section C-1a"/>
          <p:cNvPicPr>
            <a:picLocks noChangeAspect="1" noChangeArrowheads="1"/>
          </p:cNvPicPr>
          <p:nvPr/>
        </p:nvPicPr>
        <p:blipFill>
          <a:blip r:embed="rId3"/>
          <a:srcRect/>
          <a:stretch>
            <a:fillRect/>
          </a:stretch>
        </p:blipFill>
        <p:spPr bwMode="auto">
          <a:xfrm>
            <a:off x="2771775" y="4149725"/>
            <a:ext cx="4176713" cy="2449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84213" y="476250"/>
            <a:ext cx="7272337"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latin typeface="Georgia" panose="02040502050405020303" pitchFamily="18" charset="0"/>
              </a:rPr>
              <a:t> Listen to </a:t>
            </a:r>
            <a:r>
              <a:rPr lang="en-US" altLang="zh-CN" b="1" dirty="0">
                <a:latin typeface="Franklin Gothic Medium" panose="020B0603020102020204" pitchFamily="34" charset="0"/>
              </a:rPr>
              <a:t>1</a:t>
            </a:r>
            <a:r>
              <a:rPr lang="en-US" altLang="zh-CN" b="1" dirty="0">
                <a:latin typeface="Georgia" panose="02040502050405020303" pitchFamily="18" charset="0"/>
              </a:rPr>
              <a:t>a and find out the main idea of the passage. </a:t>
            </a:r>
          </a:p>
        </p:txBody>
      </p:sp>
      <p:sp>
        <p:nvSpPr>
          <p:cNvPr id="55301" name="Text Box 5"/>
          <p:cNvSpPr txBox="1">
            <a:spLocks noChangeArrowheads="1"/>
          </p:cNvSpPr>
          <p:nvPr/>
        </p:nvSpPr>
        <p:spPr bwMode="auto">
          <a:xfrm>
            <a:off x="468313" y="2060575"/>
            <a:ext cx="8208962"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spcBef>
                <a:spcPct val="50000"/>
              </a:spcBef>
            </a:pPr>
            <a:r>
              <a:rPr lang="en-US" altLang="zh-CN" sz="3200" b="1" dirty="0">
                <a:solidFill>
                  <a:srgbClr val="660033"/>
                </a:solidFill>
                <a:latin typeface="Comic Sans MS" panose="030F0702030302020204" pitchFamily="66" charset="0"/>
              </a:rPr>
              <a:t>What’s the main idea of the passage?</a:t>
            </a:r>
          </a:p>
          <a:p>
            <a:pPr>
              <a:lnSpc>
                <a:spcPct val="115000"/>
              </a:lnSpc>
              <a:spcBef>
                <a:spcPct val="50000"/>
              </a:spcBef>
            </a:pPr>
            <a:r>
              <a:rPr lang="en-US" altLang="zh-CN" b="1" dirty="0">
                <a:solidFill>
                  <a:srgbClr val="0000CC"/>
                </a:solidFill>
                <a:latin typeface="Georgia" panose="02040502050405020303" pitchFamily="18" charset="0"/>
              </a:rPr>
              <a:t>A: We should eat the right food to keep fit.</a:t>
            </a:r>
          </a:p>
          <a:p>
            <a:pPr>
              <a:lnSpc>
                <a:spcPct val="115000"/>
              </a:lnSpc>
              <a:spcBef>
                <a:spcPct val="50000"/>
              </a:spcBef>
            </a:pPr>
            <a:r>
              <a:rPr lang="en-US" altLang="zh-CN" b="1" dirty="0">
                <a:solidFill>
                  <a:srgbClr val="0000CC"/>
                </a:solidFill>
                <a:latin typeface="Georgia" panose="02040502050405020303" pitchFamily="18" charset="0"/>
              </a:rPr>
              <a:t>B: It’s necessary to do exercise.</a:t>
            </a:r>
          </a:p>
          <a:p>
            <a:pPr>
              <a:lnSpc>
                <a:spcPct val="115000"/>
              </a:lnSpc>
              <a:spcBef>
                <a:spcPct val="50000"/>
              </a:spcBef>
            </a:pPr>
            <a:r>
              <a:rPr lang="en-US" altLang="zh-CN" b="1" dirty="0">
                <a:solidFill>
                  <a:srgbClr val="0000CC"/>
                </a:solidFill>
                <a:latin typeface="Georgia" panose="02040502050405020303" pitchFamily="18" charset="0"/>
              </a:rPr>
              <a:t>C: Happiness is important to our health.</a:t>
            </a:r>
          </a:p>
          <a:p>
            <a:pPr>
              <a:lnSpc>
                <a:spcPct val="115000"/>
              </a:lnSpc>
              <a:spcBef>
                <a:spcPct val="50000"/>
              </a:spcBef>
            </a:pPr>
            <a:r>
              <a:rPr lang="en-US" altLang="zh-CN" b="1" dirty="0">
                <a:solidFill>
                  <a:srgbClr val="0000CC"/>
                </a:solidFill>
                <a:latin typeface="Georgia" panose="02040502050405020303" pitchFamily="18" charset="0"/>
              </a:rPr>
              <a:t>D: A talk about how to keep healthy.</a:t>
            </a:r>
          </a:p>
        </p:txBody>
      </p:sp>
      <p:pic>
        <p:nvPicPr>
          <p:cNvPr id="55302" name="Picture 6" descr="12220241434"/>
          <p:cNvPicPr>
            <a:picLocks noChangeAspect="1" noChangeArrowheads="1" noCrop="1"/>
          </p:cNvPicPr>
          <p:nvPr/>
        </p:nvPicPr>
        <p:blipFill>
          <a:blip r:embed="rId3" cstate="email"/>
          <a:srcRect/>
          <a:stretch>
            <a:fillRect/>
          </a:stretch>
        </p:blipFill>
        <p:spPr bwMode="auto">
          <a:xfrm>
            <a:off x="179388" y="4868863"/>
            <a:ext cx="930275" cy="930275"/>
          </a:xfrm>
          <a:prstGeom prst="rect">
            <a:avLst/>
          </a:prstGeom>
          <a:noFill/>
          <a:extLst>
            <a:ext uri="{909E8E84-426E-40DD-AFC4-6F175D3DCCD1}">
              <a14:hiddenFill xmlns:a14="http://schemas.microsoft.com/office/drawing/2010/main">
                <a:solidFill>
                  <a:srgbClr val="FFFFFF"/>
                </a:solidFill>
              </a14:hiddenFill>
            </a:ext>
          </a:extLst>
        </p:spPr>
      </p:pic>
      <p:pic>
        <p:nvPicPr>
          <p:cNvPr id="55304" name="Picture 8" descr="00132">
            <a:hlinkClick r:id="rId4" action="ppaction://hlinkfile"/>
          </p:cNvPr>
          <p:cNvPicPr>
            <a:picLocks noChangeAspect="1" noChangeArrowheads="1"/>
          </p:cNvPicPr>
          <p:nvPr/>
        </p:nvPicPr>
        <p:blipFill>
          <a:blip r:embed="rId5" cstate="email"/>
          <a:srcRect/>
          <a:stretch>
            <a:fillRect/>
          </a:stretch>
        </p:blipFill>
        <p:spPr bwMode="auto">
          <a:xfrm>
            <a:off x="7092950" y="836613"/>
            <a:ext cx="990600" cy="89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wipe(down)">
                                      <p:cBhvr>
                                        <p:cTn id="7"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10;">
  <a:themeElements>
    <a:clrScheme name="默认设计模板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1431</Words>
  <Application>Microsoft Office PowerPoint</Application>
  <PresentationFormat>全屏显示(4:3)</PresentationFormat>
  <Paragraphs>230</Paragraphs>
  <Slides>27</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27</vt:i4>
      </vt:variant>
    </vt:vector>
  </HeadingPairs>
  <TitlesOfParts>
    <vt:vector size="49" baseType="lpstr">
      <vt:lpstr>Arial Unicode MS</vt:lpstr>
      <vt:lpstr>Gungsuh</vt:lpstr>
      <vt:lpstr>Mangal</vt:lpstr>
      <vt:lpstr>MS Gothic</vt:lpstr>
      <vt:lpstr>黑体</vt:lpstr>
      <vt:lpstr>楷体_GB2312</vt:lpstr>
      <vt:lpstr>宋体</vt:lpstr>
      <vt:lpstr>微软雅黑</vt:lpstr>
      <vt:lpstr>Arial</vt:lpstr>
      <vt:lpstr>Arial Narrow</vt:lpstr>
      <vt:lpstr>Book Antiqua</vt:lpstr>
      <vt:lpstr>Bookman Old Style</vt:lpstr>
      <vt:lpstr>Comic Sans MS</vt:lpstr>
      <vt:lpstr>Franklin Gothic Medium</vt:lpstr>
      <vt:lpstr>Georgia</vt:lpstr>
      <vt:lpstr>Lucida Console</vt:lpstr>
      <vt:lpstr>Lucida Sans</vt:lpstr>
      <vt:lpstr>Times New Roman</vt:lpstr>
      <vt:lpstr>Trebuchet MS</vt:lpstr>
      <vt:lpstr>Webdings</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Listen and find out the topic sentence in each paragraph.</vt:lpstr>
      <vt:lpstr>PowerPoint 演示文稿</vt:lpstr>
      <vt:lpstr>PowerPoint 演示文稿</vt:lpstr>
      <vt:lpstr>反身代词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2009-07-06T06:55:00Z</dcterms:created>
  <dcterms:modified xsi:type="dcterms:W3CDTF">2023-01-16T18:31:34Z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5A65312AA5814F3F915A7B30506ACDBE</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