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9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60" r:id="rId30"/>
  </p:sldIdLst>
  <p:sldSz cx="12192000" cy="6858000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楷体" panose="02010609060101010101" pitchFamily="49" charset="-122"/>
      <p:regular r:id="rId37"/>
    </p:embeddedFont>
    <p:embeddedFont>
      <p:font typeface="OPPOSans R" panose="02010600030101010101" charset="-122"/>
      <p:regular r:id="rId38"/>
    </p:embeddedFont>
    <p:embeddedFont>
      <p:font typeface="微软雅黑" panose="020B0503020204020204" pitchFamily="34" charset="-122"/>
      <p:regular r:id="rId39"/>
      <p:bold r:id="rId40"/>
    </p:embeddedFont>
  </p:embeddedFontLst>
  <p:custDataLst>
    <p:tags r:id="rId4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5">
          <p15:clr>
            <a:srgbClr val="A4A3A4"/>
          </p15:clr>
        </p15:guide>
        <p15:guide id="2" pos="642">
          <p15:clr>
            <a:srgbClr val="A4A3A4"/>
          </p15:clr>
        </p15:guide>
        <p15:guide id="3" orient="horz" pos="595">
          <p15:clr>
            <a:srgbClr val="A4A3A4"/>
          </p15:clr>
        </p15:guide>
        <p15:guide id="4" orient="horz" pos="19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B873"/>
    <a:srgbClr val="AAD6AE"/>
    <a:srgbClr val="D8ECDA"/>
    <a:srgbClr val="9A3B39"/>
    <a:srgbClr val="FDFB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30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648" y="96"/>
      </p:cViewPr>
      <p:guideLst>
        <p:guide pos="415"/>
        <p:guide pos="642"/>
        <p:guide orient="horz" pos="595"/>
        <p:guide orient="horz" pos="19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A3D93B5E-6B24-4BC4-976F-C929FC8398F4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7E022154-656D-416A-A79C-CFE510054CE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22154-656D-416A-A79C-CFE510054CE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22154-656D-416A-A79C-CFE510054CE6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22154-656D-416A-A79C-CFE510054CE6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22154-656D-416A-A79C-CFE510054CE6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22154-656D-416A-A79C-CFE510054CE6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22154-656D-416A-A79C-CFE510054CE6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22154-656D-416A-A79C-CFE510054CE6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22154-656D-416A-A79C-CFE510054CE6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22154-656D-416A-A79C-CFE510054CE6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22154-656D-416A-A79C-CFE510054CE6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22154-656D-416A-A79C-CFE510054CE6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22154-656D-416A-A79C-CFE510054CE6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22154-656D-416A-A79C-CFE510054CE6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22154-656D-416A-A79C-CFE510054CE6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22154-656D-416A-A79C-CFE510054CE6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22154-656D-416A-A79C-CFE510054CE6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6CB8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F:\课件\插图\2020.5.6二语讲解书课文插图\3单元\7妈妈睡了.tif7妈妈睡了"/>
          <p:cNvPicPr>
            <a:picLocks noChangeAspect="1"/>
          </p:cNvPicPr>
          <p:nvPr/>
        </p:nvPicPr>
        <p:blipFill rotWithShape="1">
          <a:blip r:embed="rId3">
            <a:lum bright="6000" contrast="-12000"/>
          </a:blip>
          <a:srcRect l="28473" r="10556"/>
          <a:stretch>
            <a:fillRect/>
          </a:stretch>
        </p:blipFill>
        <p:spPr>
          <a:xfrm>
            <a:off x="3429000" y="0"/>
            <a:ext cx="8763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rgbClr val="FFFFFF"/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PA-文本框 6"/>
          <p:cNvSpPr txBox="1"/>
          <p:nvPr/>
        </p:nvSpPr>
        <p:spPr>
          <a:xfrm>
            <a:off x="1202121" y="3073712"/>
            <a:ext cx="50369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6CB873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妈妈睡了</a:t>
            </a:r>
          </a:p>
        </p:txBody>
      </p:sp>
      <p:sp>
        <p:nvSpPr>
          <p:cNvPr id="9" name="PA-文本框 7"/>
          <p:cNvSpPr txBox="1"/>
          <p:nvPr/>
        </p:nvSpPr>
        <p:spPr>
          <a:xfrm>
            <a:off x="2605567" y="4691512"/>
            <a:ext cx="2230056" cy="520412"/>
          </a:xfrm>
          <a:prstGeom prst="roundRect">
            <a:avLst>
              <a:gd name="adj" fmla="val 50000"/>
            </a:avLst>
          </a:prstGeom>
          <a:solidFill>
            <a:srgbClr val="6CB873"/>
          </a:solidFill>
          <a:ln w="3175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汇报人：</a:t>
            </a:r>
            <a:r>
              <a:rPr kumimoji="0" lang="en-US" altLang="zh-CN" sz="1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PPT818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OPPOSans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0" name="PA-文本框 8"/>
          <p:cNvSpPr txBox="1"/>
          <p:nvPr/>
        </p:nvSpPr>
        <p:spPr>
          <a:xfrm>
            <a:off x="518339" y="4104167"/>
            <a:ext cx="64045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6CB873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PEOPLE'S EDUCATION EDITION LANGUAGE SECOND GRADE FIRST VOLUME</a:t>
            </a:r>
          </a:p>
        </p:txBody>
      </p:sp>
      <p:sp>
        <p:nvSpPr>
          <p:cNvPr id="11" name="PA-文本框 6"/>
          <p:cNvSpPr txBox="1"/>
          <p:nvPr/>
        </p:nvSpPr>
        <p:spPr>
          <a:xfrm>
            <a:off x="1488259" y="2674902"/>
            <a:ext cx="4464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CB873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语文  二年级  上册   配人教版</a:t>
            </a:r>
          </a:p>
        </p:txBody>
      </p:sp>
      <p:sp>
        <p:nvSpPr>
          <p:cNvPr id="12" name="PA-smiling-tooth-with-hands_33918"/>
          <p:cNvSpPr>
            <a:spLocks noChangeAspect="1"/>
          </p:cNvSpPr>
          <p:nvPr/>
        </p:nvSpPr>
        <p:spPr bwMode="auto">
          <a:xfrm>
            <a:off x="3342400" y="1647137"/>
            <a:ext cx="756390" cy="753609"/>
          </a:xfrm>
          <a:custGeom>
            <a:avLst/>
            <a:gdLst>
              <a:gd name="T0" fmla="*/ 0 w 11335"/>
              <a:gd name="T1" fmla="*/ 11121 h 11292"/>
              <a:gd name="T2" fmla="*/ 3228 w 11335"/>
              <a:gd name="T3" fmla="*/ 170 h 11292"/>
              <a:gd name="T4" fmla="*/ 3242 w 11335"/>
              <a:gd name="T5" fmla="*/ 11121 h 11292"/>
              <a:gd name="T6" fmla="*/ 3100 w 11335"/>
              <a:gd name="T7" fmla="*/ 10993 h 11292"/>
              <a:gd name="T8" fmla="*/ 142 w 11335"/>
              <a:gd name="T9" fmla="*/ 298 h 11292"/>
              <a:gd name="T10" fmla="*/ 1621 w 11335"/>
              <a:gd name="T11" fmla="*/ 2460 h 11292"/>
              <a:gd name="T12" fmla="*/ 1621 w 11335"/>
              <a:gd name="T13" fmla="*/ 1294 h 11292"/>
              <a:gd name="T14" fmla="*/ 1621 w 11335"/>
              <a:gd name="T15" fmla="*/ 2460 h 11292"/>
              <a:gd name="T16" fmla="*/ 1166 w 11335"/>
              <a:gd name="T17" fmla="*/ 1891 h 11292"/>
              <a:gd name="T18" fmla="*/ 2076 w 11335"/>
              <a:gd name="T19" fmla="*/ 1891 h 11292"/>
              <a:gd name="T20" fmla="*/ 71 w 11335"/>
              <a:gd name="T21" fmla="*/ 7281 h 11292"/>
              <a:gd name="T22" fmla="*/ 3171 w 11335"/>
              <a:gd name="T23" fmla="*/ 7409 h 11292"/>
              <a:gd name="T24" fmla="*/ 71 w 11335"/>
              <a:gd name="T25" fmla="*/ 7281 h 11292"/>
              <a:gd name="T26" fmla="*/ 3171 w 11335"/>
              <a:gd name="T27" fmla="*/ 7779 h 11292"/>
              <a:gd name="T28" fmla="*/ 71 w 11335"/>
              <a:gd name="T29" fmla="*/ 7907 h 11292"/>
              <a:gd name="T30" fmla="*/ 6712 w 11335"/>
              <a:gd name="T31" fmla="*/ 11121 h 11292"/>
              <a:gd name="T32" fmla="*/ 3484 w 11335"/>
              <a:gd name="T33" fmla="*/ 170 h 11292"/>
              <a:gd name="T34" fmla="*/ 6712 w 11335"/>
              <a:gd name="T35" fmla="*/ 11121 h 11292"/>
              <a:gd name="T36" fmla="*/ 6570 w 11335"/>
              <a:gd name="T37" fmla="*/ 10993 h 11292"/>
              <a:gd name="T38" fmla="*/ 3612 w 11335"/>
              <a:gd name="T39" fmla="*/ 298 h 11292"/>
              <a:gd name="T40" fmla="*/ 5105 w 11335"/>
              <a:gd name="T41" fmla="*/ 2460 h 11292"/>
              <a:gd name="T42" fmla="*/ 5105 w 11335"/>
              <a:gd name="T43" fmla="*/ 1294 h 11292"/>
              <a:gd name="T44" fmla="*/ 5105 w 11335"/>
              <a:gd name="T45" fmla="*/ 2460 h 11292"/>
              <a:gd name="T46" fmla="*/ 4650 w 11335"/>
              <a:gd name="T47" fmla="*/ 1891 h 11292"/>
              <a:gd name="T48" fmla="*/ 5560 w 11335"/>
              <a:gd name="T49" fmla="*/ 1891 h 11292"/>
              <a:gd name="T50" fmla="*/ 3555 w 11335"/>
              <a:gd name="T51" fmla="*/ 7281 h 11292"/>
              <a:gd name="T52" fmla="*/ 6656 w 11335"/>
              <a:gd name="T53" fmla="*/ 7409 h 11292"/>
              <a:gd name="T54" fmla="*/ 3555 w 11335"/>
              <a:gd name="T55" fmla="*/ 7281 h 11292"/>
              <a:gd name="T56" fmla="*/ 6656 w 11335"/>
              <a:gd name="T57" fmla="*/ 7779 h 11292"/>
              <a:gd name="T58" fmla="*/ 3555 w 11335"/>
              <a:gd name="T59" fmla="*/ 7907 h 11292"/>
              <a:gd name="T60" fmla="*/ 8120 w 11335"/>
              <a:gd name="T61" fmla="*/ 11292 h 11292"/>
              <a:gd name="T62" fmla="*/ 9884 w 11335"/>
              <a:gd name="T63" fmla="*/ 0 h 11292"/>
              <a:gd name="T64" fmla="*/ 8120 w 11335"/>
              <a:gd name="T65" fmla="*/ 11292 h 11292"/>
              <a:gd name="T66" fmla="*/ 8234 w 11335"/>
              <a:gd name="T67" fmla="*/ 11136 h 11292"/>
              <a:gd name="T68" fmla="*/ 9770 w 11335"/>
              <a:gd name="T69" fmla="*/ 156 h 11292"/>
              <a:gd name="T70" fmla="*/ 8504 w 11335"/>
              <a:gd name="T71" fmla="*/ 2489 h 11292"/>
              <a:gd name="T72" fmla="*/ 7921 w 11335"/>
              <a:gd name="T73" fmla="*/ 1991 h 11292"/>
              <a:gd name="T74" fmla="*/ 8419 w 11335"/>
              <a:gd name="T75" fmla="*/ 1337 h 11292"/>
              <a:gd name="T76" fmla="*/ 8576 w 11335"/>
              <a:gd name="T77" fmla="*/ 2489 h 11292"/>
              <a:gd name="T78" fmla="*/ 8504 w 11335"/>
              <a:gd name="T79" fmla="*/ 1465 h 11292"/>
              <a:gd name="T80" fmla="*/ 8149 w 11335"/>
              <a:gd name="T81" fmla="*/ 1635 h 11292"/>
              <a:gd name="T82" fmla="*/ 8234 w 11335"/>
              <a:gd name="T83" fmla="*/ 2261 h 11292"/>
              <a:gd name="T84" fmla="*/ 8945 w 11335"/>
              <a:gd name="T85" fmla="*/ 1849 h 11292"/>
              <a:gd name="T86" fmla="*/ 10758 w 11335"/>
              <a:gd name="T87" fmla="*/ 7065 h 11292"/>
              <a:gd name="T88" fmla="*/ 7701 w 11335"/>
              <a:gd name="T89" fmla="*/ 7600 h 11292"/>
              <a:gd name="T90" fmla="*/ 10758 w 11335"/>
              <a:gd name="T91" fmla="*/ 7065 h 11292"/>
              <a:gd name="T92" fmla="*/ 10832 w 11335"/>
              <a:gd name="T93" fmla="*/ 7688 h 11292"/>
              <a:gd name="T94" fmla="*/ 7742 w 11335"/>
              <a:gd name="T95" fmla="*/ 7970 h 11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35" h="11292">
                <a:moveTo>
                  <a:pt x="3242" y="11121"/>
                </a:moveTo>
                <a:lnTo>
                  <a:pt x="0" y="11121"/>
                </a:lnTo>
                <a:lnTo>
                  <a:pt x="0" y="170"/>
                </a:lnTo>
                <a:lnTo>
                  <a:pt x="3228" y="170"/>
                </a:lnTo>
                <a:lnTo>
                  <a:pt x="3228" y="11121"/>
                </a:lnTo>
                <a:lnTo>
                  <a:pt x="3242" y="11121"/>
                </a:lnTo>
                <a:close/>
                <a:moveTo>
                  <a:pt x="142" y="10993"/>
                </a:moveTo>
                <a:lnTo>
                  <a:pt x="3100" y="10993"/>
                </a:lnTo>
                <a:lnTo>
                  <a:pt x="3100" y="298"/>
                </a:lnTo>
                <a:lnTo>
                  <a:pt x="142" y="298"/>
                </a:lnTo>
                <a:lnTo>
                  <a:pt x="142" y="10993"/>
                </a:lnTo>
                <a:close/>
                <a:moveTo>
                  <a:pt x="1621" y="2460"/>
                </a:moveTo>
                <a:cubicBezTo>
                  <a:pt x="1294" y="2460"/>
                  <a:pt x="1038" y="2204"/>
                  <a:pt x="1038" y="1877"/>
                </a:cubicBezTo>
                <a:cubicBezTo>
                  <a:pt x="1038" y="1550"/>
                  <a:pt x="1294" y="1294"/>
                  <a:pt x="1621" y="1294"/>
                </a:cubicBezTo>
                <a:cubicBezTo>
                  <a:pt x="1948" y="1294"/>
                  <a:pt x="2204" y="1550"/>
                  <a:pt x="2204" y="1877"/>
                </a:cubicBezTo>
                <a:cubicBezTo>
                  <a:pt x="2204" y="2204"/>
                  <a:pt x="1948" y="2460"/>
                  <a:pt x="1621" y="2460"/>
                </a:cubicBezTo>
                <a:close/>
                <a:moveTo>
                  <a:pt x="1621" y="1436"/>
                </a:moveTo>
                <a:cubicBezTo>
                  <a:pt x="1379" y="1436"/>
                  <a:pt x="1166" y="1635"/>
                  <a:pt x="1166" y="1891"/>
                </a:cubicBezTo>
                <a:cubicBezTo>
                  <a:pt x="1166" y="2133"/>
                  <a:pt x="1365" y="2346"/>
                  <a:pt x="1621" y="2346"/>
                </a:cubicBezTo>
                <a:cubicBezTo>
                  <a:pt x="1863" y="2346"/>
                  <a:pt x="2076" y="2147"/>
                  <a:pt x="2076" y="1891"/>
                </a:cubicBezTo>
                <a:cubicBezTo>
                  <a:pt x="2076" y="1635"/>
                  <a:pt x="1863" y="1436"/>
                  <a:pt x="1621" y="1436"/>
                </a:cubicBezTo>
                <a:close/>
                <a:moveTo>
                  <a:pt x="71" y="7281"/>
                </a:moveTo>
                <a:lnTo>
                  <a:pt x="3171" y="7281"/>
                </a:lnTo>
                <a:lnTo>
                  <a:pt x="3171" y="7409"/>
                </a:lnTo>
                <a:lnTo>
                  <a:pt x="71" y="7409"/>
                </a:lnTo>
                <a:lnTo>
                  <a:pt x="71" y="7281"/>
                </a:lnTo>
                <a:close/>
                <a:moveTo>
                  <a:pt x="71" y="7779"/>
                </a:moveTo>
                <a:lnTo>
                  <a:pt x="3171" y="7779"/>
                </a:lnTo>
                <a:lnTo>
                  <a:pt x="3171" y="7907"/>
                </a:lnTo>
                <a:lnTo>
                  <a:pt x="71" y="7907"/>
                </a:lnTo>
                <a:lnTo>
                  <a:pt x="71" y="7779"/>
                </a:lnTo>
                <a:close/>
                <a:moveTo>
                  <a:pt x="6712" y="11121"/>
                </a:moveTo>
                <a:lnTo>
                  <a:pt x="3484" y="11121"/>
                </a:lnTo>
                <a:lnTo>
                  <a:pt x="3484" y="170"/>
                </a:lnTo>
                <a:lnTo>
                  <a:pt x="6712" y="170"/>
                </a:lnTo>
                <a:lnTo>
                  <a:pt x="6712" y="11121"/>
                </a:lnTo>
                <a:close/>
                <a:moveTo>
                  <a:pt x="3612" y="10993"/>
                </a:moveTo>
                <a:lnTo>
                  <a:pt x="6570" y="10993"/>
                </a:lnTo>
                <a:lnTo>
                  <a:pt x="6570" y="298"/>
                </a:lnTo>
                <a:lnTo>
                  <a:pt x="3612" y="298"/>
                </a:lnTo>
                <a:lnTo>
                  <a:pt x="3612" y="10993"/>
                </a:lnTo>
                <a:close/>
                <a:moveTo>
                  <a:pt x="5105" y="2460"/>
                </a:moveTo>
                <a:cubicBezTo>
                  <a:pt x="4778" y="2460"/>
                  <a:pt x="4522" y="2204"/>
                  <a:pt x="4522" y="1877"/>
                </a:cubicBezTo>
                <a:cubicBezTo>
                  <a:pt x="4522" y="1550"/>
                  <a:pt x="4778" y="1294"/>
                  <a:pt x="5105" y="1294"/>
                </a:cubicBezTo>
                <a:cubicBezTo>
                  <a:pt x="5432" y="1294"/>
                  <a:pt x="5688" y="1550"/>
                  <a:pt x="5688" y="1877"/>
                </a:cubicBezTo>
                <a:cubicBezTo>
                  <a:pt x="5688" y="2204"/>
                  <a:pt x="5418" y="2460"/>
                  <a:pt x="5105" y="2460"/>
                </a:cubicBezTo>
                <a:close/>
                <a:moveTo>
                  <a:pt x="5105" y="1436"/>
                </a:moveTo>
                <a:cubicBezTo>
                  <a:pt x="4864" y="1436"/>
                  <a:pt x="4650" y="1635"/>
                  <a:pt x="4650" y="1891"/>
                </a:cubicBezTo>
                <a:cubicBezTo>
                  <a:pt x="4650" y="2133"/>
                  <a:pt x="4849" y="2346"/>
                  <a:pt x="5105" y="2346"/>
                </a:cubicBezTo>
                <a:cubicBezTo>
                  <a:pt x="5347" y="2346"/>
                  <a:pt x="5560" y="2147"/>
                  <a:pt x="5560" y="1891"/>
                </a:cubicBezTo>
                <a:cubicBezTo>
                  <a:pt x="5546" y="1635"/>
                  <a:pt x="5347" y="1436"/>
                  <a:pt x="5105" y="1436"/>
                </a:cubicBezTo>
                <a:close/>
                <a:moveTo>
                  <a:pt x="3555" y="7281"/>
                </a:moveTo>
                <a:lnTo>
                  <a:pt x="6656" y="7281"/>
                </a:lnTo>
                <a:lnTo>
                  <a:pt x="6656" y="7409"/>
                </a:lnTo>
                <a:lnTo>
                  <a:pt x="3555" y="7409"/>
                </a:lnTo>
                <a:lnTo>
                  <a:pt x="3555" y="7281"/>
                </a:lnTo>
                <a:close/>
                <a:moveTo>
                  <a:pt x="3555" y="7779"/>
                </a:moveTo>
                <a:lnTo>
                  <a:pt x="6656" y="7779"/>
                </a:lnTo>
                <a:lnTo>
                  <a:pt x="6656" y="7907"/>
                </a:lnTo>
                <a:lnTo>
                  <a:pt x="3555" y="7907"/>
                </a:lnTo>
                <a:lnTo>
                  <a:pt x="3555" y="7779"/>
                </a:lnTo>
                <a:close/>
                <a:moveTo>
                  <a:pt x="8120" y="11292"/>
                </a:moveTo>
                <a:lnTo>
                  <a:pt x="6684" y="426"/>
                </a:lnTo>
                <a:lnTo>
                  <a:pt x="9884" y="0"/>
                </a:lnTo>
                <a:lnTo>
                  <a:pt x="11335" y="10865"/>
                </a:lnTo>
                <a:lnTo>
                  <a:pt x="8120" y="11292"/>
                </a:lnTo>
                <a:close/>
                <a:moveTo>
                  <a:pt x="6826" y="540"/>
                </a:moveTo>
                <a:lnTo>
                  <a:pt x="8234" y="11136"/>
                </a:lnTo>
                <a:lnTo>
                  <a:pt x="11164" y="10752"/>
                </a:lnTo>
                <a:lnTo>
                  <a:pt x="9770" y="156"/>
                </a:lnTo>
                <a:lnTo>
                  <a:pt x="6826" y="540"/>
                </a:lnTo>
                <a:close/>
                <a:moveTo>
                  <a:pt x="8504" y="2489"/>
                </a:moveTo>
                <a:cubicBezTo>
                  <a:pt x="8376" y="2489"/>
                  <a:pt x="8248" y="2446"/>
                  <a:pt x="8149" y="2375"/>
                </a:cubicBezTo>
                <a:cubicBezTo>
                  <a:pt x="8021" y="2275"/>
                  <a:pt x="7950" y="2147"/>
                  <a:pt x="7921" y="1991"/>
                </a:cubicBezTo>
                <a:cubicBezTo>
                  <a:pt x="7907" y="1834"/>
                  <a:pt x="7936" y="1678"/>
                  <a:pt x="8035" y="1564"/>
                </a:cubicBezTo>
                <a:cubicBezTo>
                  <a:pt x="8135" y="1436"/>
                  <a:pt x="8263" y="1365"/>
                  <a:pt x="8419" y="1337"/>
                </a:cubicBezTo>
                <a:cubicBezTo>
                  <a:pt x="8732" y="1294"/>
                  <a:pt x="9031" y="1521"/>
                  <a:pt x="9073" y="1834"/>
                </a:cubicBezTo>
                <a:cubicBezTo>
                  <a:pt x="9116" y="2147"/>
                  <a:pt x="8888" y="2446"/>
                  <a:pt x="8576" y="2489"/>
                </a:cubicBezTo>
                <a:lnTo>
                  <a:pt x="8504" y="2489"/>
                </a:lnTo>
                <a:close/>
                <a:moveTo>
                  <a:pt x="8504" y="1465"/>
                </a:moveTo>
                <a:lnTo>
                  <a:pt x="8448" y="1465"/>
                </a:lnTo>
                <a:cubicBezTo>
                  <a:pt x="8334" y="1479"/>
                  <a:pt x="8220" y="1536"/>
                  <a:pt x="8149" y="1635"/>
                </a:cubicBezTo>
                <a:cubicBezTo>
                  <a:pt x="8078" y="1735"/>
                  <a:pt x="8049" y="1849"/>
                  <a:pt x="8064" y="1962"/>
                </a:cubicBezTo>
                <a:cubicBezTo>
                  <a:pt x="8078" y="2076"/>
                  <a:pt x="8135" y="2190"/>
                  <a:pt x="8234" y="2261"/>
                </a:cubicBezTo>
                <a:cubicBezTo>
                  <a:pt x="8334" y="2332"/>
                  <a:pt x="8448" y="2361"/>
                  <a:pt x="8561" y="2346"/>
                </a:cubicBezTo>
                <a:cubicBezTo>
                  <a:pt x="8803" y="2318"/>
                  <a:pt x="8974" y="2090"/>
                  <a:pt x="8945" y="1849"/>
                </a:cubicBezTo>
                <a:cubicBezTo>
                  <a:pt x="8917" y="1621"/>
                  <a:pt x="8732" y="1465"/>
                  <a:pt x="8504" y="1465"/>
                </a:cubicBezTo>
                <a:close/>
                <a:moveTo>
                  <a:pt x="10758" y="7065"/>
                </a:moveTo>
                <a:lnTo>
                  <a:pt x="10775" y="7192"/>
                </a:lnTo>
                <a:lnTo>
                  <a:pt x="7701" y="7600"/>
                </a:lnTo>
                <a:lnTo>
                  <a:pt x="7684" y="7474"/>
                </a:lnTo>
                <a:lnTo>
                  <a:pt x="10758" y="7065"/>
                </a:lnTo>
                <a:close/>
                <a:moveTo>
                  <a:pt x="10815" y="7561"/>
                </a:moveTo>
                <a:lnTo>
                  <a:pt x="10832" y="7688"/>
                </a:lnTo>
                <a:lnTo>
                  <a:pt x="7759" y="8097"/>
                </a:lnTo>
                <a:lnTo>
                  <a:pt x="7742" y="7970"/>
                </a:lnTo>
                <a:lnTo>
                  <a:pt x="10815" y="7561"/>
                </a:lnTo>
                <a:close/>
              </a:path>
            </a:pathLst>
          </a:custGeom>
          <a:solidFill>
            <a:srgbClr val="6CB873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6CB873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ldLvl="0" animBg="1"/>
      <p:bldP spid="10" grpId="0"/>
      <p:bldP spid="11" grpId="0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直接连接符 19"/>
          <p:cNvCxnSpPr/>
          <p:nvPr/>
        </p:nvCxnSpPr>
        <p:spPr>
          <a:xfrm flipV="1">
            <a:off x="1416125" y="2527035"/>
            <a:ext cx="3139122" cy="155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1431703" y="5312283"/>
            <a:ext cx="9331304" cy="55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V="1">
            <a:off x="2875989" y="2527035"/>
            <a:ext cx="0" cy="278524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2480458" y="1557711"/>
            <a:ext cx="21355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4800" kern="0" dirty="0" err="1">
                <a:latin typeface="Arial" panose="020B0604020202020204" pitchFamily="34" charset="0"/>
                <a:ea typeface="思源黑体 CN Medium" panose="020B0600000000000000" pitchFamily="34" charset="-122"/>
                <a:cs typeface="Arial Unicode MS" panose="020B0604020202020204" pitchFamily="34" charset="-122"/>
                <a:sym typeface="Arial" panose="020B0604020202020204" pitchFamily="34" charset="0"/>
              </a:rPr>
              <a:t>chén</a:t>
            </a:r>
            <a:endParaRPr lang="en-US" altLang="zh-CN" sz="4800" kern="0" dirty="0">
              <a:latin typeface="Arial" panose="020B0604020202020204" pitchFamily="34" charset="0"/>
              <a:ea typeface="思源黑体 CN Medium" panose="020B0600000000000000" pitchFamily="34" charset="-122"/>
              <a:cs typeface="Arial Unicode MS" panose="020B0604020202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27" name="直接连接符 26"/>
          <p:cNvCxnSpPr/>
          <p:nvPr/>
        </p:nvCxnSpPr>
        <p:spPr>
          <a:xfrm flipH="1">
            <a:off x="1431703" y="3915751"/>
            <a:ext cx="3154443" cy="390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9094764" y="1576268"/>
            <a:ext cx="15338" cy="37360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7651507" y="1576268"/>
            <a:ext cx="0" cy="37360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7651507" y="3717465"/>
            <a:ext cx="31115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>
            <a:off x="7877260" y="4190160"/>
            <a:ext cx="1990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结构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7877260" y="2440100"/>
            <a:ext cx="2875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笔画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9393640" y="2464433"/>
            <a:ext cx="1159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kern="0" noProof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7</a:t>
            </a:r>
            <a:r>
              <a:rPr kumimoji="0" lang="zh-CN" altLang="en-US" sz="32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画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9393640" y="4190160"/>
            <a:ext cx="1871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32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左右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1949524" y="5459782"/>
            <a:ext cx="1852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组词</a:t>
            </a:r>
          </a:p>
        </p:txBody>
      </p:sp>
      <p:sp>
        <p:nvSpPr>
          <p:cNvPr id="43" name="矩形 42"/>
          <p:cNvSpPr/>
          <p:nvPr/>
        </p:nvSpPr>
        <p:spPr>
          <a:xfrm>
            <a:off x="3193151" y="5478386"/>
            <a:ext cx="7965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32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深沉   沉重   下沉   石沉大海</a:t>
            </a:r>
          </a:p>
        </p:txBody>
      </p:sp>
      <p:sp>
        <p:nvSpPr>
          <p:cNvPr id="44" name="剪去单角的矩形 43"/>
          <p:cNvSpPr/>
          <p:nvPr/>
        </p:nvSpPr>
        <p:spPr>
          <a:xfrm>
            <a:off x="1431703" y="1576269"/>
            <a:ext cx="9321472" cy="4557831"/>
          </a:xfrm>
          <a:prstGeom prst="snip1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45" name="直接连接符 44"/>
          <p:cNvCxnSpPr/>
          <p:nvPr/>
        </p:nvCxnSpPr>
        <p:spPr>
          <a:xfrm>
            <a:off x="4555247" y="1576268"/>
            <a:ext cx="1" cy="37360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框 46"/>
          <p:cNvSpPr txBox="1"/>
          <p:nvPr/>
        </p:nvSpPr>
        <p:spPr>
          <a:xfrm>
            <a:off x="1856279" y="2650721"/>
            <a:ext cx="19818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6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沉</a:t>
            </a:r>
            <a:endParaRPr kumimoji="0" lang="zh-CN" altLang="en-US" sz="166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046" y="2717792"/>
            <a:ext cx="2342644" cy="1756983"/>
          </a:xfrm>
          <a:prstGeom prst="rect">
            <a:avLst/>
          </a:prstGeom>
        </p:spPr>
      </p:pic>
      <p:grpSp>
        <p:nvGrpSpPr>
          <p:cNvPr id="49" name="组合 48"/>
          <p:cNvGrpSpPr/>
          <p:nvPr/>
        </p:nvGrpSpPr>
        <p:grpSpPr>
          <a:xfrm>
            <a:off x="305216" y="259882"/>
            <a:ext cx="2195415" cy="1078084"/>
            <a:chOff x="305216" y="259882"/>
            <a:chExt cx="1116514" cy="548277"/>
          </a:xfrm>
        </p:grpSpPr>
        <p:sp>
          <p:nvSpPr>
            <p:cNvPr id="50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6CB873"/>
            </a:solidFill>
            <a:ln>
              <a:noFill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493016" y="260323"/>
              <a:ext cx="928714" cy="5478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solidFill>
                    <a:srgbClr val="6CB873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生字导学</a:t>
              </a:r>
            </a:p>
            <a:p>
              <a:endParaRPr lang="zh-CN" altLang="en-US" sz="3200" dirty="0">
                <a:solidFill>
                  <a:srgbClr val="6CB873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8" grpId="0"/>
      <p:bldP spid="39" grpId="0"/>
      <p:bldP spid="40" grpId="0"/>
      <p:bldP spid="41" grpId="0"/>
      <p:bldP spid="42" grpId="0"/>
      <p:bldP spid="43" grpId="0"/>
      <p:bldP spid="44" grpId="0" animBg="1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直接连接符 19"/>
          <p:cNvCxnSpPr/>
          <p:nvPr/>
        </p:nvCxnSpPr>
        <p:spPr>
          <a:xfrm flipV="1">
            <a:off x="1416125" y="2527035"/>
            <a:ext cx="3139122" cy="155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1431703" y="5312283"/>
            <a:ext cx="9331304" cy="55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V="1">
            <a:off x="2875989" y="2527035"/>
            <a:ext cx="0" cy="278524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2572555" y="1605587"/>
            <a:ext cx="21355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4800" kern="0" dirty="0" err="1">
                <a:latin typeface="Arial" panose="020B0604020202020204" pitchFamily="34" charset="0"/>
                <a:ea typeface="思源黑体 CN Medium" panose="020B0600000000000000" pitchFamily="34" charset="-122"/>
                <a:cs typeface="Arial Unicode MS" panose="020B0604020202020204" pitchFamily="34" charset="-122"/>
                <a:sym typeface="Arial" panose="020B0604020202020204" pitchFamily="34" charset="0"/>
              </a:rPr>
              <a:t>fà</a:t>
            </a:r>
            <a:endParaRPr lang="en-US" altLang="zh-CN" sz="4800" kern="0" dirty="0">
              <a:latin typeface="Arial" panose="020B0604020202020204" pitchFamily="34" charset="0"/>
              <a:ea typeface="思源黑体 CN Medium" panose="020B0600000000000000" pitchFamily="34" charset="-122"/>
              <a:cs typeface="Arial Unicode MS" panose="020B0604020202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27" name="直接连接符 26"/>
          <p:cNvCxnSpPr/>
          <p:nvPr/>
        </p:nvCxnSpPr>
        <p:spPr>
          <a:xfrm flipH="1">
            <a:off x="1431703" y="3915751"/>
            <a:ext cx="3154443" cy="390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9094764" y="1576268"/>
            <a:ext cx="15338" cy="37360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7651507" y="1576268"/>
            <a:ext cx="0" cy="37360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7651507" y="3717465"/>
            <a:ext cx="31115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>
            <a:off x="7877260" y="4190160"/>
            <a:ext cx="1990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结构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7877260" y="2440100"/>
            <a:ext cx="2875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笔画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9393640" y="2464433"/>
            <a:ext cx="1159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5</a:t>
            </a:r>
            <a:r>
              <a:rPr kumimoji="0" lang="zh-CN" altLang="en-US" sz="32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画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9260137" y="4190160"/>
            <a:ext cx="1871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32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半包围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1949524" y="5459782"/>
            <a:ext cx="1852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组词</a:t>
            </a:r>
          </a:p>
        </p:txBody>
      </p:sp>
      <p:sp>
        <p:nvSpPr>
          <p:cNvPr id="43" name="矩形 42"/>
          <p:cNvSpPr/>
          <p:nvPr/>
        </p:nvSpPr>
        <p:spPr>
          <a:xfrm>
            <a:off x="3193151" y="5478386"/>
            <a:ext cx="7965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32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头发   长发   白发   怒发冲冠</a:t>
            </a:r>
          </a:p>
        </p:txBody>
      </p:sp>
      <p:sp>
        <p:nvSpPr>
          <p:cNvPr id="44" name="剪去单角的矩形 43"/>
          <p:cNvSpPr/>
          <p:nvPr/>
        </p:nvSpPr>
        <p:spPr>
          <a:xfrm>
            <a:off x="1431703" y="1576269"/>
            <a:ext cx="9321472" cy="4557831"/>
          </a:xfrm>
          <a:prstGeom prst="snip1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45" name="直接连接符 44"/>
          <p:cNvCxnSpPr/>
          <p:nvPr/>
        </p:nvCxnSpPr>
        <p:spPr>
          <a:xfrm>
            <a:off x="4555247" y="1576268"/>
            <a:ext cx="1" cy="37360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框 46"/>
          <p:cNvSpPr txBox="1"/>
          <p:nvPr/>
        </p:nvSpPr>
        <p:spPr>
          <a:xfrm>
            <a:off x="1856279" y="2650721"/>
            <a:ext cx="19818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6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发</a:t>
            </a:r>
            <a:endParaRPr kumimoji="0" lang="zh-CN" altLang="en-US" sz="166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305216" y="259882"/>
            <a:ext cx="2195415" cy="1078084"/>
            <a:chOff x="305216" y="259882"/>
            <a:chExt cx="1116514" cy="548277"/>
          </a:xfrm>
        </p:grpSpPr>
        <p:sp>
          <p:nvSpPr>
            <p:cNvPr id="49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6CB873"/>
            </a:solidFill>
            <a:ln>
              <a:noFill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493016" y="260323"/>
              <a:ext cx="928714" cy="5478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solidFill>
                    <a:srgbClr val="6CB873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生字导学</a:t>
              </a:r>
            </a:p>
            <a:p>
              <a:endParaRPr lang="zh-CN" altLang="en-US" sz="3200" dirty="0">
                <a:solidFill>
                  <a:srgbClr val="6CB873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999" y="2428996"/>
            <a:ext cx="2771690" cy="2087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8" grpId="0"/>
      <p:bldP spid="39" grpId="0"/>
      <p:bldP spid="40" grpId="0"/>
      <p:bldP spid="41" grpId="0"/>
      <p:bldP spid="42" grpId="0"/>
      <p:bldP spid="43" grpId="0"/>
      <p:bldP spid="44" grpId="0" animBg="1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417" y="2752142"/>
            <a:ext cx="2355674" cy="1863829"/>
          </a:xfrm>
          <a:prstGeom prst="rect">
            <a:avLst/>
          </a:prstGeom>
        </p:spPr>
      </p:pic>
      <p:cxnSp>
        <p:nvCxnSpPr>
          <p:cNvPr id="21" name="直接连接符 20"/>
          <p:cNvCxnSpPr/>
          <p:nvPr/>
        </p:nvCxnSpPr>
        <p:spPr>
          <a:xfrm flipV="1">
            <a:off x="1416125" y="2527035"/>
            <a:ext cx="3139122" cy="155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1431703" y="5312283"/>
            <a:ext cx="9331304" cy="55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V="1">
            <a:off x="2875989" y="2527035"/>
            <a:ext cx="0" cy="278524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1949525" y="1605587"/>
            <a:ext cx="2758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4800" kern="0" dirty="0" err="1">
                <a:latin typeface="Arial" panose="020B0604020202020204" pitchFamily="34" charset="0"/>
                <a:ea typeface="思源黑体 CN Medium" panose="020B0600000000000000" pitchFamily="34" charset="-122"/>
                <a:cs typeface="Arial Unicode MS" panose="020B0604020202020204" pitchFamily="34" charset="-122"/>
                <a:sym typeface="Arial" panose="020B0604020202020204" pitchFamily="34" charset="0"/>
              </a:rPr>
              <a:t>chuānɡ</a:t>
            </a:r>
            <a:endParaRPr lang="en-US" altLang="zh-CN" sz="4800" kern="0" dirty="0">
              <a:latin typeface="Arial" panose="020B0604020202020204" pitchFamily="34" charset="0"/>
              <a:ea typeface="思源黑体 CN Medium" panose="020B0600000000000000" pitchFamily="34" charset="-122"/>
              <a:cs typeface="Arial Unicode MS" panose="020B0604020202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29" name="直接连接符 28"/>
          <p:cNvCxnSpPr/>
          <p:nvPr/>
        </p:nvCxnSpPr>
        <p:spPr>
          <a:xfrm flipH="1">
            <a:off x="1431703" y="3915751"/>
            <a:ext cx="3154443" cy="390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9094764" y="1576268"/>
            <a:ext cx="15338" cy="37360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7651507" y="1576268"/>
            <a:ext cx="0" cy="37360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7651507" y="3717465"/>
            <a:ext cx="31115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/>
          <p:cNvSpPr txBox="1"/>
          <p:nvPr/>
        </p:nvSpPr>
        <p:spPr>
          <a:xfrm>
            <a:off x="7877260" y="4190160"/>
            <a:ext cx="1990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结构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7877260" y="2440100"/>
            <a:ext cx="2875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笔画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9393640" y="2464433"/>
            <a:ext cx="1159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kern="0" noProof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12</a:t>
            </a:r>
            <a:r>
              <a:rPr kumimoji="0" lang="zh-CN" altLang="en-US" sz="32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画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9374590" y="4261152"/>
            <a:ext cx="1871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32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上下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1949524" y="5459782"/>
            <a:ext cx="1852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组词</a:t>
            </a:r>
          </a:p>
        </p:txBody>
      </p:sp>
      <p:sp>
        <p:nvSpPr>
          <p:cNvPr id="44" name="矩形 43"/>
          <p:cNvSpPr/>
          <p:nvPr/>
        </p:nvSpPr>
        <p:spPr>
          <a:xfrm>
            <a:off x="3193151" y="5478386"/>
            <a:ext cx="7965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32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窗户   开窗   窗外   窗明几净</a:t>
            </a:r>
          </a:p>
        </p:txBody>
      </p:sp>
      <p:sp>
        <p:nvSpPr>
          <p:cNvPr id="45" name="剪去单角的矩形 44"/>
          <p:cNvSpPr/>
          <p:nvPr/>
        </p:nvSpPr>
        <p:spPr>
          <a:xfrm>
            <a:off x="1431703" y="1576269"/>
            <a:ext cx="9321472" cy="4557831"/>
          </a:xfrm>
          <a:prstGeom prst="snip1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46" name="直接连接符 45"/>
          <p:cNvCxnSpPr/>
          <p:nvPr/>
        </p:nvCxnSpPr>
        <p:spPr>
          <a:xfrm>
            <a:off x="4555247" y="1576268"/>
            <a:ext cx="1" cy="37360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框 46"/>
          <p:cNvSpPr txBox="1"/>
          <p:nvPr/>
        </p:nvSpPr>
        <p:spPr>
          <a:xfrm>
            <a:off x="1856279" y="2650721"/>
            <a:ext cx="19818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6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窗</a:t>
            </a:r>
            <a:endParaRPr kumimoji="0" lang="zh-CN" altLang="en-US" sz="166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305216" y="259882"/>
            <a:ext cx="2195415" cy="1078084"/>
            <a:chOff x="305216" y="259882"/>
            <a:chExt cx="1116514" cy="548277"/>
          </a:xfrm>
        </p:grpSpPr>
        <p:sp>
          <p:nvSpPr>
            <p:cNvPr id="49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6CB873"/>
            </a:solidFill>
            <a:ln>
              <a:noFill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493016" y="260323"/>
              <a:ext cx="928714" cy="5478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solidFill>
                    <a:srgbClr val="6CB873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生字导学</a:t>
              </a:r>
            </a:p>
            <a:p>
              <a:endParaRPr lang="zh-CN" altLang="en-US" sz="3200" dirty="0">
                <a:solidFill>
                  <a:srgbClr val="6CB873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9" grpId="0"/>
      <p:bldP spid="40" grpId="0"/>
      <p:bldP spid="41" grpId="0"/>
      <p:bldP spid="42" grpId="0"/>
      <p:bldP spid="43" grpId="0"/>
      <p:bldP spid="44" grpId="0"/>
      <p:bldP spid="45" grpId="0" animBg="1"/>
      <p:bldP spid="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63542" y="2984090"/>
            <a:ext cx="2540000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发 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169875" y="1785926"/>
            <a:ext cx="612668" cy="70788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400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fā</a:t>
            </a:r>
            <a:endParaRPr kumimoji="0" sz="400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027208" y="4059389"/>
            <a:ext cx="755335" cy="70788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kumimoji="0" sz="400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fà</a:t>
            </a:r>
            <a:endParaRPr kumimoji="0" sz="400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122833" y="1878259"/>
            <a:ext cx="1819729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u="none" strike="noStrike" kern="0" cap="none" spc="0" normalizeH="0" baseline="0" noProof="0" dirty="0">
                <a:ln>
                  <a:noFill/>
                </a:ln>
                <a:solidFill>
                  <a:srgbClr val="1C0CF6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白发  理发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171898" y="4244055"/>
            <a:ext cx="1819729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u="none" strike="noStrike" kern="0" cap="none" spc="0" normalizeH="0" baseline="0" noProof="0" dirty="0">
                <a:ln>
                  <a:noFill/>
                </a:ln>
                <a:solidFill>
                  <a:srgbClr val="1C0CF6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发现  发觉</a:t>
            </a:r>
          </a:p>
        </p:txBody>
      </p:sp>
      <p:sp>
        <p:nvSpPr>
          <p:cNvPr id="9" name="左大括号 8"/>
          <p:cNvSpPr/>
          <p:nvPr/>
        </p:nvSpPr>
        <p:spPr>
          <a:xfrm>
            <a:off x="1579225" y="2139869"/>
            <a:ext cx="508635" cy="2376805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44484" y="5230974"/>
            <a:ext cx="9974580" cy="6093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运用：我</a:t>
            </a:r>
            <a:r>
              <a:rPr kumimoji="0" lang="zh-CN" altLang="en-US" sz="280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发(fā)</a:t>
            </a:r>
            <a:r>
              <a:rPr kumimoji="0" lang="zh-CN" altLang="en-US" sz="28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现妈妈有了白</a:t>
            </a:r>
            <a:r>
              <a:rPr kumimoji="0" lang="zh-CN" altLang="en-US" sz="280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发(fà)</a:t>
            </a:r>
            <a:r>
              <a:rPr kumimoji="0" lang="zh-CN" altLang="en-US" sz="28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60400" y="1137316"/>
            <a:ext cx="2839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</a:t>
            </a:r>
            <a:r>
              <a:rPr kumimoji="0" lang="zh-CN" altLang="en-US" sz="28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多音字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305216" y="259882"/>
            <a:ext cx="2195415" cy="1078084"/>
            <a:chOff x="305216" y="259882"/>
            <a:chExt cx="1116514" cy="548277"/>
          </a:xfrm>
        </p:grpSpPr>
        <p:sp>
          <p:nvSpPr>
            <p:cNvPr id="1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6CB873"/>
            </a:solidFill>
            <a:ln>
              <a:noFill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493016" y="260323"/>
              <a:ext cx="928714" cy="5478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solidFill>
                    <a:srgbClr val="6CB873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生字导学</a:t>
              </a:r>
            </a:p>
            <a:p>
              <a:endParaRPr lang="zh-CN" altLang="en-US" sz="3200" dirty="0">
                <a:solidFill>
                  <a:srgbClr val="6CB873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 bldLvl="0" animBg="1"/>
      <p:bldP spid="9" grpId="1" animBg="1"/>
      <p:bldP spid="10" grpId="0"/>
      <p:bldP spid="1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58813" y="2318462"/>
            <a:ext cx="2540000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哄 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183131" y="1092347"/>
            <a:ext cx="1210588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360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hǒnɡ</a:t>
            </a:r>
            <a:endParaRPr kumimoji="0" sz="36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035056" y="2264557"/>
            <a:ext cx="1338828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kumimoji="0" sz="360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hōnɡ</a:t>
            </a:r>
            <a:endParaRPr kumimoji="0" sz="36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985896" y="1213632"/>
            <a:ext cx="195758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>
                <a:ln>
                  <a:noFill/>
                </a:ln>
                <a:solidFill>
                  <a:srgbClr val="1C0CF6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哄骗   哄逗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985896" y="2391487"/>
            <a:ext cx="2226892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1C0CF6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哄笑  闹哄哄</a:t>
            </a:r>
          </a:p>
        </p:txBody>
      </p:sp>
      <p:sp>
        <p:nvSpPr>
          <p:cNvPr id="9" name="左大括号 8"/>
          <p:cNvSpPr/>
          <p:nvPr/>
        </p:nvSpPr>
        <p:spPr>
          <a:xfrm>
            <a:off x="1674496" y="1491127"/>
            <a:ext cx="508635" cy="2376805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74489" y="4416818"/>
            <a:ext cx="10794365" cy="1384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运用：骗子自相矛盾的一番话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哄(hǒnɡ)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骗不了人，大家在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哄(hōnɡ)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笑一阵之后，一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哄(hònɡ)而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散了。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035056" y="3439942"/>
            <a:ext cx="1338828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kumimoji="0" sz="360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hònɡ</a:t>
            </a:r>
            <a:endParaRPr kumimoji="0" sz="36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985896" y="3563053"/>
            <a:ext cx="2595582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1C0CF6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一哄而散  起哄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305216" y="259882"/>
            <a:ext cx="2195415" cy="1078084"/>
            <a:chOff x="305216" y="259882"/>
            <a:chExt cx="1116514" cy="548277"/>
          </a:xfrm>
        </p:grpSpPr>
        <p:sp>
          <p:nvSpPr>
            <p:cNvPr id="12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6CB873"/>
            </a:solidFill>
            <a:ln>
              <a:noFill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493016" y="260323"/>
              <a:ext cx="928714" cy="5478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solidFill>
                    <a:srgbClr val="6CB873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生字导学</a:t>
              </a:r>
            </a:p>
            <a:p>
              <a:endParaRPr lang="zh-CN" altLang="en-US" sz="3200" dirty="0">
                <a:solidFill>
                  <a:srgbClr val="6CB873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 bldLvl="0" animBg="1"/>
      <p:bldP spid="9" grpId="1" animBg="1"/>
      <p:bldP spid="10" grpId="0"/>
      <p:bldP spid="10" grpId="1"/>
      <p:bldP spid="2" grpId="0"/>
      <p:bldP spid="2" grpId="1"/>
      <p:bldP spid="3" grpId="0"/>
      <p:bldP spid="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63542" y="1172720"/>
            <a:ext cx="9759315" cy="586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今天我们要学习《妈妈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1C0CF6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睡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了》这篇课文。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34379" y="2055938"/>
            <a:ext cx="1035558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“睡”字是什么结构？它的偏旁是什么？　　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74489" y="2814699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左右结构、目字旁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305216" y="259882"/>
            <a:ext cx="2195415" cy="1078084"/>
            <a:chOff x="305216" y="259882"/>
            <a:chExt cx="1116514" cy="548277"/>
          </a:xfrm>
        </p:grpSpPr>
        <p:sp>
          <p:nvSpPr>
            <p:cNvPr id="8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6CB873"/>
            </a:solidFill>
            <a:ln>
              <a:noFill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493016" y="260323"/>
              <a:ext cx="928714" cy="5478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solidFill>
                    <a:srgbClr val="6CB873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整体感知</a:t>
              </a:r>
            </a:p>
            <a:p>
              <a:endParaRPr lang="zh-CN" altLang="en-US" sz="3200" dirty="0">
                <a:solidFill>
                  <a:srgbClr val="6CB873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217" y="2286770"/>
            <a:ext cx="4097757" cy="40977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8813" y="1420495"/>
            <a:ext cx="10297795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带有这个“目”字旁的字和什么有关系啊？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95961" y="2351816"/>
            <a:ext cx="180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眼睛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3862" y="2026244"/>
            <a:ext cx="2322195" cy="232219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05216" y="259882"/>
            <a:ext cx="2195415" cy="1078084"/>
            <a:chOff x="305216" y="259882"/>
            <a:chExt cx="1116514" cy="548277"/>
          </a:xfrm>
        </p:grpSpPr>
        <p:sp>
          <p:nvSpPr>
            <p:cNvPr id="7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6CB873"/>
            </a:solidFill>
            <a:ln>
              <a:noFill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493016" y="260323"/>
              <a:ext cx="928714" cy="5478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solidFill>
                    <a:srgbClr val="6CB873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整体感知</a:t>
              </a:r>
            </a:p>
            <a:p>
              <a:endParaRPr lang="zh-CN" altLang="en-US" sz="3200" dirty="0">
                <a:solidFill>
                  <a:srgbClr val="6CB873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233" y="2379380"/>
            <a:ext cx="3938117" cy="39381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74489" y="1164175"/>
            <a:ext cx="275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精读课文</a:t>
            </a:r>
          </a:p>
        </p:txBody>
      </p:sp>
      <p:sp>
        <p:nvSpPr>
          <p:cNvPr id="4" name="矩形 3"/>
          <p:cNvSpPr/>
          <p:nvPr/>
        </p:nvSpPr>
        <p:spPr>
          <a:xfrm>
            <a:off x="658813" y="1905210"/>
            <a:ext cx="8986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诵读课文1自然段思考下列问题。</a:t>
            </a:r>
          </a:p>
        </p:txBody>
      </p:sp>
      <p:sp>
        <p:nvSpPr>
          <p:cNvPr id="5" name="矩形 4"/>
          <p:cNvSpPr/>
          <p:nvPr/>
        </p:nvSpPr>
        <p:spPr>
          <a:xfrm>
            <a:off x="219075" y="2644035"/>
            <a:ext cx="11688445" cy="53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妈妈睡得多香啊！可是妈妈不是在哄我睡午觉吗？怎么自己先睡着了呢？　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305216" y="259882"/>
            <a:ext cx="2182590" cy="681343"/>
            <a:chOff x="305216" y="259882"/>
            <a:chExt cx="1109993" cy="346508"/>
          </a:xfrm>
        </p:grpSpPr>
        <p:sp>
          <p:nvSpPr>
            <p:cNvPr id="8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6CB873"/>
            </a:solidFill>
            <a:ln>
              <a:noFill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493016" y="260323"/>
              <a:ext cx="922193" cy="2973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solidFill>
                    <a:srgbClr val="6CB873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阅读课文</a:t>
              </a: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208" y="3174758"/>
            <a:ext cx="3270738" cy="32707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58813" y="1307465"/>
            <a:ext cx="96653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妈妈已经睡着了，你怎么还不睡呢？</a:t>
            </a:r>
            <a:endParaRPr kumimoji="0" lang="zh-CN" altLang="en-US" sz="28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05216" y="2109842"/>
            <a:ext cx="5249545" cy="603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    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我想看着妈妈。</a:t>
            </a:r>
            <a:endParaRPr kumimoji="0" lang="zh-CN" altLang="en-US" sz="28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05216" y="259882"/>
            <a:ext cx="2182590" cy="681343"/>
            <a:chOff x="305216" y="259882"/>
            <a:chExt cx="1109993" cy="346508"/>
          </a:xfrm>
        </p:grpSpPr>
        <p:sp>
          <p:nvSpPr>
            <p:cNvPr id="10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6CB873"/>
            </a:solidFill>
            <a:ln>
              <a:noFill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93016" y="260323"/>
              <a:ext cx="922193" cy="2973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solidFill>
                    <a:srgbClr val="6CB873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阅读课文</a:t>
              </a: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26" y="2046374"/>
            <a:ext cx="4189326" cy="41893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58813" y="1319530"/>
            <a:ext cx="8986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诵读课文</a:t>
            </a:r>
            <a:r>
              <a:rPr kumimoji="0" lang="en-US" altLang="zh-CN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2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自然段思考下列问题。</a:t>
            </a:r>
          </a:p>
        </p:txBody>
      </p:sp>
      <p:sp>
        <p:nvSpPr>
          <p:cNvPr id="5" name="矩形 4"/>
          <p:cNvSpPr/>
          <p:nvPr/>
        </p:nvSpPr>
        <p:spPr>
          <a:xfrm>
            <a:off x="674489" y="2276199"/>
            <a:ext cx="7894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睡梦中的妈妈是什么样子？</a:t>
            </a:r>
            <a:endParaRPr kumimoji="0" lang="zh-CN" altLang="en-US" sz="28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74489" y="3144520"/>
            <a:ext cx="6056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睡梦中的妈妈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1D41D5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真美丽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2182590" cy="681343"/>
            <a:chOff x="305216" y="259882"/>
            <a:chExt cx="1109993" cy="346508"/>
          </a:xfrm>
        </p:grpSpPr>
        <p:sp>
          <p:nvSpPr>
            <p:cNvPr id="7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6CB873"/>
            </a:solidFill>
            <a:ln>
              <a:noFill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493016" y="260323"/>
              <a:ext cx="922193" cy="2973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solidFill>
                    <a:srgbClr val="6CB873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阅读课文</a:t>
              </a: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26" y="2046374"/>
            <a:ext cx="4189326" cy="41893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994840" y="2194328"/>
            <a:ext cx="5101160" cy="3081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张秋生，天津静海人，上海出生，天津市静海县人，中国著名儿童文学家。主要作品有《“啄木鸟”小队》、《校园里的蔷薇花》、《燃烧吧，篝火》、《三个胡大刚的故事》等。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6435" y="2194328"/>
            <a:ext cx="4078605" cy="3032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6" name="组合 5"/>
          <p:cNvGrpSpPr/>
          <p:nvPr/>
        </p:nvGrpSpPr>
        <p:grpSpPr>
          <a:xfrm>
            <a:off x="305216" y="259882"/>
            <a:ext cx="2195415" cy="681343"/>
            <a:chOff x="305216" y="259882"/>
            <a:chExt cx="1116514" cy="346508"/>
          </a:xfrm>
        </p:grpSpPr>
        <p:sp>
          <p:nvSpPr>
            <p:cNvPr id="8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6CB873"/>
            </a:solidFill>
            <a:ln>
              <a:noFill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493016" y="260323"/>
              <a:ext cx="928714" cy="2973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solidFill>
                    <a:srgbClr val="6CB873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资料推送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58813" y="1379057"/>
            <a:ext cx="8456295" cy="442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课文中是怎样写妈妈的美丽的？</a:t>
            </a:r>
            <a:endParaRPr kumimoji="0" lang="zh-CN" altLang="en-US" sz="28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98120" y="2095645"/>
            <a:ext cx="8918575" cy="603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    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明亮的眼睛、弯弯的眉毛、红润的脸、嘴巴微微张开。</a:t>
            </a:r>
            <a:endParaRPr kumimoji="0" lang="zh-CN" altLang="en-US" sz="28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05216" y="259882"/>
            <a:ext cx="2182590" cy="681343"/>
            <a:chOff x="305216" y="259882"/>
            <a:chExt cx="1109993" cy="346508"/>
          </a:xfrm>
        </p:grpSpPr>
        <p:sp>
          <p:nvSpPr>
            <p:cNvPr id="6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6CB873"/>
            </a:solidFill>
            <a:ln>
              <a:noFill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93016" y="260323"/>
              <a:ext cx="922193" cy="2973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solidFill>
                    <a:srgbClr val="6CB873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阅读课文</a:t>
              </a: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330" y="2629178"/>
            <a:ext cx="3606522" cy="36065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05216" y="1305282"/>
            <a:ext cx="10611485" cy="571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弯弯的眉毛, 也在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1C0CF6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睡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觉，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1C0CF6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睡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在妈妈红润的脸上。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74489" y="2074933"/>
            <a:ext cx="9507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“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睡</a:t>
            </a:r>
            <a:r>
              <a:rPr kumimoji="0" lang="en-US" altLang="zh-CN" sz="2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”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这个字写的好吗？好在哪里？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0" y="2742395"/>
            <a:ext cx="11590655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    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“睡”字运用拟人化的手法，写出了睡梦中妈妈的安静，妈妈的美。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305216" y="259882"/>
            <a:ext cx="2182590" cy="681343"/>
            <a:chOff x="305216" y="259882"/>
            <a:chExt cx="1109993" cy="346508"/>
          </a:xfrm>
        </p:grpSpPr>
        <p:sp>
          <p:nvSpPr>
            <p:cNvPr id="6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6CB873"/>
            </a:solidFill>
            <a:ln>
              <a:noFill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93016" y="260323"/>
              <a:ext cx="922193" cy="2973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solidFill>
                    <a:srgbClr val="6CB873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阅读课文</a:t>
              </a: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115" y="3463763"/>
            <a:ext cx="2993573" cy="29935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63542" y="1390210"/>
            <a:ext cx="8986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诵读课文</a:t>
            </a:r>
            <a:r>
              <a:rPr kumimoji="0" lang="en-US" altLang="zh-CN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3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自然段思考下列问题。</a:t>
            </a:r>
          </a:p>
        </p:txBody>
      </p:sp>
      <p:sp>
        <p:nvSpPr>
          <p:cNvPr id="5" name="矩形 4"/>
          <p:cNvSpPr/>
          <p:nvPr/>
        </p:nvSpPr>
        <p:spPr>
          <a:xfrm>
            <a:off x="658813" y="2100805"/>
            <a:ext cx="7894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睡梦中的妈妈好</a:t>
            </a:r>
            <a:r>
              <a:rPr kumimoji="0" lang="zh-CN" altLang="en-US" sz="2800" i="0" u="none" strike="noStrike" kern="0" cap="none" spc="0" normalizeH="0" baseline="0" noProof="0">
                <a:ln>
                  <a:noFill/>
                </a:ln>
                <a:solidFill>
                  <a:srgbClr val="1C0CF6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温柔</a:t>
            </a:r>
            <a:r>
              <a:rPr kumimoji="0" lang="zh-CN" altLang="en-US" sz="28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  <a:endParaRPr kumimoji="0" lang="zh-CN" altLang="en-US" sz="28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58813" y="2877125"/>
            <a:ext cx="6708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“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温柔</a:t>
            </a:r>
            <a:r>
              <a:rPr kumimoji="0" lang="en-US" altLang="zh-CN" sz="2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”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是什么意思呢？</a:t>
            </a:r>
            <a:endParaRPr kumimoji="0" lang="zh-CN" altLang="en-US" sz="28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58813" y="3653445"/>
            <a:ext cx="9819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温柔：温和柔顺，多用来指女性。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2182590" cy="681343"/>
            <a:chOff x="305216" y="259882"/>
            <a:chExt cx="1109993" cy="346508"/>
          </a:xfrm>
        </p:grpSpPr>
        <p:sp>
          <p:nvSpPr>
            <p:cNvPr id="7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6CB873"/>
            </a:solidFill>
            <a:ln>
              <a:noFill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493016" y="260323"/>
              <a:ext cx="922193" cy="2973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solidFill>
                    <a:srgbClr val="6CB873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阅读课文</a:t>
              </a: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26" y="2046374"/>
            <a:ext cx="4189326" cy="41893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58813" y="1461770"/>
            <a:ext cx="10532110" cy="442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哪里可以看出睡梦中的妈妈</a:t>
            </a:r>
            <a:r>
              <a:rPr kumimoji="0" lang="en-US" altLang="zh-CN" sz="28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“</a:t>
            </a:r>
            <a:r>
              <a:rPr kumimoji="0" lang="zh-CN" altLang="en-US" sz="28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温柔</a:t>
            </a:r>
            <a:r>
              <a:rPr kumimoji="0" lang="en-US" altLang="zh-CN" sz="28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”</a:t>
            </a:r>
            <a:r>
              <a:rPr kumimoji="0" lang="zh-CN" altLang="en-US" sz="28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？</a:t>
            </a:r>
            <a:endParaRPr kumimoji="0" lang="zh-CN" altLang="en-US" sz="28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74489" y="2361565"/>
            <a:ext cx="11061065" cy="603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妈妈微微地笑着。嘴巴、眼角都笑弯了。</a:t>
            </a:r>
            <a:endParaRPr kumimoji="0" lang="zh-CN" altLang="en-US" sz="28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05216" y="259882"/>
            <a:ext cx="2182590" cy="681343"/>
            <a:chOff x="305216" y="259882"/>
            <a:chExt cx="1109993" cy="346508"/>
          </a:xfrm>
        </p:grpSpPr>
        <p:sp>
          <p:nvSpPr>
            <p:cNvPr id="6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6CB873"/>
            </a:solidFill>
            <a:ln>
              <a:noFill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93016" y="260323"/>
              <a:ext cx="922193" cy="2973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solidFill>
                    <a:srgbClr val="6CB873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阅读课文</a:t>
              </a: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26" y="2046374"/>
            <a:ext cx="4189326" cy="41893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17822" y="1243508"/>
            <a:ext cx="8986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诵读课文</a:t>
            </a:r>
            <a:r>
              <a:rPr kumimoji="0" lang="en-US" altLang="zh-CN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4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自然段思考下列问题。</a:t>
            </a:r>
          </a:p>
        </p:txBody>
      </p:sp>
      <p:sp>
        <p:nvSpPr>
          <p:cNvPr id="5" name="矩形 4"/>
          <p:cNvSpPr/>
          <p:nvPr/>
        </p:nvSpPr>
        <p:spPr>
          <a:xfrm>
            <a:off x="658813" y="2018280"/>
            <a:ext cx="7894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睡梦中的妈妈好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1C0CF6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累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  <a:endParaRPr kumimoji="0" lang="zh-CN" altLang="en-US" sz="28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74489" y="2635299"/>
            <a:ext cx="83591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妈妈为什么这么累？</a:t>
            </a:r>
          </a:p>
          <a:p>
            <a:pPr marL="0" marR="0" lvl="0" indent="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我们的妈妈每天都要做些什么？</a:t>
            </a:r>
            <a:endParaRPr kumimoji="0" lang="zh-CN" altLang="en-US" sz="28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74489" y="4114093"/>
            <a:ext cx="11292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做饭、洗衣、上班、接送我们上学……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2182590" cy="681343"/>
            <a:chOff x="305216" y="259882"/>
            <a:chExt cx="1109993" cy="346508"/>
          </a:xfrm>
        </p:grpSpPr>
        <p:sp>
          <p:nvSpPr>
            <p:cNvPr id="7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6CB873"/>
            </a:solidFill>
            <a:ln>
              <a:noFill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493016" y="260323"/>
              <a:ext cx="922193" cy="2973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solidFill>
                    <a:srgbClr val="6CB873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阅读课文</a:t>
              </a: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26" y="2046374"/>
            <a:ext cx="4189326" cy="41893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63542" y="1407160"/>
            <a:ext cx="10532110" cy="442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从文中哪里可以看出妈妈</a:t>
            </a:r>
            <a:r>
              <a:rPr kumimoji="0" lang="en-US" altLang="zh-CN" sz="2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“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好累</a:t>
            </a:r>
            <a:r>
              <a:rPr kumimoji="0" lang="en-US" altLang="zh-CN" sz="2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”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？</a:t>
            </a:r>
          </a:p>
        </p:txBody>
      </p:sp>
      <p:sp>
        <p:nvSpPr>
          <p:cNvPr id="5" name="矩形 4"/>
          <p:cNvSpPr/>
          <p:nvPr/>
        </p:nvSpPr>
        <p:spPr>
          <a:xfrm>
            <a:off x="169829" y="2013422"/>
            <a:ext cx="11061065" cy="603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    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呼吸那么深沉、渗出汗珠的额头，窗外的响声听不见。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305216" y="259882"/>
            <a:ext cx="2240297" cy="681343"/>
            <a:chOff x="305216" y="259882"/>
            <a:chExt cx="1139341" cy="346508"/>
          </a:xfrm>
        </p:grpSpPr>
        <p:sp>
          <p:nvSpPr>
            <p:cNvPr id="6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6CB873"/>
            </a:solidFill>
            <a:ln>
              <a:noFill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93016" y="260323"/>
              <a:ext cx="951541" cy="2973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solidFill>
                    <a:srgbClr val="6CB873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阅读课文</a:t>
              </a: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768" y="2315332"/>
            <a:ext cx="4189326" cy="41893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63542" y="1206500"/>
            <a:ext cx="10955358" cy="35394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1C0CF6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(修饰词+中心语)明亮的眼睛</a:t>
            </a:r>
          </a:p>
          <a:p>
            <a:pPr marL="0" marR="0" lvl="0" indent="0" algn="l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1C0CF6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    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 这样的短语“的”前面的词修饰限制“的”后面的事物，说明“的”后面的事物怎么样。如“明亮的眼睛”“明亮的”就是修饰眼睛的。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305216" y="259882"/>
            <a:ext cx="2182590" cy="681343"/>
            <a:chOff x="305216" y="259882"/>
            <a:chExt cx="1109993" cy="346508"/>
          </a:xfrm>
        </p:grpSpPr>
        <p:sp>
          <p:nvSpPr>
            <p:cNvPr id="8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6CB873"/>
            </a:solidFill>
            <a:ln>
              <a:noFill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493016" y="260323"/>
              <a:ext cx="922193" cy="2973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solidFill>
                    <a:srgbClr val="6CB873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句子天地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74489" y="1054100"/>
            <a:ext cx="11268075" cy="255358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在括号中填上合适的修饰词。</a:t>
            </a:r>
          </a:p>
          <a:p>
            <a:pPr marL="0" marR="0" lvl="0" indent="0" algn="l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乌黑的头发  (      )的头发  (      )的头发 </a:t>
            </a:r>
          </a:p>
          <a:p>
            <a:pPr marL="0" marR="0" lvl="0" indent="0" algn="l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可爱的小鸟  (      )的小鸟  (     )的小鸟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785045" cy="681343"/>
            <a:chOff x="305216" y="259882"/>
            <a:chExt cx="907815" cy="346508"/>
          </a:xfrm>
        </p:grpSpPr>
        <p:sp>
          <p:nvSpPr>
            <p:cNvPr id="7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6CB873"/>
            </a:solidFill>
            <a:ln>
              <a:noFill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493016" y="260323"/>
              <a:ext cx="720015" cy="2973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solidFill>
                    <a:srgbClr val="6CB873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做一做</a:t>
              </a: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445" y="2217196"/>
            <a:ext cx="4189326" cy="41893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8"/>
          <p:cNvSpPr txBox="1"/>
          <p:nvPr/>
        </p:nvSpPr>
        <p:spPr>
          <a:xfrm>
            <a:off x="638931" y="2837702"/>
            <a:ext cx="218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妈妈睡了</a:t>
            </a:r>
          </a:p>
        </p:txBody>
      </p:sp>
      <p:sp>
        <p:nvSpPr>
          <p:cNvPr id="37" name="左大括号 36"/>
          <p:cNvSpPr/>
          <p:nvPr/>
        </p:nvSpPr>
        <p:spPr>
          <a:xfrm>
            <a:off x="2219494" y="1250889"/>
            <a:ext cx="128270" cy="3783293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500630" y="1135104"/>
            <a:ext cx="7023735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弯弯的眉毛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500630" y="2972723"/>
            <a:ext cx="393065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红润的脸</a:t>
            </a:r>
            <a:r>
              <a:rPr kumimoji="0" lang="en-US" altLang="zh-CN" sz="2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—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美丽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1377521" y="5599692"/>
            <a:ext cx="7682865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干了好多活儿 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826410" y="5599692"/>
            <a:ext cx="1021433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累了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500630" y="4810341"/>
            <a:ext cx="507746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微微地笑着</a:t>
            </a:r>
            <a:r>
              <a:rPr kumimoji="0" lang="en-US" altLang="zh-CN" sz="2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—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温柔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039360" y="5599692"/>
            <a:ext cx="507746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乏了</a:t>
            </a:r>
            <a:r>
              <a:rPr kumimoji="0" lang="en-US" altLang="zh-CN" sz="2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—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勤劳</a:t>
            </a:r>
          </a:p>
        </p:txBody>
      </p:sp>
      <p:sp>
        <p:nvSpPr>
          <p:cNvPr id="8" name="左大括号 7"/>
          <p:cNvSpPr/>
          <p:nvPr/>
        </p:nvSpPr>
        <p:spPr>
          <a:xfrm flipH="1">
            <a:off x="6012497" y="1288658"/>
            <a:ext cx="128270" cy="3783293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230338" y="2936622"/>
            <a:ext cx="3013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母子之爱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305216" y="259882"/>
            <a:ext cx="2195414" cy="681343"/>
            <a:chOff x="305216" y="259882"/>
            <a:chExt cx="1116515" cy="346508"/>
          </a:xfrm>
        </p:grpSpPr>
        <p:sp>
          <p:nvSpPr>
            <p:cNvPr id="16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6CB873"/>
            </a:solidFill>
            <a:ln>
              <a:noFill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493016" y="260323"/>
              <a:ext cx="928715" cy="2973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solidFill>
                    <a:srgbClr val="6CB873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结构导图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ldLvl="0" animBg="1"/>
      <p:bldP spid="37" grpId="1" animBg="1"/>
      <p:bldP spid="9" grpId="0"/>
      <p:bldP spid="9" grpId="1"/>
      <p:bldP spid="12" grpId="0"/>
      <p:bldP spid="12" grpId="1"/>
      <p:bldP spid="39" grpId="0"/>
      <p:bldP spid="39" grpId="1"/>
      <p:bldP spid="7" grpId="0"/>
      <p:bldP spid="7" grpId="1"/>
      <p:bldP spid="3" grpId="0"/>
      <p:bldP spid="3" grpId="1"/>
      <p:bldP spid="4" grpId="0"/>
      <p:bldP spid="4" grpId="1"/>
      <p:bldP spid="8" grpId="0" bldLvl="0" animBg="1"/>
      <p:bldP spid="8" grpId="1" animBg="1"/>
      <p:bldP spid="10" grpId="0"/>
      <p:bldP spid="10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F:\课件\插图\2020.5.6二语讲解书课文插图\3单元\7妈妈睡了.tif7妈妈睡了"/>
          <p:cNvPicPr>
            <a:picLocks noChangeAspect="1"/>
          </p:cNvPicPr>
          <p:nvPr/>
        </p:nvPicPr>
        <p:blipFill rotWithShape="1">
          <a:blip r:embed="rId3">
            <a:lum bright="6000" contrast="-12000"/>
          </a:blip>
          <a:srcRect l="28473" r="10556"/>
          <a:stretch>
            <a:fillRect/>
          </a:stretch>
        </p:blipFill>
        <p:spPr>
          <a:xfrm>
            <a:off x="3429000" y="0"/>
            <a:ext cx="8763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rgbClr val="FFFFFF"/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PA-文本框 6"/>
          <p:cNvSpPr txBox="1"/>
          <p:nvPr/>
        </p:nvSpPr>
        <p:spPr>
          <a:xfrm>
            <a:off x="1202121" y="3073712"/>
            <a:ext cx="50369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6600" dirty="0">
                <a:solidFill>
                  <a:srgbClr val="6CB873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感谢聆听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6CB873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OPPOSans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9" name="PA-文本框 7"/>
          <p:cNvSpPr txBox="1"/>
          <p:nvPr/>
        </p:nvSpPr>
        <p:spPr>
          <a:xfrm>
            <a:off x="2605567" y="4691512"/>
            <a:ext cx="2230056" cy="520412"/>
          </a:xfrm>
          <a:prstGeom prst="roundRect">
            <a:avLst>
              <a:gd name="adj" fmla="val 50000"/>
            </a:avLst>
          </a:prstGeom>
          <a:solidFill>
            <a:srgbClr val="6CB873"/>
          </a:solidFill>
          <a:ln w="3175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汇报人：</a:t>
            </a:r>
            <a:r>
              <a:rPr kumimoji="0" lang="en-US" altLang="zh-CN" sz="1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PPT818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OPPOSans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0" name="PA-文本框 8"/>
          <p:cNvSpPr txBox="1"/>
          <p:nvPr/>
        </p:nvSpPr>
        <p:spPr>
          <a:xfrm>
            <a:off x="518339" y="4104167"/>
            <a:ext cx="64045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6CB873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PEOPLE'S EDUCATION EDITION LANGUAGE SECOND GRADE FIRST VOLUME</a:t>
            </a:r>
          </a:p>
        </p:txBody>
      </p:sp>
      <p:sp>
        <p:nvSpPr>
          <p:cNvPr id="11" name="PA-文本框 6"/>
          <p:cNvSpPr txBox="1"/>
          <p:nvPr/>
        </p:nvSpPr>
        <p:spPr>
          <a:xfrm>
            <a:off x="1488259" y="2674902"/>
            <a:ext cx="4464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CB873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语文  二年级  上册   配人教版</a:t>
            </a:r>
          </a:p>
        </p:txBody>
      </p:sp>
      <p:sp>
        <p:nvSpPr>
          <p:cNvPr id="12" name="PA-smiling-tooth-with-hands_33918"/>
          <p:cNvSpPr>
            <a:spLocks noChangeAspect="1"/>
          </p:cNvSpPr>
          <p:nvPr/>
        </p:nvSpPr>
        <p:spPr bwMode="auto">
          <a:xfrm>
            <a:off x="3342400" y="1647137"/>
            <a:ext cx="756390" cy="753609"/>
          </a:xfrm>
          <a:custGeom>
            <a:avLst/>
            <a:gdLst>
              <a:gd name="T0" fmla="*/ 0 w 11335"/>
              <a:gd name="T1" fmla="*/ 11121 h 11292"/>
              <a:gd name="T2" fmla="*/ 3228 w 11335"/>
              <a:gd name="T3" fmla="*/ 170 h 11292"/>
              <a:gd name="T4" fmla="*/ 3242 w 11335"/>
              <a:gd name="T5" fmla="*/ 11121 h 11292"/>
              <a:gd name="T6" fmla="*/ 3100 w 11335"/>
              <a:gd name="T7" fmla="*/ 10993 h 11292"/>
              <a:gd name="T8" fmla="*/ 142 w 11335"/>
              <a:gd name="T9" fmla="*/ 298 h 11292"/>
              <a:gd name="T10" fmla="*/ 1621 w 11335"/>
              <a:gd name="T11" fmla="*/ 2460 h 11292"/>
              <a:gd name="T12" fmla="*/ 1621 w 11335"/>
              <a:gd name="T13" fmla="*/ 1294 h 11292"/>
              <a:gd name="T14" fmla="*/ 1621 w 11335"/>
              <a:gd name="T15" fmla="*/ 2460 h 11292"/>
              <a:gd name="T16" fmla="*/ 1166 w 11335"/>
              <a:gd name="T17" fmla="*/ 1891 h 11292"/>
              <a:gd name="T18" fmla="*/ 2076 w 11335"/>
              <a:gd name="T19" fmla="*/ 1891 h 11292"/>
              <a:gd name="T20" fmla="*/ 71 w 11335"/>
              <a:gd name="T21" fmla="*/ 7281 h 11292"/>
              <a:gd name="T22" fmla="*/ 3171 w 11335"/>
              <a:gd name="T23" fmla="*/ 7409 h 11292"/>
              <a:gd name="T24" fmla="*/ 71 w 11335"/>
              <a:gd name="T25" fmla="*/ 7281 h 11292"/>
              <a:gd name="T26" fmla="*/ 3171 w 11335"/>
              <a:gd name="T27" fmla="*/ 7779 h 11292"/>
              <a:gd name="T28" fmla="*/ 71 w 11335"/>
              <a:gd name="T29" fmla="*/ 7907 h 11292"/>
              <a:gd name="T30" fmla="*/ 6712 w 11335"/>
              <a:gd name="T31" fmla="*/ 11121 h 11292"/>
              <a:gd name="T32" fmla="*/ 3484 w 11335"/>
              <a:gd name="T33" fmla="*/ 170 h 11292"/>
              <a:gd name="T34" fmla="*/ 6712 w 11335"/>
              <a:gd name="T35" fmla="*/ 11121 h 11292"/>
              <a:gd name="T36" fmla="*/ 6570 w 11335"/>
              <a:gd name="T37" fmla="*/ 10993 h 11292"/>
              <a:gd name="T38" fmla="*/ 3612 w 11335"/>
              <a:gd name="T39" fmla="*/ 298 h 11292"/>
              <a:gd name="T40" fmla="*/ 5105 w 11335"/>
              <a:gd name="T41" fmla="*/ 2460 h 11292"/>
              <a:gd name="T42" fmla="*/ 5105 w 11335"/>
              <a:gd name="T43" fmla="*/ 1294 h 11292"/>
              <a:gd name="T44" fmla="*/ 5105 w 11335"/>
              <a:gd name="T45" fmla="*/ 2460 h 11292"/>
              <a:gd name="T46" fmla="*/ 4650 w 11335"/>
              <a:gd name="T47" fmla="*/ 1891 h 11292"/>
              <a:gd name="T48" fmla="*/ 5560 w 11335"/>
              <a:gd name="T49" fmla="*/ 1891 h 11292"/>
              <a:gd name="T50" fmla="*/ 3555 w 11335"/>
              <a:gd name="T51" fmla="*/ 7281 h 11292"/>
              <a:gd name="T52" fmla="*/ 6656 w 11335"/>
              <a:gd name="T53" fmla="*/ 7409 h 11292"/>
              <a:gd name="T54" fmla="*/ 3555 w 11335"/>
              <a:gd name="T55" fmla="*/ 7281 h 11292"/>
              <a:gd name="T56" fmla="*/ 6656 w 11335"/>
              <a:gd name="T57" fmla="*/ 7779 h 11292"/>
              <a:gd name="T58" fmla="*/ 3555 w 11335"/>
              <a:gd name="T59" fmla="*/ 7907 h 11292"/>
              <a:gd name="T60" fmla="*/ 8120 w 11335"/>
              <a:gd name="T61" fmla="*/ 11292 h 11292"/>
              <a:gd name="T62" fmla="*/ 9884 w 11335"/>
              <a:gd name="T63" fmla="*/ 0 h 11292"/>
              <a:gd name="T64" fmla="*/ 8120 w 11335"/>
              <a:gd name="T65" fmla="*/ 11292 h 11292"/>
              <a:gd name="T66" fmla="*/ 8234 w 11335"/>
              <a:gd name="T67" fmla="*/ 11136 h 11292"/>
              <a:gd name="T68" fmla="*/ 9770 w 11335"/>
              <a:gd name="T69" fmla="*/ 156 h 11292"/>
              <a:gd name="T70" fmla="*/ 8504 w 11335"/>
              <a:gd name="T71" fmla="*/ 2489 h 11292"/>
              <a:gd name="T72" fmla="*/ 7921 w 11335"/>
              <a:gd name="T73" fmla="*/ 1991 h 11292"/>
              <a:gd name="T74" fmla="*/ 8419 w 11335"/>
              <a:gd name="T75" fmla="*/ 1337 h 11292"/>
              <a:gd name="T76" fmla="*/ 8576 w 11335"/>
              <a:gd name="T77" fmla="*/ 2489 h 11292"/>
              <a:gd name="T78" fmla="*/ 8504 w 11335"/>
              <a:gd name="T79" fmla="*/ 1465 h 11292"/>
              <a:gd name="T80" fmla="*/ 8149 w 11335"/>
              <a:gd name="T81" fmla="*/ 1635 h 11292"/>
              <a:gd name="T82" fmla="*/ 8234 w 11335"/>
              <a:gd name="T83" fmla="*/ 2261 h 11292"/>
              <a:gd name="T84" fmla="*/ 8945 w 11335"/>
              <a:gd name="T85" fmla="*/ 1849 h 11292"/>
              <a:gd name="T86" fmla="*/ 10758 w 11335"/>
              <a:gd name="T87" fmla="*/ 7065 h 11292"/>
              <a:gd name="T88" fmla="*/ 7701 w 11335"/>
              <a:gd name="T89" fmla="*/ 7600 h 11292"/>
              <a:gd name="T90" fmla="*/ 10758 w 11335"/>
              <a:gd name="T91" fmla="*/ 7065 h 11292"/>
              <a:gd name="T92" fmla="*/ 10832 w 11335"/>
              <a:gd name="T93" fmla="*/ 7688 h 11292"/>
              <a:gd name="T94" fmla="*/ 7742 w 11335"/>
              <a:gd name="T95" fmla="*/ 7970 h 11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35" h="11292">
                <a:moveTo>
                  <a:pt x="3242" y="11121"/>
                </a:moveTo>
                <a:lnTo>
                  <a:pt x="0" y="11121"/>
                </a:lnTo>
                <a:lnTo>
                  <a:pt x="0" y="170"/>
                </a:lnTo>
                <a:lnTo>
                  <a:pt x="3228" y="170"/>
                </a:lnTo>
                <a:lnTo>
                  <a:pt x="3228" y="11121"/>
                </a:lnTo>
                <a:lnTo>
                  <a:pt x="3242" y="11121"/>
                </a:lnTo>
                <a:close/>
                <a:moveTo>
                  <a:pt x="142" y="10993"/>
                </a:moveTo>
                <a:lnTo>
                  <a:pt x="3100" y="10993"/>
                </a:lnTo>
                <a:lnTo>
                  <a:pt x="3100" y="298"/>
                </a:lnTo>
                <a:lnTo>
                  <a:pt x="142" y="298"/>
                </a:lnTo>
                <a:lnTo>
                  <a:pt x="142" y="10993"/>
                </a:lnTo>
                <a:close/>
                <a:moveTo>
                  <a:pt x="1621" y="2460"/>
                </a:moveTo>
                <a:cubicBezTo>
                  <a:pt x="1294" y="2460"/>
                  <a:pt x="1038" y="2204"/>
                  <a:pt x="1038" y="1877"/>
                </a:cubicBezTo>
                <a:cubicBezTo>
                  <a:pt x="1038" y="1550"/>
                  <a:pt x="1294" y="1294"/>
                  <a:pt x="1621" y="1294"/>
                </a:cubicBezTo>
                <a:cubicBezTo>
                  <a:pt x="1948" y="1294"/>
                  <a:pt x="2204" y="1550"/>
                  <a:pt x="2204" y="1877"/>
                </a:cubicBezTo>
                <a:cubicBezTo>
                  <a:pt x="2204" y="2204"/>
                  <a:pt x="1948" y="2460"/>
                  <a:pt x="1621" y="2460"/>
                </a:cubicBezTo>
                <a:close/>
                <a:moveTo>
                  <a:pt x="1621" y="1436"/>
                </a:moveTo>
                <a:cubicBezTo>
                  <a:pt x="1379" y="1436"/>
                  <a:pt x="1166" y="1635"/>
                  <a:pt x="1166" y="1891"/>
                </a:cubicBezTo>
                <a:cubicBezTo>
                  <a:pt x="1166" y="2133"/>
                  <a:pt x="1365" y="2346"/>
                  <a:pt x="1621" y="2346"/>
                </a:cubicBezTo>
                <a:cubicBezTo>
                  <a:pt x="1863" y="2346"/>
                  <a:pt x="2076" y="2147"/>
                  <a:pt x="2076" y="1891"/>
                </a:cubicBezTo>
                <a:cubicBezTo>
                  <a:pt x="2076" y="1635"/>
                  <a:pt x="1863" y="1436"/>
                  <a:pt x="1621" y="1436"/>
                </a:cubicBezTo>
                <a:close/>
                <a:moveTo>
                  <a:pt x="71" y="7281"/>
                </a:moveTo>
                <a:lnTo>
                  <a:pt x="3171" y="7281"/>
                </a:lnTo>
                <a:lnTo>
                  <a:pt x="3171" y="7409"/>
                </a:lnTo>
                <a:lnTo>
                  <a:pt x="71" y="7409"/>
                </a:lnTo>
                <a:lnTo>
                  <a:pt x="71" y="7281"/>
                </a:lnTo>
                <a:close/>
                <a:moveTo>
                  <a:pt x="71" y="7779"/>
                </a:moveTo>
                <a:lnTo>
                  <a:pt x="3171" y="7779"/>
                </a:lnTo>
                <a:lnTo>
                  <a:pt x="3171" y="7907"/>
                </a:lnTo>
                <a:lnTo>
                  <a:pt x="71" y="7907"/>
                </a:lnTo>
                <a:lnTo>
                  <a:pt x="71" y="7779"/>
                </a:lnTo>
                <a:close/>
                <a:moveTo>
                  <a:pt x="6712" y="11121"/>
                </a:moveTo>
                <a:lnTo>
                  <a:pt x="3484" y="11121"/>
                </a:lnTo>
                <a:lnTo>
                  <a:pt x="3484" y="170"/>
                </a:lnTo>
                <a:lnTo>
                  <a:pt x="6712" y="170"/>
                </a:lnTo>
                <a:lnTo>
                  <a:pt x="6712" y="11121"/>
                </a:lnTo>
                <a:close/>
                <a:moveTo>
                  <a:pt x="3612" y="10993"/>
                </a:moveTo>
                <a:lnTo>
                  <a:pt x="6570" y="10993"/>
                </a:lnTo>
                <a:lnTo>
                  <a:pt x="6570" y="298"/>
                </a:lnTo>
                <a:lnTo>
                  <a:pt x="3612" y="298"/>
                </a:lnTo>
                <a:lnTo>
                  <a:pt x="3612" y="10993"/>
                </a:lnTo>
                <a:close/>
                <a:moveTo>
                  <a:pt x="5105" y="2460"/>
                </a:moveTo>
                <a:cubicBezTo>
                  <a:pt x="4778" y="2460"/>
                  <a:pt x="4522" y="2204"/>
                  <a:pt x="4522" y="1877"/>
                </a:cubicBezTo>
                <a:cubicBezTo>
                  <a:pt x="4522" y="1550"/>
                  <a:pt x="4778" y="1294"/>
                  <a:pt x="5105" y="1294"/>
                </a:cubicBezTo>
                <a:cubicBezTo>
                  <a:pt x="5432" y="1294"/>
                  <a:pt x="5688" y="1550"/>
                  <a:pt x="5688" y="1877"/>
                </a:cubicBezTo>
                <a:cubicBezTo>
                  <a:pt x="5688" y="2204"/>
                  <a:pt x="5418" y="2460"/>
                  <a:pt x="5105" y="2460"/>
                </a:cubicBezTo>
                <a:close/>
                <a:moveTo>
                  <a:pt x="5105" y="1436"/>
                </a:moveTo>
                <a:cubicBezTo>
                  <a:pt x="4864" y="1436"/>
                  <a:pt x="4650" y="1635"/>
                  <a:pt x="4650" y="1891"/>
                </a:cubicBezTo>
                <a:cubicBezTo>
                  <a:pt x="4650" y="2133"/>
                  <a:pt x="4849" y="2346"/>
                  <a:pt x="5105" y="2346"/>
                </a:cubicBezTo>
                <a:cubicBezTo>
                  <a:pt x="5347" y="2346"/>
                  <a:pt x="5560" y="2147"/>
                  <a:pt x="5560" y="1891"/>
                </a:cubicBezTo>
                <a:cubicBezTo>
                  <a:pt x="5546" y="1635"/>
                  <a:pt x="5347" y="1436"/>
                  <a:pt x="5105" y="1436"/>
                </a:cubicBezTo>
                <a:close/>
                <a:moveTo>
                  <a:pt x="3555" y="7281"/>
                </a:moveTo>
                <a:lnTo>
                  <a:pt x="6656" y="7281"/>
                </a:lnTo>
                <a:lnTo>
                  <a:pt x="6656" y="7409"/>
                </a:lnTo>
                <a:lnTo>
                  <a:pt x="3555" y="7409"/>
                </a:lnTo>
                <a:lnTo>
                  <a:pt x="3555" y="7281"/>
                </a:lnTo>
                <a:close/>
                <a:moveTo>
                  <a:pt x="3555" y="7779"/>
                </a:moveTo>
                <a:lnTo>
                  <a:pt x="6656" y="7779"/>
                </a:lnTo>
                <a:lnTo>
                  <a:pt x="6656" y="7907"/>
                </a:lnTo>
                <a:lnTo>
                  <a:pt x="3555" y="7907"/>
                </a:lnTo>
                <a:lnTo>
                  <a:pt x="3555" y="7779"/>
                </a:lnTo>
                <a:close/>
                <a:moveTo>
                  <a:pt x="8120" y="11292"/>
                </a:moveTo>
                <a:lnTo>
                  <a:pt x="6684" y="426"/>
                </a:lnTo>
                <a:lnTo>
                  <a:pt x="9884" y="0"/>
                </a:lnTo>
                <a:lnTo>
                  <a:pt x="11335" y="10865"/>
                </a:lnTo>
                <a:lnTo>
                  <a:pt x="8120" y="11292"/>
                </a:lnTo>
                <a:close/>
                <a:moveTo>
                  <a:pt x="6826" y="540"/>
                </a:moveTo>
                <a:lnTo>
                  <a:pt x="8234" y="11136"/>
                </a:lnTo>
                <a:lnTo>
                  <a:pt x="11164" y="10752"/>
                </a:lnTo>
                <a:lnTo>
                  <a:pt x="9770" y="156"/>
                </a:lnTo>
                <a:lnTo>
                  <a:pt x="6826" y="540"/>
                </a:lnTo>
                <a:close/>
                <a:moveTo>
                  <a:pt x="8504" y="2489"/>
                </a:moveTo>
                <a:cubicBezTo>
                  <a:pt x="8376" y="2489"/>
                  <a:pt x="8248" y="2446"/>
                  <a:pt x="8149" y="2375"/>
                </a:cubicBezTo>
                <a:cubicBezTo>
                  <a:pt x="8021" y="2275"/>
                  <a:pt x="7950" y="2147"/>
                  <a:pt x="7921" y="1991"/>
                </a:cubicBezTo>
                <a:cubicBezTo>
                  <a:pt x="7907" y="1834"/>
                  <a:pt x="7936" y="1678"/>
                  <a:pt x="8035" y="1564"/>
                </a:cubicBezTo>
                <a:cubicBezTo>
                  <a:pt x="8135" y="1436"/>
                  <a:pt x="8263" y="1365"/>
                  <a:pt x="8419" y="1337"/>
                </a:cubicBezTo>
                <a:cubicBezTo>
                  <a:pt x="8732" y="1294"/>
                  <a:pt x="9031" y="1521"/>
                  <a:pt x="9073" y="1834"/>
                </a:cubicBezTo>
                <a:cubicBezTo>
                  <a:pt x="9116" y="2147"/>
                  <a:pt x="8888" y="2446"/>
                  <a:pt x="8576" y="2489"/>
                </a:cubicBezTo>
                <a:lnTo>
                  <a:pt x="8504" y="2489"/>
                </a:lnTo>
                <a:close/>
                <a:moveTo>
                  <a:pt x="8504" y="1465"/>
                </a:moveTo>
                <a:lnTo>
                  <a:pt x="8448" y="1465"/>
                </a:lnTo>
                <a:cubicBezTo>
                  <a:pt x="8334" y="1479"/>
                  <a:pt x="8220" y="1536"/>
                  <a:pt x="8149" y="1635"/>
                </a:cubicBezTo>
                <a:cubicBezTo>
                  <a:pt x="8078" y="1735"/>
                  <a:pt x="8049" y="1849"/>
                  <a:pt x="8064" y="1962"/>
                </a:cubicBezTo>
                <a:cubicBezTo>
                  <a:pt x="8078" y="2076"/>
                  <a:pt x="8135" y="2190"/>
                  <a:pt x="8234" y="2261"/>
                </a:cubicBezTo>
                <a:cubicBezTo>
                  <a:pt x="8334" y="2332"/>
                  <a:pt x="8448" y="2361"/>
                  <a:pt x="8561" y="2346"/>
                </a:cubicBezTo>
                <a:cubicBezTo>
                  <a:pt x="8803" y="2318"/>
                  <a:pt x="8974" y="2090"/>
                  <a:pt x="8945" y="1849"/>
                </a:cubicBezTo>
                <a:cubicBezTo>
                  <a:pt x="8917" y="1621"/>
                  <a:pt x="8732" y="1465"/>
                  <a:pt x="8504" y="1465"/>
                </a:cubicBezTo>
                <a:close/>
                <a:moveTo>
                  <a:pt x="10758" y="7065"/>
                </a:moveTo>
                <a:lnTo>
                  <a:pt x="10775" y="7192"/>
                </a:lnTo>
                <a:lnTo>
                  <a:pt x="7701" y="7600"/>
                </a:lnTo>
                <a:lnTo>
                  <a:pt x="7684" y="7474"/>
                </a:lnTo>
                <a:lnTo>
                  <a:pt x="10758" y="7065"/>
                </a:lnTo>
                <a:close/>
                <a:moveTo>
                  <a:pt x="10815" y="7561"/>
                </a:moveTo>
                <a:lnTo>
                  <a:pt x="10832" y="7688"/>
                </a:lnTo>
                <a:lnTo>
                  <a:pt x="7759" y="8097"/>
                </a:lnTo>
                <a:lnTo>
                  <a:pt x="7742" y="7970"/>
                </a:lnTo>
                <a:lnTo>
                  <a:pt x="10815" y="7561"/>
                </a:lnTo>
                <a:close/>
              </a:path>
            </a:pathLst>
          </a:custGeom>
          <a:solidFill>
            <a:srgbClr val="6CB873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6CB873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660400" y="1223113"/>
            <a:ext cx="5328285" cy="1345565"/>
            <a:chOff x="1230" y="1637"/>
            <a:chExt cx="8391" cy="2119"/>
          </a:xfrm>
        </p:grpSpPr>
        <p:sp>
          <p:nvSpPr>
            <p:cNvPr id="17" name="文本框 16"/>
            <p:cNvSpPr txBox="1"/>
            <p:nvPr/>
          </p:nvSpPr>
          <p:spPr>
            <a:xfrm>
              <a:off x="1230" y="1637"/>
              <a:ext cx="8391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朗读课文，扫清障碍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237" y="2932"/>
              <a:ext cx="4294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宋体" panose="02010600030101010101" pitchFamily="2" charset="-122"/>
                  <a:sym typeface="Arial" panose="020B0604020202020204" pitchFamily="34" charset="0"/>
                </a:rPr>
                <a:t>1.</a:t>
              </a:r>
              <a:r>
                <a:rPr kumimoji="0" lang="zh-CN" altLang="en-US" sz="28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宋体" panose="02010600030101010101" pitchFamily="2" charset="-122"/>
                  <a:sym typeface="Arial" panose="020B0604020202020204" pitchFamily="34" charset="0"/>
                </a:rPr>
                <a:t>会认字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514957" y="2867763"/>
            <a:ext cx="2127885" cy="2825750"/>
            <a:chOff x="2032" y="3952"/>
            <a:chExt cx="3351" cy="4450"/>
          </a:xfrm>
        </p:grpSpPr>
        <p:grpSp>
          <p:nvGrpSpPr>
            <p:cNvPr id="32" name="组合 31"/>
            <p:cNvGrpSpPr/>
            <p:nvPr/>
          </p:nvGrpSpPr>
          <p:grpSpPr>
            <a:xfrm>
              <a:off x="2032" y="4129"/>
              <a:ext cx="3306" cy="4273"/>
              <a:chOff x="2032" y="4129"/>
              <a:chExt cx="3306" cy="4273"/>
            </a:xfrm>
          </p:grpSpPr>
          <p:cxnSp>
            <p:nvCxnSpPr>
              <p:cNvPr id="35" name="直接连接符 34"/>
              <p:cNvCxnSpPr/>
              <p:nvPr/>
            </p:nvCxnSpPr>
            <p:spPr>
              <a:xfrm>
                <a:off x="2039" y="4129"/>
                <a:ext cx="0" cy="95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5334" y="4129"/>
                <a:ext cx="0" cy="96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组合 36"/>
              <p:cNvGrpSpPr/>
              <p:nvPr/>
            </p:nvGrpSpPr>
            <p:grpSpPr>
              <a:xfrm>
                <a:off x="2032" y="5082"/>
                <a:ext cx="3302" cy="3320"/>
                <a:chOff x="3587302" y="2751075"/>
                <a:chExt cx="2096771" cy="2108440"/>
              </a:xfrm>
            </p:grpSpPr>
            <p:sp>
              <p:nvSpPr>
                <p:cNvPr id="38" name="矩形 37"/>
                <p:cNvSpPr/>
                <p:nvPr/>
              </p:nvSpPr>
              <p:spPr>
                <a:xfrm>
                  <a:off x="3591112" y="2751075"/>
                  <a:ext cx="2092961" cy="210844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cxnSp>
              <p:nvCxnSpPr>
                <p:cNvPr id="39" name="直接连接符 38"/>
                <p:cNvCxnSpPr/>
                <p:nvPr/>
              </p:nvCxnSpPr>
              <p:spPr>
                <a:xfrm>
                  <a:off x="4644314" y="2759331"/>
                  <a:ext cx="0" cy="210018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接连接符 39"/>
                <p:cNvCxnSpPr/>
                <p:nvPr/>
              </p:nvCxnSpPr>
              <p:spPr>
                <a:xfrm>
                  <a:off x="3587302" y="3792171"/>
                  <a:ext cx="2096771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1" name="直接连接符 40"/>
              <p:cNvCxnSpPr/>
              <p:nvPr/>
            </p:nvCxnSpPr>
            <p:spPr>
              <a:xfrm>
                <a:off x="2036" y="4154"/>
                <a:ext cx="330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文本框 41"/>
            <p:cNvSpPr txBox="1"/>
            <p:nvPr/>
          </p:nvSpPr>
          <p:spPr>
            <a:xfrm>
              <a:off x="2262" y="5095"/>
              <a:ext cx="3121" cy="2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50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润</a:t>
              </a: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2847" y="3952"/>
              <a:ext cx="2358" cy="1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rùn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1366762" y="2867763"/>
            <a:ext cx="2258060" cy="2806065"/>
            <a:chOff x="2032" y="3983"/>
            <a:chExt cx="3556" cy="4419"/>
          </a:xfrm>
        </p:grpSpPr>
        <p:grpSp>
          <p:nvGrpSpPr>
            <p:cNvPr id="45" name="组合 44"/>
            <p:cNvGrpSpPr/>
            <p:nvPr/>
          </p:nvGrpSpPr>
          <p:grpSpPr>
            <a:xfrm>
              <a:off x="2032" y="4129"/>
              <a:ext cx="3317" cy="4273"/>
              <a:chOff x="2032" y="4129"/>
              <a:chExt cx="3317" cy="4273"/>
            </a:xfrm>
          </p:grpSpPr>
          <p:cxnSp>
            <p:nvCxnSpPr>
              <p:cNvPr id="46" name="直接连接符 45"/>
              <p:cNvCxnSpPr/>
              <p:nvPr/>
            </p:nvCxnSpPr>
            <p:spPr>
              <a:xfrm>
                <a:off x="2039" y="4129"/>
                <a:ext cx="0" cy="95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>
              <a:xfrm>
                <a:off x="5334" y="4129"/>
                <a:ext cx="0" cy="96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组合 47"/>
              <p:cNvGrpSpPr/>
              <p:nvPr/>
            </p:nvGrpSpPr>
            <p:grpSpPr>
              <a:xfrm>
                <a:off x="2032" y="5095"/>
                <a:ext cx="3317" cy="3307"/>
                <a:chOff x="3587302" y="2759331"/>
                <a:chExt cx="2106296" cy="2100184"/>
              </a:xfrm>
            </p:grpSpPr>
            <p:sp>
              <p:nvSpPr>
                <p:cNvPr id="49" name="矩形 48"/>
                <p:cNvSpPr/>
                <p:nvPr/>
              </p:nvSpPr>
              <p:spPr>
                <a:xfrm>
                  <a:off x="3596827" y="2759332"/>
                  <a:ext cx="2096771" cy="2100183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cxnSp>
              <p:nvCxnSpPr>
                <p:cNvPr id="50" name="直接连接符 49"/>
                <p:cNvCxnSpPr/>
                <p:nvPr/>
              </p:nvCxnSpPr>
              <p:spPr>
                <a:xfrm>
                  <a:off x="4644314" y="2759331"/>
                  <a:ext cx="0" cy="210018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接连接符 50"/>
                <p:cNvCxnSpPr/>
                <p:nvPr/>
              </p:nvCxnSpPr>
              <p:spPr>
                <a:xfrm>
                  <a:off x="3587302" y="3792171"/>
                  <a:ext cx="2096771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2" name="直接连接符 51"/>
              <p:cNvCxnSpPr/>
              <p:nvPr/>
            </p:nvCxnSpPr>
            <p:spPr>
              <a:xfrm>
                <a:off x="2036" y="4169"/>
                <a:ext cx="330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文本框 54"/>
            <p:cNvSpPr txBox="1"/>
            <p:nvPr/>
          </p:nvSpPr>
          <p:spPr>
            <a:xfrm>
              <a:off x="2262" y="5095"/>
              <a:ext cx="3121" cy="2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50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梦</a:t>
              </a: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2479" y="3983"/>
              <a:ext cx="3109" cy="1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mènɡ</a:t>
              </a: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5000867" y="2867764"/>
            <a:ext cx="2548890" cy="2825750"/>
            <a:chOff x="2032" y="3952"/>
            <a:chExt cx="4014" cy="4450"/>
          </a:xfrm>
        </p:grpSpPr>
        <p:grpSp>
          <p:nvGrpSpPr>
            <p:cNvPr id="58" name="组合 57"/>
            <p:cNvGrpSpPr/>
            <p:nvPr/>
          </p:nvGrpSpPr>
          <p:grpSpPr>
            <a:xfrm>
              <a:off x="2032" y="4122"/>
              <a:ext cx="3316" cy="4280"/>
              <a:chOff x="2032" y="4122"/>
              <a:chExt cx="3316" cy="428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2039" y="4129"/>
                <a:ext cx="0" cy="95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5334" y="4129"/>
                <a:ext cx="0" cy="96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1" name="组合 60"/>
              <p:cNvGrpSpPr/>
              <p:nvPr/>
            </p:nvGrpSpPr>
            <p:grpSpPr>
              <a:xfrm>
                <a:off x="2032" y="5095"/>
                <a:ext cx="3302" cy="3307"/>
                <a:chOff x="3587302" y="2759331"/>
                <a:chExt cx="2096771" cy="2100184"/>
              </a:xfrm>
            </p:grpSpPr>
            <p:sp>
              <p:nvSpPr>
                <p:cNvPr id="62" name="矩形 61"/>
                <p:cNvSpPr/>
                <p:nvPr/>
              </p:nvSpPr>
              <p:spPr>
                <a:xfrm>
                  <a:off x="3587302" y="2759332"/>
                  <a:ext cx="2096771" cy="2100183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cxnSp>
              <p:nvCxnSpPr>
                <p:cNvPr id="63" name="直接连接符 62"/>
                <p:cNvCxnSpPr/>
                <p:nvPr/>
              </p:nvCxnSpPr>
              <p:spPr>
                <a:xfrm>
                  <a:off x="4644314" y="2759331"/>
                  <a:ext cx="0" cy="210018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直接连接符 63"/>
                <p:cNvCxnSpPr/>
                <p:nvPr/>
              </p:nvCxnSpPr>
              <p:spPr>
                <a:xfrm>
                  <a:off x="3587302" y="3792171"/>
                  <a:ext cx="2096771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5" name="直接连接符 64"/>
              <p:cNvCxnSpPr/>
              <p:nvPr/>
            </p:nvCxnSpPr>
            <p:spPr>
              <a:xfrm>
                <a:off x="2046" y="4122"/>
                <a:ext cx="330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" name="文本框 65"/>
            <p:cNvSpPr txBox="1"/>
            <p:nvPr/>
          </p:nvSpPr>
          <p:spPr>
            <a:xfrm>
              <a:off x="2262" y="5095"/>
              <a:ext cx="3121" cy="2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50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紧</a:t>
              </a: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3151" y="3952"/>
              <a:ext cx="2895" cy="1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jǐn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305216" y="259882"/>
            <a:ext cx="2195415" cy="1078084"/>
            <a:chOff x="305216" y="259882"/>
            <a:chExt cx="1116514" cy="548277"/>
          </a:xfrm>
        </p:grpSpPr>
        <p:sp>
          <p:nvSpPr>
            <p:cNvPr id="5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6CB873"/>
            </a:solidFill>
            <a:ln>
              <a:noFill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493016" y="260323"/>
              <a:ext cx="928714" cy="5478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solidFill>
                    <a:srgbClr val="6CB873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生字导学</a:t>
              </a:r>
            </a:p>
            <a:p>
              <a:endParaRPr lang="zh-CN" altLang="en-US" sz="3200" dirty="0">
                <a:solidFill>
                  <a:srgbClr val="6CB873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8383270" y="1882775"/>
            <a:ext cx="2280285" cy="2825750"/>
            <a:chOff x="2032" y="3952"/>
            <a:chExt cx="3591" cy="4450"/>
          </a:xfrm>
        </p:grpSpPr>
        <p:grpSp>
          <p:nvGrpSpPr>
            <p:cNvPr id="24" name="组合 23"/>
            <p:cNvGrpSpPr/>
            <p:nvPr/>
          </p:nvGrpSpPr>
          <p:grpSpPr>
            <a:xfrm>
              <a:off x="2032" y="4129"/>
              <a:ext cx="3306" cy="4273"/>
              <a:chOff x="2032" y="4129"/>
              <a:chExt cx="3306" cy="4273"/>
            </a:xfrm>
          </p:grpSpPr>
          <p:cxnSp>
            <p:nvCxnSpPr>
              <p:cNvPr id="25" name="直接连接符 24"/>
              <p:cNvCxnSpPr/>
              <p:nvPr/>
            </p:nvCxnSpPr>
            <p:spPr>
              <a:xfrm>
                <a:off x="2039" y="4129"/>
                <a:ext cx="0" cy="95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5334" y="4129"/>
                <a:ext cx="0" cy="96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7" name="组合 26"/>
              <p:cNvGrpSpPr/>
              <p:nvPr/>
            </p:nvGrpSpPr>
            <p:grpSpPr>
              <a:xfrm>
                <a:off x="2032" y="5082"/>
                <a:ext cx="3302" cy="3320"/>
                <a:chOff x="3587302" y="2751075"/>
                <a:chExt cx="2096771" cy="2108440"/>
              </a:xfrm>
            </p:grpSpPr>
            <p:sp>
              <p:nvSpPr>
                <p:cNvPr id="28" name="矩形 27"/>
                <p:cNvSpPr/>
                <p:nvPr/>
              </p:nvSpPr>
              <p:spPr>
                <a:xfrm>
                  <a:off x="3591112" y="2751075"/>
                  <a:ext cx="2092961" cy="210844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cxnSp>
              <p:nvCxnSpPr>
                <p:cNvPr id="29" name="直接连接符 28"/>
                <p:cNvCxnSpPr/>
                <p:nvPr/>
              </p:nvCxnSpPr>
              <p:spPr>
                <a:xfrm>
                  <a:off x="4644314" y="2759331"/>
                  <a:ext cx="0" cy="210018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接连接符 29"/>
                <p:cNvCxnSpPr/>
                <p:nvPr/>
              </p:nvCxnSpPr>
              <p:spPr>
                <a:xfrm>
                  <a:off x="3587302" y="3792171"/>
                  <a:ext cx="2096771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直接连接符 30"/>
              <p:cNvCxnSpPr/>
              <p:nvPr/>
            </p:nvCxnSpPr>
            <p:spPr>
              <a:xfrm>
                <a:off x="2036" y="4154"/>
                <a:ext cx="330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文本框 32"/>
            <p:cNvSpPr txBox="1"/>
            <p:nvPr/>
          </p:nvSpPr>
          <p:spPr>
            <a:xfrm>
              <a:off x="2502" y="5276"/>
              <a:ext cx="3121" cy="2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50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粘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2644" y="3952"/>
              <a:ext cx="2358" cy="1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zhān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540247" y="1882775"/>
            <a:ext cx="2578735" cy="2825750"/>
            <a:chOff x="2032" y="3952"/>
            <a:chExt cx="4061" cy="4450"/>
          </a:xfrm>
        </p:grpSpPr>
        <p:grpSp>
          <p:nvGrpSpPr>
            <p:cNvPr id="3" name="组合 2"/>
            <p:cNvGrpSpPr/>
            <p:nvPr/>
          </p:nvGrpSpPr>
          <p:grpSpPr>
            <a:xfrm>
              <a:off x="2032" y="4129"/>
              <a:ext cx="3317" cy="4273"/>
              <a:chOff x="2032" y="4129"/>
              <a:chExt cx="3317" cy="4273"/>
            </a:xfrm>
          </p:grpSpPr>
          <p:cxnSp>
            <p:nvCxnSpPr>
              <p:cNvPr id="6" name="直接连接符 5"/>
              <p:cNvCxnSpPr/>
              <p:nvPr/>
            </p:nvCxnSpPr>
            <p:spPr>
              <a:xfrm>
                <a:off x="2039" y="4129"/>
                <a:ext cx="0" cy="95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5334" y="4129"/>
                <a:ext cx="0" cy="96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" name="组合 12"/>
              <p:cNvGrpSpPr/>
              <p:nvPr/>
            </p:nvGrpSpPr>
            <p:grpSpPr>
              <a:xfrm>
                <a:off x="2032" y="5095"/>
                <a:ext cx="3317" cy="3307"/>
                <a:chOff x="3587302" y="2759331"/>
                <a:chExt cx="2106296" cy="2100184"/>
              </a:xfrm>
            </p:grpSpPr>
            <p:sp>
              <p:nvSpPr>
                <p:cNvPr id="14" name="矩形 13"/>
                <p:cNvSpPr/>
                <p:nvPr/>
              </p:nvSpPr>
              <p:spPr>
                <a:xfrm>
                  <a:off x="3596827" y="2759332"/>
                  <a:ext cx="2096771" cy="2100183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cxnSp>
              <p:nvCxnSpPr>
                <p:cNvPr id="15" name="直接连接符 14"/>
                <p:cNvCxnSpPr/>
                <p:nvPr/>
              </p:nvCxnSpPr>
              <p:spPr>
                <a:xfrm>
                  <a:off x="4644314" y="2759331"/>
                  <a:ext cx="0" cy="210018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直接连接符 16"/>
                <p:cNvCxnSpPr/>
                <p:nvPr/>
              </p:nvCxnSpPr>
              <p:spPr>
                <a:xfrm>
                  <a:off x="3587302" y="3792171"/>
                  <a:ext cx="2096771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" name="直接连接符 17"/>
              <p:cNvCxnSpPr/>
              <p:nvPr/>
            </p:nvCxnSpPr>
            <p:spPr>
              <a:xfrm>
                <a:off x="2036" y="4169"/>
                <a:ext cx="330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文本框 54"/>
            <p:cNvSpPr txBox="1"/>
            <p:nvPr/>
          </p:nvSpPr>
          <p:spPr>
            <a:xfrm>
              <a:off x="2452" y="5244"/>
              <a:ext cx="3121" cy="2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50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等</a:t>
              </a: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2567" y="3952"/>
              <a:ext cx="3526" cy="1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děnɡ</a:t>
              </a: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4901565" y="1882775"/>
            <a:ext cx="2550160" cy="2825750"/>
            <a:chOff x="2032" y="3952"/>
            <a:chExt cx="4016" cy="4450"/>
          </a:xfrm>
        </p:grpSpPr>
        <p:grpSp>
          <p:nvGrpSpPr>
            <p:cNvPr id="58" name="组合 57"/>
            <p:cNvGrpSpPr/>
            <p:nvPr/>
          </p:nvGrpSpPr>
          <p:grpSpPr>
            <a:xfrm>
              <a:off x="2032" y="4129"/>
              <a:ext cx="3306" cy="4273"/>
              <a:chOff x="2032" y="4129"/>
              <a:chExt cx="3306" cy="4273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2039" y="4129"/>
                <a:ext cx="0" cy="95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5334" y="4129"/>
                <a:ext cx="0" cy="96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1" name="组合 60"/>
              <p:cNvGrpSpPr/>
              <p:nvPr/>
            </p:nvGrpSpPr>
            <p:grpSpPr>
              <a:xfrm>
                <a:off x="2032" y="5095"/>
                <a:ext cx="3302" cy="3307"/>
                <a:chOff x="3587302" y="2759331"/>
                <a:chExt cx="2096771" cy="2100184"/>
              </a:xfrm>
            </p:grpSpPr>
            <p:sp>
              <p:nvSpPr>
                <p:cNvPr id="62" name="矩形 61"/>
                <p:cNvSpPr/>
                <p:nvPr/>
              </p:nvSpPr>
              <p:spPr>
                <a:xfrm>
                  <a:off x="3587302" y="2759332"/>
                  <a:ext cx="2096771" cy="2100183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cxnSp>
              <p:nvCxnSpPr>
                <p:cNvPr id="63" name="直接连接符 62"/>
                <p:cNvCxnSpPr/>
                <p:nvPr/>
              </p:nvCxnSpPr>
              <p:spPr>
                <a:xfrm>
                  <a:off x="4644314" y="2759331"/>
                  <a:ext cx="0" cy="210018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直接连接符 63"/>
                <p:cNvCxnSpPr/>
                <p:nvPr/>
              </p:nvCxnSpPr>
              <p:spPr>
                <a:xfrm>
                  <a:off x="3587302" y="3792171"/>
                  <a:ext cx="2096771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5" name="直接连接符 64"/>
              <p:cNvCxnSpPr/>
              <p:nvPr/>
            </p:nvCxnSpPr>
            <p:spPr>
              <a:xfrm>
                <a:off x="2036" y="4169"/>
                <a:ext cx="330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" name="文本框 65"/>
            <p:cNvSpPr txBox="1"/>
            <p:nvPr/>
          </p:nvSpPr>
          <p:spPr>
            <a:xfrm>
              <a:off x="2437" y="5312"/>
              <a:ext cx="3121" cy="2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50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吸</a:t>
              </a: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3153" y="3952"/>
              <a:ext cx="2895" cy="1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xī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305216" y="259882"/>
            <a:ext cx="2195415" cy="1078084"/>
            <a:chOff x="305216" y="259882"/>
            <a:chExt cx="1116514" cy="548277"/>
          </a:xfrm>
        </p:grpSpPr>
        <p:sp>
          <p:nvSpPr>
            <p:cNvPr id="37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6CB873"/>
            </a:solidFill>
            <a:ln>
              <a:noFill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493016" y="260323"/>
              <a:ext cx="928714" cy="5478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solidFill>
                    <a:srgbClr val="6CB873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生字导学</a:t>
              </a:r>
            </a:p>
            <a:p>
              <a:endParaRPr lang="zh-CN" altLang="en-US" sz="3200" dirty="0">
                <a:solidFill>
                  <a:srgbClr val="6CB873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66631" y="2023223"/>
            <a:ext cx="2253615" cy="2809240"/>
            <a:chOff x="2032" y="3978"/>
            <a:chExt cx="3549" cy="4424"/>
          </a:xfrm>
        </p:grpSpPr>
        <p:grpSp>
          <p:nvGrpSpPr>
            <p:cNvPr id="3" name="组合 2"/>
            <p:cNvGrpSpPr/>
            <p:nvPr/>
          </p:nvGrpSpPr>
          <p:grpSpPr>
            <a:xfrm>
              <a:off x="2032" y="4129"/>
              <a:ext cx="3306" cy="4273"/>
              <a:chOff x="2032" y="4129"/>
              <a:chExt cx="3306" cy="4273"/>
            </a:xfrm>
          </p:grpSpPr>
          <p:cxnSp>
            <p:nvCxnSpPr>
              <p:cNvPr id="6" name="直接连接符 5"/>
              <p:cNvCxnSpPr/>
              <p:nvPr/>
            </p:nvCxnSpPr>
            <p:spPr>
              <a:xfrm>
                <a:off x="2039" y="4129"/>
                <a:ext cx="0" cy="95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5334" y="4129"/>
                <a:ext cx="0" cy="96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" name="组合 12"/>
              <p:cNvGrpSpPr/>
              <p:nvPr/>
            </p:nvGrpSpPr>
            <p:grpSpPr>
              <a:xfrm>
                <a:off x="2032" y="5095"/>
                <a:ext cx="3302" cy="3307"/>
                <a:chOff x="3587302" y="2759331"/>
                <a:chExt cx="2096771" cy="2100184"/>
              </a:xfrm>
            </p:grpSpPr>
            <p:sp>
              <p:nvSpPr>
                <p:cNvPr id="14" name="矩形 13"/>
                <p:cNvSpPr/>
                <p:nvPr/>
              </p:nvSpPr>
              <p:spPr>
                <a:xfrm>
                  <a:off x="3591112" y="2759331"/>
                  <a:ext cx="2092961" cy="2100184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cxnSp>
              <p:nvCxnSpPr>
                <p:cNvPr id="15" name="直接连接符 14"/>
                <p:cNvCxnSpPr/>
                <p:nvPr/>
              </p:nvCxnSpPr>
              <p:spPr>
                <a:xfrm>
                  <a:off x="4644314" y="2759331"/>
                  <a:ext cx="0" cy="210018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直接连接符 16"/>
                <p:cNvCxnSpPr/>
                <p:nvPr/>
              </p:nvCxnSpPr>
              <p:spPr>
                <a:xfrm>
                  <a:off x="3587302" y="3792171"/>
                  <a:ext cx="2096771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" name="直接连接符 17"/>
              <p:cNvCxnSpPr/>
              <p:nvPr/>
            </p:nvCxnSpPr>
            <p:spPr>
              <a:xfrm>
                <a:off x="2036" y="4169"/>
                <a:ext cx="330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文本框 54"/>
            <p:cNvSpPr txBox="1"/>
            <p:nvPr/>
          </p:nvSpPr>
          <p:spPr>
            <a:xfrm>
              <a:off x="2460" y="5268"/>
              <a:ext cx="3121" cy="2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50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汗</a:t>
              </a: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2800" y="3978"/>
              <a:ext cx="2358" cy="1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hàn </a:t>
              </a: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3639041" y="2036558"/>
            <a:ext cx="2286635" cy="2795905"/>
            <a:chOff x="2032" y="3999"/>
            <a:chExt cx="3601" cy="4403"/>
          </a:xfrm>
        </p:grpSpPr>
        <p:grpSp>
          <p:nvGrpSpPr>
            <p:cNvPr id="58" name="组合 57"/>
            <p:cNvGrpSpPr/>
            <p:nvPr/>
          </p:nvGrpSpPr>
          <p:grpSpPr>
            <a:xfrm>
              <a:off x="2032" y="4129"/>
              <a:ext cx="3317" cy="4273"/>
              <a:chOff x="2032" y="4129"/>
              <a:chExt cx="3317" cy="4273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2039" y="4129"/>
                <a:ext cx="0" cy="95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5334" y="4129"/>
                <a:ext cx="0" cy="96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1" name="组合 60"/>
              <p:cNvGrpSpPr/>
              <p:nvPr/>
            </p:nvGrpSpPr>
            <p:grpSpPr>
              <a:xfrm>
                <a:off x="2032" y="5095"/>
                <a:ext cx="3317" cy="3307"/>
                <a:chOff x="3587302" y="2759331"/>
                <a:chExt cx="2106296" cy="2100184"/>
              </a:xfrm>
            </p:grpSpPr>
            <p:sp>
              <p:nvSpPr>
                <p:cNvPr id="62" name="矩形 61"/>
                <p:cNvSpPr/>
                <p:nvPr/>
              </p:nvSpPr>
              <p:spPr>
                <a:xfrm>
                  <a:off x="3596827" y="2759332"/>
                  <a:ext cx="2096771" cy="2100183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cxnSp>
              <p:nvCxnSpPr>
                <p:cNvPr id="63" name="直接连接符 62"/>
                <p:cNvCxnSpPr/>
                <p:nvPr/>
              </p:nvCxnSpPr>
              <p:spPr>
                <a:xfrm>
                  <a:off x="4644314" y="2759331"/>
                  <a:ext cx="0" cy="210018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直接连接符 63"/>
                <p:cNvCxnSpPr/>
                <p:nvPr/>
              </p:nvCxnSpPr>
              <p:spPr>
                <a:xfrm>
                  <a:off x="3587302" y="3792171"/>
                  <a:ext cx="2096771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5" name="直接连接符 64"/>
              <p:cNvCxnSpPr/>
              <p:nvPr/>
            </p:nvCxnSpPr>
            <p:spPr>
              <a:xfrm>
                <a:off x="2036" y="4169"/>
                <a:ext cx="330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" name="文本框 65"/>
            <p:cNvSpPr txBox="1"/>
            <p:nvPr/>
          </p:nvSpPr>
          <p:spPr>
            <a:xfrm>
              <a:off x="2389" y="5255"/>
              <a:ext cx="3121" cy="2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50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额</a:t>
              </a: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3275" y="3999"/>
              <a:ext cx="2358" cy="1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é</a:t>
              </a: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9183861" y="2068943"/>
            <a:ext cx="2545715" cy="2780030"/>
            <a:chOff x="2032" y="4024"/>
            <a:chExt cx="4009" cy="4378"/>
          </a:xfrm>
        </p:grpSpPr>
        <p:grpSp>
          <p:nvGrpSpPr>
            <p:cNvPr id="69" name="组合 68"/>
            <p:cNvGrpSpPr/>
            <p:nvPr/>
          </p:nvGrpSpPr>
          <p:grpSpPr>
            <a:xfrm>
              <a:off x="2032" y="4129"/>
              <a:ext cx="3306" cy="4273"/>
              <a:chOff x="2032" y="4129"/>
              <a:chExt cx="3306" cy="4273"/>
            </a:xfrm>
          </p:grpSpPr>
          <p:cxnSp>
            <p:nvCxnSpPr>
              <p:cNvPr id="70" name="直接连接符 69"/>
              <p:cNvCxnSpPr/>
              <p:nvPr/>
            </p:nvCxnSpPr>
            <p:spPr>
              <a:xfrm>
                <a:off x="2039" y="4129"/>
                <a:ext cx="0" cy="95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接连接符 70"/>
              <p:cNvCxnSpPr/>
              <p:nvPr/>
            </p:nvCxnSpPr>
            <p:spPr>
              <a:xfrm>
                <a:off x="5334" y="4129"/>
                <a:ext cx="0" cy="96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2" name="组合 71"/>
              <p:cNvGrpSpPr/>
              <p:nvPr/>
            </p:nvGrpSpPr>
            <p:grpSpPr>
              <a:xfrm>
                <a:off x="2032" y="5095"/>
                <a:ext cx="3302" cy="3307"/>
                <a:chOff x="3587302" y="2759331"/>
                <a:chExt cx="2096771" cy="2100184"/>
              </a:xfrm>
            </p:grpSpPr>
            <p:sp>
              <p:nvSpPr>
                <p:cNvPr id="73" name="矩形 72"/>
                <p:cNvSpPr/>
                <p:nvPr/>
              </p:nvSpPr>
              <p:spPr>
                <a:xfrm>
                  <a:off x="3587302" y="2759332"/>
                  <a:ext cx="2096771" cy="2100183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cxnSp>
              <p:nvCxnSpPr>
                <p:cNvPr id="74" name="直接连接符 73"/>
                <p:cNvCxnSpPr/>
                <p:nvPr/>
              </p:nvCxnSpPr>
              <p:spPr>
                <a:xfrm>
                  <a:off x="4644314" y="2759331"/>
                  <a:ext cx="0" cy="210018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直接连接符 74"/>
                <p:cNvCxnSpPr/>
                <p:nvPr/>
              </p:nvCxnSpPr>
              <p:spPr>
                <a:xfrm>
                  <a:off x="3587302" y="3792171"/>
                  <a:ext cx="2096771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6" name="直接连接符 75"/>
              <p:cNvCxnSpPr/>
              <p:nvPr/>
            </p:nvCxnSpPr>
            <p:spPr>
              <a:xfrm>
                <a:off x="2036" y="4169"/>
                <a:ext cx="330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7" name="文本框 76"/>
            <p:cNvSpPr txBox="1"/>
            <p:nvPr/>
          </p:nvSpPr>
          <p:spPr>
            <a:xfrm>
              <a:off x="2544" y="5255"/>
              <a:ext cx="3121" cy="2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50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乏</a:t>
              </a:r>
            </a:p>
          </p:txBody>
        </p:sp>
        <p:sp>
          <p:nvSpPr>
            <p:cNvPr id="78" name="文本框 77"/>
            <p:cNvSpPr txBox="1"/>
            <p:nvPr/>
          </p:nvSpPr>
          <p:spPr>
            <a:xfrm>
              <a:off x="3239" y="4024"/>
              <a:ext cx="2802" cy="1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fá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411451" y="2019413"/>
            <a:ext cx="2261870" cy="2813050"/>
            <a:chOff x="2032" y="3972"/>
            <a:chExt cx="3562" cy="4430"/>
          </a:xfrm>
        </p:grpSpPr>
        <p:grpSp>
          <p:nvGrpSpPr>
            <p:cNvPr id="5" name="组合 4"/>
            <p:cNvGrpSpPr/>
            <p:nvPr/>
          </p:nvGrpSpPr>
          <p:grpSpPr>
            <a:xfrm>
              <a:off x="2032" y="4129"/>
              <a:ext cx="3306" cy="4273"/>
              <a:chOff x="2032" y="4129"/>
              <a:chExt cx="3306" cy="4273"/>
            </a:xfrm>
          </p:grpSpPr>
          <p:cxnSp>
            <p:nvCxnSpPr>
              <p:cNvPr id="7" name="直接连接符 6"/>
              <p:cNvCxnSpPr/>
              <p:nvPr/>
            </p:nvCxnSpPr>
            <p:spPr>
              <a:xfrm>
                <a:off x="2039" y="4129"/>
                <a:ext cx="0" cy="95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>
                <a:off x="5334" y="4129"/>
                <a:ext cx="0" cy="96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组合 8"/>
              <p:cNvGrpSpPr/>
              <p:nvPr/>
            </p:nvGrpSpPr>
            <p:grpSpPr>
              <a:xfrm>
                <a:off x="2032" y="5095"/>
                <a:ext cx="3302" cy="3307"/>
                <a:chOff x="3587302" y="2759331"/>
                <a:chExt cx="2096771" cy="2100184"/>
              </a:xfrm>
            </p:grpSpPr>
            <p:sp>
              <p:nvSpPr>
                <p:cNvPr id="10" name="矩形 9"/>
                <p:cNvSpPr/>
                <p:nvPr/>
              </p:nvSpPr>
              <p:spPr>
                <a:xfrm>
                  <a:off x="3587302" y="2759332"/>
                  <a:ext cx="2096771" cy="2100183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cxnSp>
              <p:nvCxnSpPr>
                <p:cNvPr id="11" name="直接连接符 10"/>
                <p:cNvCxnSpPr/>
                <p:nvPr/>
              </p:nvCxnSpPr>
              <p:spPr>
                <a:xfrm>
                  <a:off x="4644314" y="2759331"/>
                  <a:ext cx="0" cy="210018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直接连接符 15"/>
                <p:cNvCxnSpPr/>
                <p:nvPr/>
              </p:nvCxnSpPr>
              <p:spPr>
                <a:xfrm>
                  <a:off x="3587302" y="3792171"/>
                  <a:ext cx="2096771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9" name="直接连接符 18"/>
              <p:cNvCxnSpPr/>
              <p:nvPr/>
            </p:nvCxnSpPr>
            <p:spPr>
              <a:xfrm>
                <a:off x="2036" y="4169"/>
                <a:ext cx="330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文本框 19"/>
            <p:cNvSpPr txBox="1"/>
            <p:nvPr/>
          </p:nvSpPr>
          <p:spPr>
            <a:xfrm>
              <a:off x="2403" y="5297"/>
              <a:ext cx="3121" cy="2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50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沙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2792" y="3972"/>
              <a:ext cx="2802" cy="1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shā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305216" y="259882"/>
            <a:ext cx="2195415" cy="1078084"/>
            <a:chOff x="305216" y="259882"/>
            <a:chExt cx="1116514" cy="548277"/>
          </a:xfrm>
        </p:grpSpPr>
        <p:sp>
          <p:nvSpPr>
            <p:cNvPr id="47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6CB873"/>
            </a:solidFill>
            <a:ln>
              <a:noFill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493016" y="260323"/>
              <a:ext cx="928714" cy="5478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solidFill>
                    <a:srgbClr val="6CB873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生字导学</a:t>
              </a:r>
            </a:p>
            <a:p>
              <a:endParaRPr lang="zh-CN" altLang="en-US" sz="3200" dirty="0">
                <a:solidFill>
                  <a:srgbClr val="6CB873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文本框 62"/>
          <p:cNvSpPr txBox="1"/>
          <p:nvPr/>
        </p:nvSpPr>
        <p:spPr>
          <a:xfrm>
            <a:off x="674489" y="1092235"/>
            <a:ext cx="2726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2.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会写字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305216" y="259882"/>
            <a:ext cx="2195415" cy="1078084"/>
            <a:chOff x="305216" y="259882"/>
            <a:chExt cx="1116514" cy="548277"/>
          </a:xfrm>
        </p:grpSpPr>
        <p:sp>
          <p:nvSpPr>
            <p:cNvPr id="23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6CB873"/>
            </a:solidFill>
            <a:ln>
              <a:noFill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493016" y="260323"/>
              <a:ext cx="928714" cy="5478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solidFill>
                    <a:srgbClr val="6CB873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生字导学</a:t>
              </a:r>
            </a:p>
            <a:p>
              <a:endParaRPr lang="zh-CN" altLang="en-US" sz="3200" dirty="0">
                <a:solidFill>
                  <a:srgbClr val="6CB873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47" name="直接连接符 46"/>
          <p:cNvCxnSpPr/>
          <p:nvPr/>
        </p:nvCxnSpPr>
        <p:spPr>
          <a:xfrm flipV="1">
            <a:off x="1556801" y="2626105"/>
            <a:ext cx="3139122" cy="155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1572379" y="5411353"/>
            <a:ext cx="9331304" cy="55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 flipV="1">
            <a:off x="3016665" y="2626105"/>
            <a:ext cx="0" cy="278524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文本框 49"/>
          <p:cNvSpPr txBox="1"/>
          <p:nvPr/>
        </p:nvSpPr>
        <p:spPr>
          <a:xfrm>
            <a:off x="2427746" y="1756470"/>
            <a:ext cx="21355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 Unicode MS" panose="020B0604020202020204" pitchFamily="34" charset="-122"/>
                <a:sym typeface="Arial" panose="020B0604020202020204" pitchFamily="34" charset="0"/>
              </a:rPr>
              <a:t>hǒn</a:t>
            </a:r>
            <a:r>
              <a:rPr kumimoji="0" lang="en-US" altLang="zh-CN" sz="48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ɡ</a:t>
            </a:r>
            <a:endParaRPr kumimoji="0" lang="en-US" altLang="zh-CN" sz="48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Arial Unicode MS" panose="020B0604020202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51" name="直接连接符 50"/>
          <p:cNvCxnSpPr/>
          <p:nvPr/>
        </p:nvCxnSpPr>
        <p:spPr>
          <a:xfrm flipH="1">
            <a:off x="1572379" y="4014821"/>
            <a:ext cx="3154443" cy="390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9235440" y="1675338"/>
            <a:ext cx="15338" cy="37360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7792183" y="1675338"/>
            <a:ext cx="0" cy="37360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>
            <a:off x="7792183" y="3816535"/>
            <a:ext cx="31115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本框 54"/>
          <p:cNvSpPr txBox="1"/>
          <p:nvPr/>
        </p:nvSpPr>
        <p:spPr>
          <a:xfrm>
            <a:off x="8017936" y="4289230"/>
            <a:ext cx="1990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结构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8017936" y="2539170"/>
            <a:ext cx="2875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笔画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9702591" y="2539170"/>
            <a:ext cx="1159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9</a:t>
            </a:r>
            <a:r>
              <a:rPr kumimoji="0" lang="zh-CN" altLang="en-US" sz="32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画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9534316" y="4289230"/>
            <a:ext cx="1871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左右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2090200" y="5582002"/>
            <a:ext cx="1852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组词</a:t>
            </a:r>
          </a:p>
        </p:txBody>
      </p:sp>
      <p:sp>
        <p:nvSpPr>
          <p:cNvPr id="60" name="矩形 59"/>
          <p:cNvSpPr/>
          <p:nvPr/>
        </p:nvSpPr>
        <p:spPr>
          <a:xfrm>
            <a:off x="3211949" y="5561745"/>
            <a:ext cx="7965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哄人   哄骗   哄劝   哄逗</a:t>
            </a:r>
          </a:p>
        </p:txBody>
      </p:sp>
      <p:sp>
        <p:nvSpPr>
          <p:cNvPr id="61" name="剪去单角的矩形 60"/>
          <p:cNvSpPr/>
          <p:nvPr/>
        </p:nvSpPr>
        <p:spPr>
          <a:xfrm>
            <a:off x="1572379" y="1675339"/>
            <a:ext cx="9321472" cy="4557831"/>
          </a:xfrm>
          <a:prstGeom prst="snip1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62" name="直接连接符 61"/>
          <p:cNvCxnSpPr/>
          <p:nvPr/>
        </p:nvCxnSpPr>
        <p:spPr>
          <a:xfrm>
            <a:off x="4695923" y="1675338"/>
            <a:ext cx="1" cy="37360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图片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462" y="2830175"/>
            <a:ext cx="2515430" cy="1672493"/>
          </a:xfrm>
          <a:prstGeom prst="rect">
            <a:avLst/>
          </a:prstGeom>
        </p:spPr>
      </p:pic>
      <p:sp>
        <p:nvSpPr>
          <p:cNvPr id="65" name="文本框 64"/>
          <p:cNvSpPr txBox="1"/>
          <p:nvPr/>
        </p:nvSpPr>
        <p:spPr>
          <a:xfrm>
            <a:off x="1860490" y="2748389"/>
            <a:ext cx="19818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5" grpId="0"/>
      <p:bldP spid="56" grpId="0"/>
      <p:bldP spid="57" grpId="0"/>
      <p:bldP spid="58" grpId="0"/>
      <p:bldP spid="59" grpId="0"/>
      <p:bldP spid="60" grpId="0"/>
      <p:bldP spid="61" grpId="0" animBg="1"/>
      <p:bldP spid="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直接连接符 28"/>
          <p:cNvCxnSpPr/>
          <p:nvPr/>
        </p:nvCxnSpPr>
        <p:spPr>
          <a:xfrm flipV="1">
            <a:off x="1416125" y="2527035"/>
            <a:ext cx="3139122" cy="155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1431703" y="5312283"/>
            <a:ext cx="9331304" cy="55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V="1">
            <a:off x="2875989" y="2527035"/>
            <a:ext cx="0" cy="278524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>
            <a:off x="2387944" y="1655018"/>
            <a:ext cx="21355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4800" kern="0" dirty="0" err="1">
                <a:latin typeface="Arial" panose="020B0604020202020204" pitchFamily="34" charset="0"/>
                <a:ea typeface="思源黑体 CN Medium" panose="020B0600000000000000" pitchFamily="34" charset="-122"/>
                <a:cs typeface="Arial Unicode MS" panose="020B0604020202020204" pitchFamily="34" charset="-122"/>
                <a:sym typeface="Arial" panose="020B0604020202020204" pitchFamily="34" charset="0"/>
              </a:rPr>
              <a:t>xiān</a:t>
            </a:r>
            <a:endParaRPr lang="en-US" altLang="zh-CN" sz="4800" kern="0" dirty="0">
              <a:latin typeface="Arial" panose="020B0604020202020204" pitchFamily="34" charset="0"/>
              <a:ea typeface="思源黑体 CN Medium" panose="020B0600000000000000" pitchFamily="34" charset="-122"/>
              <a:cs typeface="Arial Unicode MS" panose="020B0604020202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39" name="直接连接符 38"/>
          <p:cNvCxnSpPr/>
          <p:nvPr/>
        </p:nvCxnSpPr>
        <p:spPr>
          <a:xfrm flipH="1">
            <a:off x="1431703" y="3915751"/>
            <a:ext cx="3154443" cy="390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9094764" y="1576268"/>
            <a:ext cx="15338" cy="37360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7651507" y="1576268"/>
            <a:ext cx="0" cy="37360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7651507" y="3717465"/>
            <a:ext cx="31115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/>
          <p:cNvSpPr txBox="1"/>
          <p:nvPr/>
        </p:nvSpPr>
        <p:spPr>
          <a:xfrm>
            <a:off x="7877260" y="4190160"/>
            <a:ext cx="1990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结构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7877260" y="2440100"/>
            <a:ext cx="2875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笔画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9561915" y="2440100"/>
            <a:ext cx="1159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6</a:t>
            </a:r>
            <a:r>
              <a:rPr kumimoji="0" lang="zh-CN" altLang="en-US" sz="32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画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9393640" y="4190160"/>
            <a:ext cx="1871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上下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1949524" y="5471357"/>
            <a:ext cx="1852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组词</a:t>
            </a:r>
          </a:p>
        </p:txBody>
      </p:sp>
      <p:sp>
        <p:nvSpPr>
          <p:cNvPr id="48" name="矩形 47"/>
          <p:cNvSpPr/>
          <p:nvPr/>
        </p:nvSpPr>
        <p:spPr>
          <a:xfrm>
            <a:off x="3071273" y="5451100"/>
            <a:ext cx="7965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32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先后   先进   争先恐后   一马当先</a:t>
            </a:r>
          </a:p>
        </p:txBody>
      </p:sp>
      <p:sp>
        <p:nvSpPr>
          <p:cNvPr id="49" name="剪去单角的矩形 48"/>
          <p:cNvSpPr/>
          <p:nvPr/>
        </p:nvSpPr>
        <p:spPr>
          <a:xfrm>
            <a:off x="1431703" y="1576269"/>
            <a:ext cx="9321472" cy="4557831"/>
          </a:xfrm>
          <a:prstGeom prst="snip1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50" name="直接连接符 49"/>
          <p:cNvCxnSpPr/>
          <p:nvPr/>
        </p:nvCxnSpPr>
        <p:spPr>
          <a:xfrm>
            <a:off x="4555247" y="1576268"/>
            <a:ext cx="1" cy="37360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框 51"/>
          <p:cNvSpPr txBox="1"/>
          <p:nvPr/>
        </p:nvSpPr>
        <p:spPr>
          <a:xfrm>
            <a:off x="1856279" y="2650721"/>
            <a:ext cx="19818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6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先</a:t>
            </a:r>
            <a:endParaRPr kumimoji="0" lang="zh-CN" altLang="en-US" sz="166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207" y="2874683"/>
            <a:ext cx="2604340" cy="1445951"/>
          </a:xfrm>
          <a:prstGeom prst="rect">
            <a:avLst/>
          </a:prstGeom>
        </p:spPr>
      </p:pic>
      <p:grpSp>
        <p:nvGrpSpPr>
          <p:cNvPr id="54" name="组合 53"/>
          <p:cNvGrpSpPr/>
          <p:nvPr/>
        </p:nvGrpSpPr>
        <p:grpSpPr>
          <a:xfrm>
            <a:off x="305216" y="259882"/>
            <a:ext cx="2195415" cy="1078084"/>
            <a:chOff x="305216" y="259882"/>
            <a:chExt cx="1116514" cy="548277"/>
          </a:xfrm>
        </p:grpSpPr>
        <p:sp>
          <p:nvSpPr>
            <p:cNvPr id="55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6CB873"/>
            </a:solidFill>
            <a:ln>
              <a:noFill/>
            </a:ln>
          </p:spPr>
          <p:txBody>
            <a:bodyPr/>
            <a:lstStyle/>
            <a:p>
              <a:endParaRPr lang="zh-CN" altLang="en-US" sz="24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493016" y="260323"/>
              <a:ext cx="928714" cy="5478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solidFill>
                    <a:srgbClr val="6CB873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生字导学</a:t>
              </a:r>
            </a:p>
            <a:p>
              <a:endParaRPr lang="zh-CN" altLang="en-US" sz="3200" dirty="0">
                <a:solidFill>
                  <a:srgbClr val="6CB873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3" grpId="0"/>
      <p:bldP spid="44" grpId="0"/>
      <p:bldP spid="45" grpId="0"/>
      <p:bldP spid="46" grpId="0"/>
      <p:bldP spid="47" grpId="0"/>
      <p:bldP spid="48" grpId="0"/>
      <p:bldP spid="49" grpId="0" animBg="1"/>
      <p:bldP spid="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直接连接符 19"/>
          <p:cNvCxnSpPr/>
          <p:nvPr/>
        </p:nvCxnSpPr>
        <p:spPr>
          <a:xfrm flipV="1">
            <a:off x="1533355" y="2527035"/>
            <a:ext cx="3139122" cy="155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1548933" y="5312283"/>
            <a:ext cx="9331304" cy="55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V="1">
            <a:off x="2993219" y="2527035"/>
            <a:ext cx="0" cy="278524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2761903" y="1641984"/>
            <a:ext cx="21355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4800" kern="0" dirty="0" err="1">
                <a:latin typeface="Arial" panose="020B0604020202020204" pitchFamily="34" charset="0"/>
                <a:ea typeface="思源黑体 CN Medium" panose="020B0600000000000000" pitchFamily="34" charset="-122"/>
                <a:cs typeface="Arial Unicode MS" panose="020B0604020202020204" pitchFamily="34" charset="-122"/>
                <a:sym typeface="Arial" panose="020B0604020202020204" pitchFamily="34" charset="0"/>
              </a:rPr>
              <a:t>bì</a:t>
            </a:r>
            <a:endParaRPr lang="en-US" altLang="zh-CN" sz="4800" kern="0" dirty="0">
              <a:latin typeface="Arial" panose="020B0604020202020204" pitchFamily="34" charset="0"/>
              <a:ea typeface="思源黑体 CN Medium" panose="020B0600000000000000" pitchFamily="34" charset="-122"/>
              <a:cs typeface="Arial Unicode MS" panose="020B0604020202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27" name="直接连接符 26"/>
          <p:cNvCxnSpPr/>
          <p:nvPr/>
        </p:nvCxnSpPr>
        <p:spPr>
          <a:xfrm flipH="1">
            <a:off x="1548933" y="3915751"/>
            <a:ext cx="3154443" cy="390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9211994" y="1576268"/>
            <a:ext cx="15338" cy="37360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7768737" y="1576268"/>
            <a:ext cx="0" cy="37360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7768737" y="3717465"/>
            <a:ext cx="31115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>
            <a:off x="7994490" y="4190160"/>
            <a:ext cx="1990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结构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7994490" y="2440100"/>
            <a:ext cx="2875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笔画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9679145" y="2440100"/>
            <a:ext cx="1159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6</a:t>
            </a:r>
            <a:r>
              <a:rPr kumimoji="0" lang="zh-CN" altLang="en-US" sz="32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画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9337357" y="4190160"/>
            <a:ext cx="1871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32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半包围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2066754" y="5459782"/>
            <a:ext cx="1852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组词</a:t>
            </a:r>
          </a:p>
        </p:txBody>
      </p:sp>
      <p:sp>
        <p:nvSpPr>
          <p:cNvPr id="43" name="矩形 42"/>
          <p:cNvSpPr/>
          <p:nvPr/>
        </p:nvSpPr>
        <p:spPr>
          <a:xfrm>
            <a:off x="3188503" y="5439525"/>
            <a:ext cx="7965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32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闭上   关闭   闭门思过   闭口不言</a:t>
            </a:r>
          </a:p>
        </p:txBody>
      </p:sp>
      <p:sp>
        <p:nvSpPr>
          <p:cNvPr id="44" name="剪去单角的矩形 43"/>
          <p:cNvSpPr/>
          <p:nvPr/>
        </p:nvSpPr>
        <p:spPr>
          <a:xfrm>
            <a:off x="1548933" y="1576269"/>
            <a:ext cx="9321472" cy="4557831"/>
          </a:xfrm>
          <a:prstGeom prst="snip1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45" name="直接连接符 44"/>
          <p:cNvCxnSpPr/>
          <p:nvPr/>
        </p:nvCxnSpPr>
        <p:spPr>
          <a:xfrm>
            <a:off x="4672477" y="1576268"/>
            <a:ext cx="1" cy="37360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框 46"/>
          <p:cNvSpPr txBox="1"/>
          <p:nvPr/>
        </p:nvSpPr>
        <p:spPr>
          <a:xfrm>
            <a:off x="1973509" y="2650721"/>
            <a:ext cx="19818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6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闭</a:t>
            </a:r>
            <a:endParaRPr kumimoji="0" lang="zh-CN" altLang="en-US" sz="166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936" y="2235292"/>
            <a:ext cx="1302979" cy="2605958"/>
          </a:xfrm>
          <a:prstGeom prst="rect">
            <a:avLst/>
          </a:prstGeom>
        </p:spPr>
      </p:pic>
      <p:grpSp>
        <p:nvGrpSpPr>
          <p:cNvPr id="49" name="组合 48"/>
          <p:cNvGrpSpPr/>
          <p:nvPr/>
        </p:nvGrpSpPr>
        <p:grpSpPr>
          <a:xfrm>
            <a:off x="305216" y="259882"/>
            <a:ext cx="2195415" cy="1078084"/>
            <a:chOff x="305216" y="259882"/>
            <a:chExt cx="1116514" cy="548277"/>
          </a:xfrm>
        </p:grpSpPr>
        <p:sp>
          <p:nvSpPr>
            <p:cNvPr id="50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6CB873"/>
            </a:solidFill>
            <a:ln>
              <a:noFill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493016" y="260323"/>
              <a:ext cx="928714" cy="5478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solidFill>
                    <a:srgbClr val="6CB873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生字导学</a:t>
              </a:r>
            </a:p>
            <a:p>
              <a:endParaRPr lang="zh-CN" altLang="en-US" sz="3200" dirty="0">
                <a:solidFill>
                  <a:srgbClr val="6CB873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8" grpId="0"/>
      <p:bldP spid="39" grpId="0"/>
      <p:bldP spid="40" grpId="0"/>
      <p:bldP spid="41" grpId="0"/>
      <p:bldP spid="42" grpId="0"/>
      <p:bldP spid="43" grpId="0"/>
      <p:bldP spid="44" grpId="0" animBg="1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直接连接符 19"/>
          <p:cNvCxnSpPr/>
          <p:nvPr/>
        </p:nvCxnSpPr>
        <p:spPr>
          <a:xfrm flipV="1">
            <a:off x="1416125" y="2527035"/>
            <a:ext cx="3139122" cy="155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1431703" y="5312283"/>
            <a:ext cx="9331304" cy="55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V="1">
            <a:off x="2875989" y="2527035"/>
            <a:ext cx="0" cy="278524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2480458" y="1557711"/>
            <a:ext cx="21355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4800" kern="0" dirty="0" err="1">
                <a:latin typeface="Arial" panose="020B0604020202020204" pitchFamily="34" charset="0"/>
                <a:ea typeface="思源黑体 CN Medium" panose="020B0600000000000000" pitchFamily="34" charset="-122"/>
                <a:cs typeface="Arial Unicode MS" panose="020B0604020202020204" pitchFamily="34" charset="-122"/>
                <a:sym typeface="Arial" panose="020B0604020202020204" pitchFamily="34" charset="0"/>
              </a:rPr>
              <a:t>liǎn</a:t>
            </a:r>
            <a:endParaRPr lang="en-US" altLang="zh-CN" sz="4800" kern="0" dirty="0">
              <a:latin typeface="Arial" panose="020B0604020202020204" pitchFamily="34" charset="0"/>
              <a:ea typeface="思源黑体 CN Medium" panose="020B0600000000000000" pitchFamily="34" charset="-122"/>
              <a:cs typeface="Arial Unicode MS" panose="020B0604020202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27" name="直接连接符 26"/>
          <p:cNvCxnSpPr/>
          <p:nvPr/>
        </p:nvCxnSpPr>
        <p:spPr>
          <a:xfrm flipH="1">
            <a:off x="1431703" y="3915751"/>
            <a:ext cx="3154443" cy="390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9094764" y="1576268"/>
            <a:ext cx="15338" cy="37360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7651507" y="1576268"/>
            <a:ext cx="0" cy="37360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7651507" y="3717465"/>
            <a:ext cx="31115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>
            <a:off x="7877260" y="4190160"/>
            <a:ext cx="1990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结构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7877260" y="2440100"/>
            <a:ext cx="2875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笔画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9393640" y="2464433"/>
            <a:ext cx="1159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11</a:t>
            </a:r>
            <a:r>
              <a:rPr kumimoji="0" lang="zh-CN" altLang="en-US" sz="32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画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9393640" y="4190160"/>
            <a:ext cx="1871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32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左右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1949524" y="5459782"/>
            <a:ext cx="1852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组词</a:t>
            </a:r>
          </a:p>
        </p:txBody>
      </p:sp>
      <p:sp>
        <p:nvSpPr>
          <p:cNvPr id="43" name="矩形 42"/>
          <p:cNvSpPr/>
          <p:nvPr/>
        </p:nvSpPr>
        <p:spPr>
          <a:xfrm>
            <a:off x="3193151" y="5478386"/>
            <a:ext cx="7965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32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脸上   脸蛋   洗脸   有头有脸</a:t>
            </a:r>
          </a:p>
        </p:txBody>
      </p:sp>
      <p:sp>
        <p:nvSpPr>
          <p:cNvPr id="44" name="剪去单角的矩形 43"/>
          <p:cNvSpPr/>
          <p:nvPr/>
        </p:nvSpPr>
        <p:spPr>
          <a:xfrm>
            <a:off x="1431703" y="1576269"/>
            <a:ext cx="9321472" cy="4557831"/>
          </a:xfrm>
          <a:prstGeom prst="snip1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45" name="直接连接符 44"/>
          <p:cNvCxnSpPr/>
          <p:nvPr/>
        </p:nvCxnSpPr>
        <p:spPr>
          <a:xfrm>
            <a:off x="4555247" y="1576268"/>
            <a:ext cx="1" cy="37360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框 46"/>
          <p:cNvSpPr txBox="1"/>
          <p:nvPr/>
        </p:nvSpPr>
        <p:spPr>
          <a:xfrm>
            <a:off x="1856279" y="2650721"/>
            <a:ext cx="19818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6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脸</a:t>
            </a:r>
            <a:endParaRPr kumimoji="0" lang="zh-CN" altLang="en-US" sz="166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104" y="2046704"/>
            <a:ext cx="2426341" cy="2795145"/>
          </a:xfrm>
          <a:prstGeom prst="rect">
            <a:avLst/>
          </a:prstGeom>
        </p:spPr>
      </p:pic>
      <p:grpSp>
        <p:nvGrpSpPr>
          <p:cNvPr id="49" name="组合 48"/>
          <p:cNvGrpSpPr/>
          <p:nvPr/>
        </p:nvGrpSpPr>
        <p:grpSpPr>
          <a:xfrm>
            <a:off x="305216" y="259882"/>
            <a:ext cx="2195415" cy="1078084"/>
            <a:chOff x="305216" y="259882"/>
            <a:chExt cx="1116514" cy="548277"/>
          </a:xfrm>
        </p:grpSpPr>
        <p:sp>
          <p:nvSpPr>
            <p:cNvPr id="50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6CB873"/>
            </a:solidFill>
            <a:ln>
              <a:noFill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493016" y="260323"/>
              <a:ext cx="928714" cy="5478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solidFill>
                    <a:srgbClr val="6CB873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生字导学</a:t>
              </a:r>
            </a:p>
            <a:p>
              <a:endParaRPr lang="zh-CN" altLang="en-US" sz="3200" dirty="0">
                <a:solidFill>
                  <a:srgbClr val="6CB873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8" grpId="0"/>
      <p:bldP spid="39" grpId="0"/>
      <p:bldP spid="40" grpId="0"/>
      <p:bldP spid="41" grpId="0"/>
      <p:bldP spid="42" grpId="0"/>
      <p:bldP spid="43" grpId="0"/>
      <p:bldP spid="44" grpId="0" animBg="1"/>
      <p:bldP spid="4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782</Words>
  <Application>Microsoft Office PowerPoint</Application>
  <PresentationFormat>宽屏</PresentationFormat>
  <Paragraphs>190</Paragraphs>
  <Slides>29</Slides>
  <Notes>29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0" baseType="lpstr">
      <vt:lpstr>Calibri</vt:lpstr>
      <vt:lpstr>Arial Unicode MS</vt:lpstr>
      <vt:lpstr>楷体</vt:lpstr>
      <vt:lpstr>OPPOSans R</vt:lpstr>
      <vt:lpstr>FandolFang R</vt:lpstr>
      <vt:lpstr>阿里巴巴普惠体 M</vt:lpstr>
      <vt:lpstr>Arial</vt:lpstr>
      <vt:lpstr>微软雅黑</vt:lpstr>
      <vt:lpstr>宋体</vt:lpstr>
      <vt:lpstr>思源黑体 CN Medium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2020-10-19T02:43:00Z</dcterms:created>
  <dcterms:modified xsi:type="dcterms:W3CDTF">2023-01-16T18:31:41Z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090F3DF0ED0E48CFA5B240EA46FB797A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