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66" r:id="rId3"/>
    <p:sldId id="257" r:id="rId4"/>
    <p:sldId id="258" r:id="rId5"/>
    <p:sldId id="267" r:id="rId6"/>
    <p:sldId id="269" r:id="rId7"/>
    <p:sldId id="298" r:id="rId8"/>
    <p:sldId id="299" r:id="rId9"/>
    <p:sldId id="300" r:id="rId10"/>
    <p:sldId id="301" r:id="rId11"/>
    <p:sldId id="275" r:id="rId12"/>
    <p:sldId id="276" r:id="rId13"/>
    <p:sldId id="274" r:id="rId14"/>
    <p:sldId id="282" r:id="rId15"/>
    <p:sldId id="270" r:id="rId16"/>
    <p:sldId id="259" r:id="rId17"/>
    <p:sldId id="271" r:id="rId18"/>
    <p:sldId id="293" r:id="rId19"/>
    <p:sldId id="302" r:id="rId20"/>
    <p:sldId id="294" r:id="rId21"/>
    <p:sldId id="295" r:id="rId22"/>
    <p:sldId id="296" r:id="rId23"/>
    <p:sldId id="297" r:id="rId24"/>
    <p:sldId id="272" r:id="rId25"/>
    <p:sldId id="260" r:id="rId26"/>
    <p:sldId id="285" r:id="rId27"/>
    <p:sldId id="286" r:id="rId28"/>
    <p:sldId id="290" r:id="rId29"/>
    <p:sldId id="291" r:id="rId30"/>
    <p:sldId id="262" r:id="rId31"/>
    <p:sldId id="263" r:id="rId32"/>
    <p:sldId id="264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423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眉占位符 276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7651" name="日期占位符 276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6" name="幻灯片图像占位符 2765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文本占位符 27652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4" name="页脚占位符 276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7655" name="灯片编号占位符 276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59A6273-DC52-4CC2-8080-44750D3B3D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6273-DC52-4CC2-8080-44750D3B3D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F30D2-4C09-4CBC-9281-F2CB72EEED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AC86-99D9-4257-8BF7-140A84E620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4A50-EA10-41C7-8F30-7074BE6991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5A5A1-DDB2-4068-AF52-321BB80B32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5948-9167-4B34-BE33-5682967A6B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0A9C-F537-4D18-8F91-B87EC3638C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E1AF2-5A57-4284-A898-940A8AC177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D119-3183-4713-AF30-49555044DD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EA521-1F1C-43EB-A7A8-CC6FE2F7CD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C2D9A-7CD0-4EC4-A327-1F544B0B10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5BC6F-70F0-4F70-A529-D2A6050E51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D563-713D-4D5D-BA3A-D1DBC96432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ECA7-B652-42ED-85FE-EBD65F8F05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871C-3FD2-49B0-B7DA-5C7E4940C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6CA59-2DF9-46D4-B668-85A17E709F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813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813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8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77032-0783-4BC0-8F59-0E937BF84C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CD1A5-CFA2-40FE-AFFC-FF4E45FD9D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87FF2-E49B-4AAF-B391-4AAD230A53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1D64-184C-4283-892F-6FF951748B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07486-DD2E-4911-AFA2-E71A5E7E0E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436B-A197-4DF6-8D55-5D92DB94EF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23D9A-DEFE-494F-811A-663A3DD947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6B587-A6DC-478C-A8E6-1D6710CF3C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DD1798-8A56-489A-A26C-C757D612363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481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48130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8132" name="日期占位符 4813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48133" name="页脚占位符 4813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48134" name="灯片编号占位符 4813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DEF569C-C1D1-4D37-8360-5213434A259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.baidu.com/i?ct=503316480&amp;tn=baiduimagedetail&amp;cg=landscape&amp;statnum=landscape&amp;ipn=d&amp;word=%E9%87%91%E5%AD%97%E5%A1%94&amp;ie=utf-8&amp;in=3354&amp;cl=2&amp;lm=-1&amp;st=&amp;pn=12&amp;rn=1&amp;di=&amp;ln=2411&amp;fr=&amp;&amp;fmq=1378374347070_R&amp;ic=&amp;s=&amp;se=&amp;sme=0&amp;tab=&amp;face=&amp;&amp;is=0,0&amp;istype=&amp;ist=&amp;jit=&amp;objurl=http%3A%2F%2Fpreview.quanjing.com%2Fibrm040%2Fibltpg0144357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Lesson%2041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146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 Class of the World</a:t>
            </a:r>
            <a:endParaRPr lang="zh-CN" altLang="en-US" sz="6000" b="1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6589" y="54101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9984" y="1066862"/>
            <a:ext cx="4664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/>
              <a:t>Unit 7 Know Our 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1219200" y="5257800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Pyramids is very mysterious. It’s in Egypt.</a:t>
            </a:r>
          </a:p>
        </p:txBody>
      </p:sp>
      <p:pic>
        <p:nvPicPr>
          <p:cNvPr id="13314" name="图片 24588" descr="u=4230364156,920453691&amp;fm=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6400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文本框 25604"/>
          <p:cNvSpPr txBox="1">
            <a:spLocks noChangeArrowheads="1"/>
          </p:cNvSpPr>
          <p:nvPr/>
        </p:nvSpPr>
        <p:spPr bwMode="auto">
          <a:xfrm>
            <a:off x="1143000" y="4724400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Bosphorous Bridge connects Europe and Asia. It is in Turkey.</a:t>
            </a:r>
          </a:p>
        </p:txBody>
      </p:sp>
      <p:pic>
        <p:nvPicPr>
          <p:cNvPr id="14338" name="图片 25609" descr="u=2430474474,1929938628&amp;fm=90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5611" descr="u=1856311095,4205582409&amp;fm=9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23554"/>
          <p:cNvSpPr txBox="1">
            <a:spLocks noChangeArrowheads="1"/>
          </p:cNvSpPr>
          <p:nvPr/>
        </p:nvSpPr>
        <p:spPr bwMode="auto">
          <a:xfrm>
            <a:off x="1066800" y="5562600"/>
            <a:ext cx="6781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Great Wall is world-famous. It is in China.</a:t>
            </a:r>
          </a:p>
        </p:txBody>
      </p:sp>
      <p:pic>
        <p:nvPicPr>
          <p:cNvPr id="15362" name="图片 23559" descr="200831420432038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04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3800" descr="u=274092888,56392106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4295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图片 33802" descr="u=914967439,3979162336&amp;fm=15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396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文本框 33803"/>
          <p:cNvSpPr txBox="1">
            <a:spLocks noChangeArrowheads="1"/>
          </p:cNvSpPr>
          <p:nvPr/>
        </p:nvSpPr>
        <p:spPr bwMode="auto">
          <a:xfrm>
            <a:off x="1143000" y="4724400"/>
            <a:ext cx="6934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 Terra Cotta Warriors are famous all around the world. It is in China.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9457"/>
          <p:cNvSpPr txBox="1">
            <a:spLocks noChangeArrowheads="1"/>
          </p:cNvSpPr>
          <p:nvPr/>
        </p:nvSpPr>
        <p:spPr bwMode="auto">
          <a:xfrm>
            <a:off x="457200" y="2133600"/>
            <a:ext cx="8458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Which country would you like to visit? Why?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What do you know about that country?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What languages do people speak </a:t>
            </a: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there?</a:t>
            </a:r>
          </a:p>
        </p:txBody>
      </p:sp>
      <p:sp>
        <p:nvSpPr>
          <p:cNvPr id="17410" name="矩形 19458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00FF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it!</a:t>
            </a:r>
            <a:endParaRPr lang="zh-CN" altLang="en-US" sz="3600" b="1" kern="10" dirty="0">
              <a:ln w="12700">
                <a:solidFill>
                  <a:srgbClr val="00FF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8193" descr="17649cadc8f1abdb6ba88442b0f4bb7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20713"/>
            <a:ext cx="576103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8194" descr="listen_C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001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8195" descr="listen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708275"/>
            <a:ext cx="4679950" cy="2176463"/>
          </a:xfrm>
          <a:prstGeom prst="rect">
            <a:avLst/>
          </a:prstGeom>
          <a:solidFill>
            <a:srgbClr val="FFFFFF">
              <a:alpha val="96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8196" descr="Nona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</a:blip>
          <a:srcRect/>
          <a:stretch>
            <a:fillRect/>
          </a:stretch>
        </p:blipFill>
        <p:spPr bwMode="auto">
          <a:xfrm>
            <a:off x="7451725" y="115888"/>
            <a:ext cx="1584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0486"/>
          <p:cNvSpPr txBox="1">
            <a:spLocks noChangeArrowheads="1"/>
          </p:cNvSpPr>
          <p:nvPr/>
        </p:nvSpPr>
        <p:spPr bwMode="auto">
          <a:xfrm>
            <a:off x="762000" y="8382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Listen and tick the correct answers.</a:t>
            </a:r>
          </a:p>
        </p:txBody>
      </p:sp>
      <p:sp>
        <p:nvSpPr>
          <p:cNvPr id="19458" name="文本框 20487"/>
          <p:cNvSpPr txBox="1">
            <a:spLocks noChangeArrowheads="1"/>
          </p:cNvSpPr>
          <p:nvPr/>
        </p:nvSpPr>
        <p:spPr bwMode="auto">
          <a:xfrm>
            <a:off x="762000" y="2209800"/>
            <a:ext cx="8382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Where does Ahmed come from?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Brazil.        Turkey.          Egypt.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2. Where’s the Amazon?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In Brazil.          In Turkey.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In Egypt.</a:t>
            </a:r>
          </a:p>
        </p:txBody>
      </p:sp>
      <p:sp>
        <p:nvSpPr>
          <p:cNvPr id="20489" name="椭圆 20488"/>
          <p:cNvSpPr>
            <a:spLocks noChangeArrowheads="1"/>
          </p:cNvSpPr>
          <p:nvPr/>
        </p:nvSpPr>
        <p:spPr bwMode="auto">
          <a:xfrm>
            <a:off x="6096000" y="3048000"/>
            <a:ext cx="18288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椭圆 20489"/>
          <p:cNvSpPr>
            <a:spLocks noChangeArrowheads="1"/>
          </p:cNvSpPr>
          <p:nvPr/>
        </p:nvSpPr>
        <p:spPr bwMode="auto">
          <a:xfrm>
            <a:off x="1219200" y="46482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1" name="图片 20490" descr="图片1fgrfgr">
            <a:hlinkClick r:id="rId2" action="ppaction://hlinkfile"/>
          </p:cNvPr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1371600"/>
            <a:ext cx="762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53250"/>
          <p:cNvSpPr txBox="1">
            <a:spLocks noChangeArrowheads="1"/>
          </p:cNvSpPr>
          <p:nvPr/>
        </p:nvSpPr>
        <p:spPr bwMode="auto">
          <a:xfrm>
            <a:off x="533400" y="733425"/>
            <a:ext cx="8382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What connects Europe and Asia?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The Amazon.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The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Bosphorous</a:t>
            </a:r>
            <a:r>
              <a:rPr lang="en-US" altLang="zh-CN" sz="3600" b="1" dirty="0">
                <a:latin typeface="Times New Roman" panose="02020603050405020304" pitchFamily="18" charset="0"/>
              </a:rPr>
              <a:t> Bridge.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The Nile.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What can you do in the Sahara Desert?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Walk in the markets.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Ride a camel.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Take a boat tour.</a:t>
            </a:r>
          </a:p>
        </p:txBody>
      </p:sp>
      <p:sp>
        <p:nvSpPr>
          <p:cNvPr id="53252" name="椭圆 53251"/>
          <p:cNvSpPr>
            <a:spLocks noChangeArrowheads="1"/>
          </p:cNvSpPr>
          <p:nvPr/>
        </p:nvSpPr>
        <p:spPr bwMode="auto">
          <a:xfrm>
            <a:off x="990600" y="2133600"/>
            <a:ext cx="5105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3" name="椭圆 53252"/>
          <p:cNvSpPr>
            <a:spLocks noChangeArrowheads="1"/>
          </p:cNvSpPr>
          <p:nvPr/>
        </p:nvSpPr>
        <p:spPr bwMode="auto">
          <a:xfrm>
            <a:off x="838200" y="4800600"/>
            <a:ext cx="30480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71681"/>
          <p:cNvSpPr>
            <a:spLocks noChangeArrowheads="1" noChangeShapeType="1" noTextEdit="1"/>
          </p:cNvSpPr>
          <p:nvPr/>
        </p:nvSpPr>
        <p:spPr bwMode="auto">
          <a:xfrm>
            <a:off x="1457411" y="1381173"/>
            <a:ext cx="6019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Reading</a:t>
            </a:r>
            <a:endParaRPr lang="zh-CN" altLang="en-US" sz="36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5297"/>
          <p:cNvSpPr txBox="1">
            <a:spLocks noChangeArrowheads="1"/>
          </p:cNvSpPr>
          <p:nvPr/>
        </p:nvSpPr>
        <p:spPr bwMode="auto">
          <a:xfrm>
            <a:off x="762000" y="838200"/>
            <a:ext cx="807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Read the lesson again and fill in the blanks.</a:t>
            </a:r>
          </a:p>
        </p:txBody>
      </p:sp>
      <p:sp>
        <p:nvSpPr>
          <p:cNvPr id="22530" name="文本框 55298"/>
          <p:cNvSpPr txBox="1">
            <a:spLocks noChangeArrowheads="1"/>
          </p:cNvSpPr>
          <p:nvPr/>
        </p:nvSpPr>
        <p:spPr bwMode="auto">
          <a:xfrm>
            <a:off x="457200" y="2209800"/>
            <a:ext cx="8382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Brazil is the ______ country in South America. It has a huge river _____ the Amazon.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Turkey is in both _______ and ____. The well-known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Bosphorous</a:t>
            </a:r>
            <a:r>
              <a:rPr lang="en-US" altLang="zh-CN" sz="3600" b="1" dirty="0">
                <a:latin typeface="Times New Roman" panose="02020603050405020304" pitchFamily="18" charset="0"/>
              </a:rPr>
              <a:t> Bridge ________ Europe and Asia.</a:t>
            </a:r>
          </a:p>
        </p:txBody>
      </p:sp>
      <p:sp>
        <p:nvSpPr>
          <p:cNvPr id="55302" name="矩形 55301"/>
          <p:cNvSpPr>
            <a:spLocks noChangeArrowheads="1"/>
          </p:cNvSpPr>
          <p:nvPr/>
        </p:nvSpPr>
        <p:spPr bwMode="auto">
          <a:xfrm>
            <a:off x="3200400" y="220980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largest</a:t>
            </a:r>
          </a:p>
        </p:txBody>
      </p:sp>
      <p:sp>
        <p:nvSpPr>
          <p:cNvPr id="55303" name="矩形 55302"/>
          <p:cNvSpPr>
            <a:spLocks noChangeArrowheads="1"/>
          </p:cNvSpPr>
          <p:nvPr/>
        </p:nvSpPr>
        <p:spPr bwMode="auto">
          <a:xfrm>
            <a:off x="6400800" y="2743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called</a:t>
            </a:r>
          </a:p>
        </p:txBody>
      </p:sp>
      <p:sp>
        <p:nvSpPr>
          <p:cNvPr id="55304" name="矩形 55303"/>
          <p:cNvSpPr>
            <a:spLocks noChangeArrowheads="1"/>
          </p:cNvSpPr>
          <p:nvPr/>
        </p:nvSpPr>
        <p:spPr bwMode="auto">
          <a:xfrm>
            <a:off x="4197350" y="4114800"/>
            <a:ext cx="174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Europe </a:t>
            </a:r>
          </a:p>
        </p:txBody>
      </p:sp>
      <p:sp>
        <p:nvSpPr>
          <p:cNvPr id="55305" name="矩形 55304"/>
          <p:cNvSpPr>
            <a:spLocks noChangeArrowheads="1"/>
          </p:cNvSpPr>
          <p:nvPr/>
        </p:nvSpPr>
        <p:spPr bwMode="auto">
          <a:xfrm>
            <a:off x="6858000" y="4114800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Asia</a:t>
            </a:r>
          </a:p>
        </p:txBody>
      </p:sp>
      <p:sp>
        <p:nvSpPr>
          <p:cNvPr id="55306" name="矩形 55305"/>
          <p:cNvSpPr>
            <a:spLocks noChangeArrowheads="1"/>
          </p:cNvSpPr>
          <p:nvPr/>
        </p:nvSpPr>
        <p:spPr bwMode="auto">
          <a:xfrm>
            <a:off x="838200" y="522605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connects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  <p:bldP spid="55305" grpId="0"/>
      <p:bldP spid="553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>
            <a:spLocks noChangeArrowheads="1"/>
          </p:cNvSpPr>
          <p:nvPr/>
        </p:nvSpPr>
        <p:spPr bwMode="auto">
          <a:xfrm>
            <a:off x="1219200" y="2667000"/>
            <a:ext cx="6172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To understand the text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To use the words correctly: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prepare       pride</a:t>
            </a:r>
          </a:p>
        </p:txBody>
      </p:sp>
      <p:grpSp>
        <p:nvGrpSpPr>
          <p:cNvPr id="5122" name="组合 6146"/>
          <p:cNvGrpSpPr/>
          <p:nvPr/>
        </p:nvGrpSpPr>
        <p:grpSpPr bwMode="auto">
          <a:xfrm>
            <a:off x="1981200" y="762000"/>
            <a:ext cx="4405313" cy="1138238"/>
            <a:chOff x="1344" y="554"/>
            <a:chExt cx="2775" cy="717"/>
          </a:xfrm>
        </p:grpSpPr>
        <p:pic>
          <p:nvPicPr>
            <p:cNvPr id="5123" name="图片 6147" descr="0806112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44" y="554"/>
              <a:ext cx="277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文本框 6148"/>
            <p:cNvSpPr txBox="1">
              <a:spLocks noChangeArrowheads="1"/>
            </p:cNvSpPr>
            <p:nvPr/>
          </p:nvSpPr>
          <p:spPr bwMode="auto">
            <a:xfrm>
              <a:off x="2016" y="720"/>
              <a:ext cx="13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objectives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57346"/>
          <p:cNvSpPr txBox="1">
            <a:spLocks noChangeArrowheads="1"/>
          </p:cNvSpPr>
          <p:nvPr/>
        </p:nvSpPr>
        <p:spPr bwMode="auto">
          <a:xfrm>
            <a:off x="457200" y="1219200"/>
            <a:ext cx="8382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Besides the pyramids in Egypt, there are other things to see and do. Many things in Egypt will _______ you.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China has a long history and rich culture. It has the largest __________. The Great Wall is ______ around the world.</a:t>
            </a:r>
          </a:p>
        </p:txBody>
      </p:sp>
      <p:sp>
        <p:nvSpPr>
          <p:cNvPr id="57348" name="矩形 57347"/>
          <p:cNvSpPr>
            <a:spLocks noChangeArrowheads="1"/>
          </p:cNvSpPr>
          <p:nvPr/>
        </p:nvSpPr>
        <p:spPr bwMode="auto">
          <a:xfrm>
            <a:off x="4648200" y="25908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surprise</a:t>
            </a:r>
          </a:p>
        </p:txBody>
      </p:sp>
      <p:sp>
        <p:nvSpPr>
          <p:cNvPr id="57350" name="矩形 57349"/>
          <p:cNvSpPr>
            <a:spLocks noChangeArrowheads="1"/>
          </p:cNvSpPr>
          <p:nvPr/>
        </p:nvSpPr>
        <p:spPr bwMode="auto">
          <a:xfrm>
            <a:off x="5784850" y="41148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population</a:t>
            </a:r>
          </a:p>
        </p:txBody>
      </p:sp>
      <p:sp>
        <p:nvSpPr>
          <p:cNvPr id="57352" name="矩形 57351"/>
          <p:cNvSpPr>
            <a:spLocks noChangeArrowheads="1"/>
          </p:cNvSpPr>
          <p:nvPr/>
        </p:nvSpPr>
        <p:spPr bwMode="auto">
          <a:xfrm>
            <a:off x="4343400" y="48768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famous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/>
      <p:bldP spid="573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59393"/>
          <p:cNvSpPr txBox="1">
            <a:spLocks noChangeArrowheads="1"/>
          </p:cNvSpPr>
          <p:nvPr/>
        </p:nvSpPr>
        <p:spPr bwMode="auto">
          <a:xfrm>
            <a:off x="685800" y="485775"/>
            <a:ext cx="807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Fill in the blanks with the correct forms of the given words.</a:t>
            </a:r>
          </a:p>
        </p:txBody>
      </p:sp>
      <p:sp>
        <p:nvSpPr>
          <p:cNvPr id="24578" name="文本框 59394"/>
          <p:cNvSpPr txBox="1">
            <a:spLocks noChangeArrowheads="1"/>
          </p:cNvSpPr>
          <p:nvPr/>
        </p:nvSpPr>
        <p:spPr bwMode="auto">
          <a:xfrm>
            <a:off x="457200" y="1752600"/>
            <a:ext cx="838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Lots of ________ (tour) come to visit that famous place.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That lazy bear always ______ (relax) 15 hours a day. That’s why he’s a little bit heavy now.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The students are busy _________ (prepare) for the coming exams.</a:t>
            </a:r>
          </a:p>
        </p:txBody>
      </p:sp>
      <p:sp>
        <p:nvSpPr>
          <p:cNvPr id="59396" name="矩形 59395"/>
          <p:cNvSpPr>
            <a:spLocks noChangeArrowheads="1"/>
          </p:cNvSpPr>
          <p:nvPr/>
        </p:nvSpPr>
        <p:spPr bwMode="auto">
          <a:xfrm>
            <a:off x="2286000" y="17526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tourists</a:t>
            </a:r>
          </a:p>
        </p:txBody>
      </p:sp>
      <p:sp>
        <p:nvSpPr>
          <p:cNvPr id="59397" name="矩形 59396"/>
          <p:cNvSpPr>
            <a:spLocks noChangeArrowheads="1"/>
          </p:cNvSpPr>
          <p:nvPr/>
        </p:nvSpPr>
        <p:spPr bwMode="auto">
          <a:xfrm>
            <a:off x="5181600" y="31242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relaxes</a:t>
            </a:r>
          </a:p>
        </p:txBody>
      </p:sp>
      <p:sp>
        <p:nvSpPr>
          <p:cNvPr id="59400" name="矩形 59399"/>
          <p:cNvSpPr>
            <a:spLocks noChangeArrowheads="1"/>
          </p:cNvSpPr>
          <p:nvPr/>
        </p:nvSpPr>
        <p:spPr bwMode="auto">
          <a:xfrm>
            <a:off x="5181600" y="4953000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preparing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4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61442"/>
          <p:cNvSpPr txBox="1">
            <a:spLocks noChangeArrowheads="1"/>
          </p:cNvSpPr>
          <p:nvPr/>
        </p:nvSpPr>
        <p:spPr bwMode="auto">
          <a:xfrm>
            <a:off x="457200" y="1524000"/>
            <a:ext cx="8382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4. A bridge _____ (call) the Golden Gate Bridge _________ (surprise) us a lot. We hope to travel back there again someday.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5. That lady took great _____ (proud) in her sons.</a:t>
            </a:r>
          </a:p>
        </p:txBody>
      </p:sp>
      <p:sp>
        <p:nvSpPr>
          <p:cNvPr id="61444" name="矩形 61443"/>
          <p:cNvSpPr>
            <a:spLocks noChangeArrowheads="1"/>
          </p:cNvSpPr>
          <p:nvPr/>
        </p:nvSpPr>
        <p:spPr bwMode="auto">
          <a:xfrm>
            <a:off x="2743200" y="1600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called</a:t>
            </a:r>
          </a:p>
        </p:txBody>
      </p:sp>
      <p:sp>
        <p:nvSpPr>
          <p:cNvPr id="61445" name="矩形 61444"/>
          <p:cNvSpPr>
            <a:spLocks noChangeArrowheads="1"/>
          </p:cNvSpPr>
          <p:nvPr/>
        </p:nvSpPr>
        <p:spPr bwMode="auto">
          <a:xfrm>
            <a:off x="2286000" y="22098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surprised</a:t>
            </a:r>
          </a:p>
        </p:txBody>
      </p:sp>
      <p:sp>
        <p:nvSpPr>
          <p:cNvPr id="61447" name="矩形 61446"/>
          <p:cNvSpPr>
            <a:spLocks noChangeArrowheads="1"/>
          </p:cNvSpPr>
          <p:nvPr/>
        </p:nvSpPr>
        <p:spPr bwMode="auto">
          <a:xfrm>
            <a:off x="5029200" y="446405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pride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1512"/>
          <p:cNvSpPr txBox="1">
            <a:spLocks noChangeArrowheads="1"/>
          </p:cNvSpPr>
          <p:nvPr/>
        </p:nvSpPr>
        <p:spPr bwMode="auto">
          <a:xfrm>
            <a:off x="457200" y="1168400"/>
            <a:ext cx="807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8000"/>
                </a:solidFill>
                <a:latin typeface="Times New Roman" panose="02020603050405020304" pitchFamily="18" charset="0"/>
              </a:rPr>
              <a:t>Write a passage about your home city or town.</a:t>
            </a:r>
          </a:p>
        </p:txBody>
      </p:sp>
      <p:sp>
        <p:nvSpPr>
          <p:cNvPr id="26626" name="文本框 21513"/>
          <p:cNvSpPr txBox="1">
            <a:spLocks noChangeArrowheads="1"/>
          </p:cNvSpPr>
          <p:nvPr/>
        </p:nvSpPr>
        <p:spPr bwMode="auto">
          <a:xfrm>
            <a:off x="457200" y="2463800"/>
            <a:ext cx="6096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Task tips: </a:t>
            </a:r>
          </a:p>
          <a:p>
            <a:pPr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Where is it?</a:t>
            </a:r>
          </a:p>
          <a:p>
            <a:pPr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How big is it?</a:t>
            </a:r>
          </a:p>
          <a:p>
            <a:pPr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What is the population?</a:t>
            </a:r>
          </a:p>
          <a:p>
            <a:pPr>
              <a:spcBef>
                <a:spcPct val="4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What is it famous for?</a:t>
            </a:r>
          </a:p>
        </p:txBody>
      </p:sp>
      <p:pic>
        <p:nvPicPr>
          <p:cNvPr id="26627" name="图片 21514" descr="writing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19600"/>
            <a:ext cx="3067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21515" descr="图片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9217"/>
          <p:cNvSpPr>
            <a:spLocks noChangeArrowheads="1" noChangeShapeType="1" noTextEdit="1"/>
          </p:cNvSpPr>
          <p:nvPr/>
        </p:nvSpPr>
        <p:spPr bwMode="auto">
          <a:xfrm>
            <a:off x="914496" y="2057436"/>
            <a:ext cx="7391206" cy="198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6865"/>
          <p:cNvSpPr>
            <a:spLocks noChangeArrowheads="1"/>
          </p:cNvSpPr>
          <p:nvPr/>
        </p:nvSpPr>
        <p:spPr bwMode="auto">
          <a:xfrm>
            <a:off x="914400" y="935038"/>
            <a:ext cx="76200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1. Many things in Egypt will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surprise </a:t>
            </a: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you.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surprise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使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吃惊</a:t>
            </a:r>
            <a:endParaRPr lang="zh-CN" altLang="en-US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Her beauty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surprised</a:t>
            </a:r>
            <a:r>
              <a:rPr lang="en-US" altLang="zh-CN" sz="3600" b="1" dirty="0">
                <a:latin typeface="Times New Roman" panose="02020603050405020304" pitchFamily="18" charset="0"/>
              </a:rPr>
              <a:t> me.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我惊讶于她的美貌。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His coming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surprised</a:t>
            </a:r>
            <a:r>
              <a:rPr lang="en-US" altLang="zh-CN" sz="3600" b="1" dirty="0">
                <a:latin typeface="Times New Roman" panose="02020603050405020304" pitchFamily="18" charset="0"/>
              </a:rPr>
              <a:t> me.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他的到来令我感诧异。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7889"/>
          <p:cNvSpPr>
            <a:spLocks noChangeArrowheads="1"/>
          </p:cNvSpPr>
          <p:nvPr/>
        </p:nvSpPr>
        <p:spPr bwMode="auto">
          <a:xfrm>
            <a:off x="533400" y="381000"/>
            <a:ext cx="8001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2. All of them are proud of their home countries.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 proud of…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，以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骄傲。</a:t>
            </a:r>
          </a:p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take pride in…  </a:t>
            </a:r>
            <a:r>
              <a:rPr lang="zh-CN" altLang="en-US" sz="3600" b="1" dirty="0">
                <a:latin typeface="Times New Roman" panose="02020603050405020304" pitchFamily="18" charset="0"/>
              </a:rPr>
              <a:t>如：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We all have much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proud of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我们都有很多值得自豪的东西。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You have every reason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proud of</a:t>
            </a:r>
            <a:r>
              <a:rPr lang="en-US" altLang="zh-CN" sz="3600" b="1" dirty="0">
                <a:latin typeface="Times New Roman" panose="02020603050405020304" pitchFamily="18" charset="0"/>
              </a:rPr>
              <a:t> your country and nation.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你们有理由为自己的国家和民族感到骄傲和自豪。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pride in</a:t>
            </a:r>
            <a:r>
              <a:rPr lang="en-US" altLang="zh-CN" sz="3600" b="1" dirty="0">
                <a:latin typeface="Times New Roman" panose="02020603050405020304" pitchFamily="18" charset="0"/>
              </a:rPr>
              <a:t> what you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43011"/>
          <p:cNvSpPr txBox="1">
            <a:spLocks noChangeArrowheads="1"/>
          </p:cNvSpPr>
          <p:nvPr/>
        </p:nvSpPr>
        <p:spPr bwMode="auto">
          <a:xfrm>
            <a:off x="2438400" y="42545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</a:rPr>
              <a:t>Fill in the blanks</a:t>
            </a:r>
          </a:p>
        </p:txBody>
      </p:sp>
      <p:sp>
        <p:nvSpPr>
          <p:cNvPr id="30722" name="文本框 43012"/>
          <p:cNvSpPr txBox="1">
            <a:spLocks noChangeArrowheads="1"/>
          </p:cNvSpPr>
          <p:nvPr/>
        </p:nvSpPr>
        <p:spPr bwMode="auto">
          <a:xfrm>
            <a:off x="609600" y="1371600"/>
            <a:ext cx="85344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We must p______ a room for our guest.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There are a r________ with more trees than you can imagine in Brazil.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His mother  ___________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以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latin typeface="Times New Roman" panose="02020603050405020304" pitchFamily="18" charset="0"/>
              </a:rPr>
              <a:t>骄傲</a:t>
            </a:r>
            <a:r>
              <a:rPr lang="en-US" altLang="zh-CN" sz="3600" b="1" dirty="0">
                <a:latin typeface="Times New Roman" panose="02020603050405020304" pitchFamily="18" charset="0"/>
              </a:rPr>
              <a:t>) his good behaviors in school.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Tokyo is f_______ for the Mount Fuji.</a:t>
            </a:r>
          </a:p>
        </p:txBody>
      </p:sp>
      <p:sp>
        <p:nvSpPr>
          <p:cNvPr id="43014" name="文本框 43013"/>
          <p:cNvSpPr txBox="1">
            <a:spLocks noChangeArrowheads="1"/>
          </p:cNvSpPr>
          <p:nvPr/>
        </p:nvSpPr>
        <p:spPr bwMode="auto">
          <a:xfrm>
            <a:off x="3200400" y="12954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repare</a:t>
            </a:r>
          </a:p>
        </p:txBody>
      </p:sp>
      <p:sp>
        <p:nvSpPr>
          <p:cNvPr id="43015" name="文本框 43014"/>
          <p:cNvSpPr txBox="1">
            <a:spLocks noChangeArrowheads="1"/>
          </p:cNvSpPr>
          <p:nvPr/>
        </p:nvSpPr>
        <p:spPr bwMode="auto">
          <a:xfrm>
            <a:off x="3657600" y="2057400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ainforest</a:t>
            </a:r>
          </a:p>
        </p:txBody>
      </p:sp>
      <p:sp>
        <p:nvSpPr>
          <p:cNvPr id="43016" name="文本框 43015"/>
          <p:cNvSpPr txBox="1">
            <a:spLocks noChangeArrowheads="1"/>
          </p:cNvSpPr>
          <p:nvPr/>
        </p:nvSpPr>
        <p:spPr bwMode="auto">
          <a:xfrm>
            <a:off x="3429000" y="332105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takes pride in</a:t>
            </a:r>
          </a:p>
        </p:txBody>
      </p:sp>
      <p:sp>
        <p:nvSpPr>
          <p:cNvPr id="43017" name="文本框 43016"/>
          <p:cNvSpPr txBox="1">
            <a:spLocks noChangeArrowheads="1"/>
          </p:cNvSpPr>
          <p:nvPr/>
        </p:nvSpPr>
        <p:spPr bwMode="auto">
          <a:xfrm>
            <a:off x="2971800" y="45720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  <p:bldP spid="430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44035"/>
          <p:cNvSpPr txBox="1">
            <a:spLocks noChangeArrowheads="1"/>
          </p:cNvSpPr>
          <p:nvPr/>
        </p:nvSpPr>
        <p:spPr bwMode="auto">
          <a:xfrm>
            <a:off x="533400" y="736600"/>
            <a:ext cx="84582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5. Himalayas is the 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最高的</a:t>
            </a:r>
            <a:r>
              <a:rPr lang="en-US" altLang="zh-CN" sz="3600" b="1" dirty="0">
                <a:latin typeface="Times New Roman" panose="02020603050405020304" pitchFamily="18" charset="0"/>
              </a:rPr>
              <a:t>) mountain in the world.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6. North America is the third ______ (large) continent in the world.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7. The population of China is ____________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最多</a:t>
            </a:r>
            <a:r>
              <a:rPr lang="en-US" altLang="zh-CN" sz="3600" b="1" dirty="0">
                <a:latin typeface="Times New Roman" panose="02020603050405020304" pitchFamily="18" charset="0"/>
              </a:rPr>
              <a:t>) in the world.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8. Shanghai and Tokyo are _______________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两个最大的</a:t>
            </a:r>
            <a:r>
              <a:rPr lang="en-US" altLang="zh-CN" sz="3600" b="1" dirty="0">
                <a:latin typeface="Times New Roman" panose="02020603050405020304" pitchFamily="18" charset="0"/>
              </a:rPr>
              <a:t>) cities in Asia.</a:t>
            </a:r>
          </a:p>
        </p:txBody>
      </p:sp>
      <p:sp>
        <p:nvSpPr>
          <p:cNvPr id="44037" name="文本框 44036"/>
          <p:cNvSpPr txBox="1">
            <a:spLocks noChangeArrowheads="1"/>
          </p:cNvSpPr>
          <p:nvPr/>
        </p:nvSpPr>
        <p:spPr bwMode="auto">
          <a:xfrm>
            <a:off x="4403725" y="7239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highest</a:t>
            </a:r>
          </a:p>
        </p:txBody>
      </p:sp>
      <p:sp>
        <p:nvSpPr>
          <p:cNvPr id="44038" name="文本框 44037"/>
          <p:cNvSpPr txBox="1">
            <a:spLocks noChangeArrowheads="1"/>
          </p:cNvSpPr>
          <p:nvPr/>
        </p:nvSpPr>
        <p:spPr bwMode="auto">
          <a:xfrm>
            <a:off x="6324600" y="189865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largest</a:t>
            </a:r>
          </a:p>
        </p:txBody>
      </p:sp>
      <p:sp>
        <p:nvSpPr>
          <p:cNvPr id="44039" name="文本框 44038"/>
          <p:cNvSpPr txBox="1">
            <a:spLocks noChangeArrowheads="1"/>
          </p:cNvSpPr>
          <p:nvPr/>
        </p:nvSpPr>
        <p:spPr bwMode="auto">
          <a:xfrm>
            <a:off x="1219200" y="3651250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largest</a:t>
            </a:r>
          </a:p>
        </p:txBody>
      </p:sp>
      <p:sp>
        <p:nvSpPr>
          <p:cNvPr id="44040" name="文本框 44039"/>
          <p:cNvSpPr txBox="1">
            <a:spLocks noChangeArrowheads="1"/>
          </p:cNvSpPr>
          <p:nvPr/>
        </p:nvSpPr>
        <p:spPr bwMode="auto">
          <a:xfrm>
            <a:off x="914400" y="4838700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two of the biggest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265" descr="16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255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0" name="组合 11266"/>
          <p:cNvGrpSpPr/>
          <p:nvPr/>
        </p:nvGrpSpPr>
        <p:grpSpPr bwMode="auto">
          <a:xfrm>
            <a:off x="2133600" y="1049338"/>
            <a:ext cx="4668838" cy="1022350"/>
            <a:chOff x="1481" y="1132"/>
            <a:chExt cx="2941" cy="644"/>
          </a:xfrm>
        </p:grpSpPr>
        <p:pic>
          <p:nvPicPr>
            <p:cNvPr id="32771" name="图片 11267" descr="frame4"/>
            <p:cNvPicPr preferRelativeResize="0"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81" y="1132"/>
              <a:ext cx="294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矩形 11268"/>
            <p:cNvSpPr>
              <a:spLocks noChangeArrowheads="1" noChangeShapeType="1" noTextEdit="1"/>
            </p:cNvSpPr>
            <p:nvPr/>
          </p:nvSpPr>
          <p:spPr bwMode="auto">
            <a:xfrm>
              <a:off x="1701" y="1298"/>
              <a:ext cx="2585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FFFF"/>
                    </a:solidFill>
                    <a:round/>
                  </a:ln>
                  <a:latin typeface="Arial" panose="020B0604020202020204"/>
                  <a:cs typeface="Arial" panose="020B0604020202020204"/>
                </a:rPr>
                <a:t>Time for Reflection </a:t>
              </a:r>
              <a:endParaRPr lang="zh-CN" altLang="en-US" sz="3600" b="1" kern="10">
                <a:ln w="9525">
                  <a:solidFill>
                    <a:srgbClr val="00FFFF"/>
                  </a:solidFill>
                  <a:round/>
                </a:ln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32773" name="文本框 11271"/>
          <p:cNvSpPr txBox="1">
            <a:spLocks noChangeArrowheads="1"/>
          </p:cNvSpPr>
          <p:nvPr/>
        </p:nvSpPr>
        <p:spPr bwMode="auto">
          <a:xfrm>
            <a:off x="1752600" y="2743200"/>
            <a:ext cx="6934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take pride in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be proud of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be famous around the world</a:t>
            </a: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7169" descr="teamwork"/>
          <p:cNvPicPr>
            <a:picLocks noChangeAspect="1" noChangeArrowheads="1"/>
          </p:cNvPicPr>
          <p:nvPr/>
        </p:nvPicPr>
        <p:blipFill>
          <a:blip r:embed="rId2" cstate="email">
            <a:lum contrast="36000"/>
          </a:blip>
          <a:srcRect/>
          <a:stretch>
            <a:fillRect/>
          </a:stretch>
        </p:blipFill>
        <p:spPr bwMode="auto">
          <a:xfrm>
            <a:off x="8147050" y="115888"/>
            <a:ext cx="8524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 7170" descr="word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10250"/>
            <a:ext cx="1619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组合 7171"/>
          <p:cNvGrpSpPr/>
          <p:nvPr/>
        </p:nvGrpSpPr>
        <p:grpSpPr bwMode="auto">
          <a:xfrm>
            <a:off x="468313" y="1987550"/>
            <a:ext cx="5399087" cy="1296988"/>
            <a:chOff x="476" y="1117"/>
            <a:chExt cx="4355" cy="1134"/>
          </a:xfrm>
        </p:grpSpPr>
        <p:sp>
          <p:nvSpPr>
            <p:cNvPr id="6148" name="矩形 7172"/>
            <p:cNvSpPr>
              <a:spLocks noChangeArrowheads="1"/>
            </p:cNvSpPr>
            <p:nvPr/>
          </p:nvSpPr>
          <p:spPr bwMode="auto">
            <a:xfrm>
              <a:off x="476" y="1117"/>
              <a:ext cx="4355" cy="113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>
              <a:outerShdw dist="45791" dir="3378596" algn="ctr" rotWithShape="0">
                <a:srgbClr val="B3B3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7173"/>
            <p:cNvSpPr>
              <a:spLocks noChangeArrowheads="1"/>
            </p:cNvSpPr>
            <p:nvPr/>
          </p:nvSpPr>
          <p:spPr bwMode="auto">
            <a:xfrm>
              <a:off x="657" y="1298"/>
              <a:ext cx="3992" cy="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>
              <a:outerShdw dist="45791" dir="3378596" algn="ctr" rotWithShape="0">
                <a:srgbClr val="B3B3FF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文本框 7174"/>
          <p:cNvSpPr txBox="1">
            <a:spLocks noChangeArrowheads="1"/>
          </p:cNvSpPr>
          <p:nvPr/>
        </p:nvSpPr>
        <p:spPr bwMode="auto">
          <a:xfrm>
            <a:off x="1549400" y="2049463"/>
            <a:ext cx="4175125" cy="1189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FF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">
              <a:spcBef>
                <a:spcPct val="50000"/>
              </a:spcBef>
            </a:pPr>
            <a:r>
              <a:rPr lang="en-US" altLang="zh-CN" sz="7200" b="1" dirty="0">
                <a:ea typeface="华文细黑" panose="02010600040101010101" pitchFamily="2" charset="-122"/>
              </a:rPr>
              <a:t>Review</a:t>
            </a:r>
          </a:p>
        </p:txBody>
      </p:sp>
      <p:pic>
        <p:nvPicPr>
          <p:cNvPr id="6151" name="图片 7175" descr="plag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189163"/>
            <a:ext cx="1152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7176"/>
          <p:cNvSpPr>
            <a:spLocks noChangeArrowheads="1"/>
          </p:cNvSpPr>
          <p:nvPr/>
        </p:nvSpPr>
        <p:spPr bwMode="auto">
          <a:xfrm>
            <a:off x="1447800" y="3733800"/>
            <a:ext cx="34702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300" b="1" dirty="0">
                <a:solidFill>
                  <a:srgbClr val="6600FF"/>
                </a:solidFill>
              </a:rPr>
              <a:t>Vocabulary </a:t>
            </a:r>
          </a:p>
        </p:txBody>
      </p:sp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2289"/>
          <p:cNvSpPr txBox="1">
            <a:spLocks noChangeArrowheads="1"/>
          </p:cNvSpPr>
          <p:nvPr/>
        </p:nvSpPr>
        <p:spPr bwMode="auto">
          <a:xfrm>
            <a:off x="1828800" y="1524000"/>
            <a:ext cx="6096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Homework</a:t>
            </a:r>
          </a:p>
          <a:p>
            <a:pPr algn="ctr">
              <a:lnSpc>
                <a:spcPct val="120000"/>
              </a:lnSpc>
            </a:pPr>
            <a:endParaRPr lang="en-US" altLang="zh-CN" sz="4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4" name="图片 12290" descr="homework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1828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12291"/>
          <p:cNvSpPr txBox="1">
            <a:spLocks noChangeArrowheads="1"/>
          </p:cNvSpPr>
          <p:nvPr/>
        </p:nvSpPr>
        <p:spPr bwMode="auto">
          <a:xfrm>
            <a:off x="533506" y="3184517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AutoNum type="arabicPeriod"/>
            </a:pPr>
            <a:r>
              <a:rPr lang="en-US" altLang="zh-CN" sz="4000" b="1" dirty="0">
                <a:latin typeface="Times New Roman" panose="02020603050405020304" pitchFamily="18" charset="0"/>
              </a:rPr>
              <a:t> Review Lesson 41. </a:t>
            </a:r>
          </a:p>
          <a:p>
            <a:pPr>
              <a:lnSpc>
                <a:spcPct val="115000"/>
              </a:lnSpc>
            </a:pPr>
            <a:r>
              <a:rPr lang="en-US" altLang="zh-CN" sz="4000" b="1" dirty="0">
                <a:latin typeface="Times New Roman" panose="02020603050405020304" pitchFamily="18" charset="0"/>
              </a:rPr>
              <a:t>2. Finish off the activities on page 107.</a:t>
            </a:r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3313"/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381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 panose="020B0A04020102020204"/>
              </a:rPr>
              <a:t>Preview</a:t>
            </a:r>
            <a:endParaRPr lang="zh-CN" altLang="en-US" sz="3600" b="1" dirty="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sp>
        <p:nvSpPr>
          <p:cNvPr id="34818" name="文本框 13314"/>
          <p:cNvSpPr txBox="1">
            <a:spLocks noChangeArrowheads="1"/>
          </p:cNvSpPr>
          <p:nvPr/>
        </p:nvSpPr>
        <p:spPr bwMode="auto">
          <a:xfrm>
            <a:off x="1143000" y="2819400"/>
            <a:ext cx="716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1. Learn the words in Lesson 42 by heart.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2. Read the text in Lesson 42 and underline the useful phrases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6387"/>
          <p:cNvSpPr txBox="1">
            <a:spLocks noChangeArrowheads="1"/>
          </p:cNvSpPr>
          <p:nvPr/>
        </p:nvSpPr>
        <p:spPr bwMode="auto">
          <a:xfrm>
            <a:off x="609600" y="304800"/>
            <a:ext cx="3429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prepare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Amazon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rainforest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Turkey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Nile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Sahara Desert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Cairo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pride</a:t>
            </a:r>
          </a:p>
          <a:p>
            <a:pPr algn="r"/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be known for…</a:t>
            </a:r>
          </a:p>
          <a:p>
            <a:pPr algn="r"/>
            <a:r>
              <a:rPr lang="en-US" altLang="zh-CN" sz="3600" b="1" dirty="0">
                <a:latin typeface="Times New Roman" panose="02020603050405020304" pitchFamily="18" charset="0"/>
              </a:rPr>
              <a:t>in recent years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4114800" y="304800"/>
            <a:ext cx="4114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准备；预备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亚马逊河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热带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雨林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土耳其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尼罗河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撒哈拉沙漠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开罗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引以自豪的事物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或人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；骄傲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因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而众所周知</a:t>
            </a:r>
          </a:p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在最近一些年里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8433"/>
          <p:cNvSpPr>
            <a:spLocks noGrp="1" noRot="1" noChangeArrowheads="1"/>
          </p:cNvSpPr>
          <p:nvPr>
            <p:ph type="title"/>
          </p:nvPr>
        </p:nvSpPr>
        <p:spPr>
          <a:xfrm>
            <a:off x="381000" y="533400"/>
            <a:ext cx="8540750" cy="1143000"/>
          </a:xfrm>
        </p:spPr>
        <p:txBody>
          <a:bodyPr/>
          <a:lstStyle/>
          <a:p>
            <a:r>
              <a:rPr lang="en-US" altLang="zh-CN" sz="3600" b="1" smtClean="0"/>
              <a:t>the Amazon</a:t>
            </a:r>
          </a:p>
        </p:txBody>
      </p:sp>
      <p:pic>
        <p:nvPicPr>
          <p:cNvPr id="8194" name="图片 18443" descr="u=3182568603,12166027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9528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8445" descr="u=3043375845,1563406304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3489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540750" cy="1143000"/>
          </a:xfrm>
        </p:spPr>
        <p:txBody>
          <a:bodyPr/>
          <a:lstStyle/>
          <a:p>
            <a:r>
              <a:rPr lang="en-US" altLang="zh-CN" sz="3600" b="1" smtClean="0"/>
              <a:t>rainforest</a:t>
            </a:r>
          </a:p>
        </p:txBody>
      </p:sp>
      <p:pic>
        <p:nvPicPr>
          <p:cNvPr id="9218" name="图片 63492" descr="u=1722009707,268614884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63494" descr="u=1920069728,105114991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63496" descr="u=87765130,3371460159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90975"/>
            <a:ext cx="4191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63498" descr="u=1763861271,2860408912&amp;fm=2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65537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540750" cy="1143000"/>
          </a:xfrm>
        </p:spPr>
        <p:txBody>
          <a:bodyPr/>
          <a:lstStyle/>
          <a:p>
            <a:r>
              <a:rPr lang="en-US" altLang="zh-CN" sz="3600" b="1" smtClean="0"/>
              <a:t>the Nile</a:t>
            </a:r>
          </a:p>
        </p:txBody>
      </p:sp>
      <p:pic>
        <p:nvPicPr>
          <p:cNvPr id="10242" name="图片 65543" descr="u=1684878659,3853035211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95400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65545" descr="u=2375955290,2954428354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65547" descr="u=1082885061,2251841779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41148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65549" descr="u=4287103981,1346295765&amp;fm=2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910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67585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540750" cy="1143000"/>
          </a:xfrm>
        </p:spPr>
        <p:txBody>
          <a:bodyPr/>
          <a:lstStyle/>
          <a:p>
            <a:r>
              <a:rPr lang="en-US" altLang="zh-CN" sz="3600" b="1" smtClean="0"/>
              <a:t>the Sahara Desert</a:t>
            </a:r>
          </a:p>
        </p:txBody>
      </p:sp>
      <p:pic>
        <p:nvPicPr>
          <p:cNvPr id="11266" name="图片 67591" descr="u=1109573878,3052790564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96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67593" descr="u=3568400910,347928509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67595" descr="u=3531644385,2671645445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14800"/>
            <a:ext cx="3962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67597" descr="u=2962007347,2516363654&amp;fm=90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148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69633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540750" cy="1143000"/>
          </a:xfrm>
        </p:spPr>
        <p:txBody>
          <a:bodyPr/>
          <a:lstStyle/>
          <a:p>
            <a:r>
              <a:rPr lang="en-US" altLang="zh-CN" sz="3600" b="1" smtClean="0"/>
              <a:t>Cairo </a:t>
            </a:r>
          </a:p>
        </p:txBody>
      </p:sp>
      <p:pic>
        <p:nvPicPr>
          <p:cNvPr id="12290" name="图片 69639" descr="u=3327020939,2958808328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192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69641" descr="u=1935507082,694826411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2192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69643" descr="u=1460000219,3890795805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69645" descr="u=4092453118,4030427097&amp;fm=2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672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全屏显示(4:3)</PresentationFormat>
  <Paragraphs>133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华文细黑</vt:lpstr>
      <vt:lpstr>楷体_GB2312</vt:lpstr>
      <vt:lpstr>宋体</vt:lpstr>
      <vt:lpstr>微软雅黑</vt:lpstr>
      <vt:lpstr>Arial</vt:lpstr>
      <vt:lpstr>Arial Black</vt:lpstr>
      <vt:lpstr>Times New Roman</vt:lpstr>
      <vt:lpstr>Wingdings</vt:lpstr>
      <vt:lpstr>WWW.2PPT.COM
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the Amazon</vt:lpstr>
      <vt:lpstr>rainforest</vt:lpstr>
      <vt:lpstr>the Nile</vt:lpstr>
      <vt:lpstr>the Sahara Desert</vt:lpstr>
      <vt:lpstr>Cairo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2018-03-08T00:38:00Z</dcterms:created>
  <dcterms:modified xsi:type="dcterms:W3CDTF">2023-01-16T18:31:46Z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39A507B8289841AD83DAD8AF854C8DC2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