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3"/>
  </p:notesMasterIdLst>
  <p:sldIdLst>
    <p:sldId id="256" r:id="rId2"/>
    <p:sldId id="257" r:id="rId3"/>
    <p:sldId id="300" r:id="rId4"/>
    <p:sldId id="316" r:id="rId5"/>
    <p:sldId id="314" r:id="rId6"/>
    <p:sldId id="321" r:id="rId7"/>
    <p:sldId id="315" r:id="rId8"/>
    <p:sldId id="260" r:id="rId9"/>
    <p:sldId id="289" r:id="rId10"/>
    <p:sldId id="317" r:id="rId11"/>
    <p:sldId id="320" r:id="rId12"/>
    <p:sldId id="268" r:id="rId13"/>
    <p:sldId id="270" r:id="rId14"/>
    <p:sldId id="271" r:id="rId15"/>
    <p:sldId id="273" r:id="rId16"/>
    <p:sldId id="274" r:id="rId17"/>
    <p:sldId id="322" r:id="rId18"/>
    <p:sldId id="275" r:id="rId19"/>
    <p:sldId id="278" r:id="rId20"/>
    <p:sldId id="306" r:id="rId21"/>
    <p:sldId id="303" r:id="rId22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1C450"/>
    <a:srgbClr val="F44236"/>
    <a:srgbClr val="FFCCCC"/>
    <a:srgbClr val="EE858C"/>
    <a:srgbClr val="EA976B"/>
    <a:srgbClr val="82A33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260" autoAdjust="0"/>
    <p:restoredTop sz="86331" autoAdjust="0"/>
  </p:normalViewPr>
  <p:slideViewPr>
    <p:cSldViewPr snapToGrid="0" showGuides="1">
      <p:cViewPr varScale="1">
        <p:scale>
          <a:sx n="102" d="100"/>
          <a:sy n="102" d="100"/>
        </p:scale>
        <p:origin x="-96" y="-774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-63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B75453-7114-4479-9DD3-FB31E38EBFC3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851241-1531-4BBF-95EB-B7E4BFCBADD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319" name="组合 318"/>
          <p:cNvGrpSpPr/>
          <p:nvPr userDrawn="1"/>
        </p:nvGrpSpPr>
        <p:grpSpPr>
          <a:xfrm>
            <a:off x="4125579" y="976280"/>
            <a:ext cx="880706" cy="248783"/>
            <a:chOff x="11194442" y="138245"/>
            <a:chExt cx="781115" cy="220650"/>
          </a:xfrm>
        </p:grpSpPr>
        <p:grpSp>
          <p:nvGrpSpPr>
            <p:cNvPr id="314" name="组合 313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7" name="任意多边形 316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0" name="圆角矩形 319"/>
          <p:cNvSpPr/>
          <p:nvPr userDrawn="1"/>
        </p:nvSpPr>
        <p:spPr>
          <a:xfrm>
            <a:off x="1629132" y="1509856"/>
            <a:ext cx="5885737" cy="1962227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2628002" y="2600561"/>
            <a:ext cx="388799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2831620" y="4259916"/>
            <a:ext cx="3480761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课堂导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入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新知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探究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练习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小结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课堂作业</a:t>
            </a:r>
            <a:endParaRPr lang="zh-CN" altLang="en-US" sz="12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4" name="矩形 313" hidden="1"/>
          <p:cNvSpPr/>
          <p:nvPr userDrawn="1"/>
        </p:nvSpPr>
        <p:spPr>
          <a:xfrm>
            <a:off x="92596" y="259873"/>
            <a:ext cx="8964809" cy="47970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学习目标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课堂导入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新知探究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课堂练习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课堂小结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课堂作业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3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10" Type="http://schemas.openxmlformats.org/officeDocument/2006/relationships/image" Target="../media/image16.png"/><Relationship Id="rId4" Type="http://schemas.openxmlformats.org/officeDocument/2006/relationships/image" Target="../media/image9.png"/><Relationship Id="rId9" Type="http://schemas.openxmlformats.org/officeDocument/2006/relationships/image" Target="../media/image15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-1" y="761540"/>
            <a:ext cx="9144000" cy="57708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FF0000"/>
                </a:solidFill>
              </a:rPr>
              <a:t>图形的运动</a:t>
            </a:r>
          </a:p>
        </p:txBody>
      </p:sp>
      <p:sp>
        <p:nvSpPr>
          <p:cNvPr id="9" name="矩形 8"/>
          <p:cNvSpPr/>
          <p:nvPr/>
        </p:nvSpPr>
        <p:spPr>
          <a:xfrm>
            <a:off x="0" y="1755909"/>
            <a:ext cx="9144000" cy="9002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5400" b="1" dirty="0" smtClean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图</a:t>
            </a:r>
            <a:r>
              <a:rPr lang="zh-CN" altLang="en-US" sz="5400" b="1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形的运动</a:t>
            </a:r>
          </a:p>
        </p:txBody>
      </p:sp>
      <p:sp>
        <p:nvSpPr>
          <p:cNvPr id="12" name="矩形 11"/>
          <p:cNvSpPr/>
          <p:nvPr/>
        </p:nvSpPr>
        <p:spPr>
          <a:xfrm>
            <a:off x="3519308" y="4509977"/>
            <a:ext cx="2105384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</a:rPr>
              <a:t>北师大版  数学  六</a:t>
            </a:r>
            <a:r>
              <a:rPr lang="zh-CN" altLang="en-US" sz="1200">
                <a:solidFill>
                  <a:schemeClr val="bg1"/>
                </a:solidFill>
              </a:rPr>
              <a:t>年级  下册</a:t>
            </a:r>
            <a:endParaRPr lang="zh-CN" altLang="en-US" sz="1200" dirty="0">
              <a:solidFill>
                <a:schemeClr val="bg1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0" y="4029737"/>
            <a:ext cx="9144000" cy="4298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 kern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WWW.PPT818.COM</a:t>
            </a:r>
            <a:endParaRPr lang="en-US" altLang="zh-CN" sz="2000" b="1" kern="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1515683" y="1543322"/>
          <a:ext cx="2197540" cy="2197540"/>
        </p:xfrm>
        <a:graphic>
          <a:graphicData uri="http://schemas.openxmlformats.org/drawingml/2006/table">
            <a:tbl>
              <a:tblPr firstRow="1" bandRow="1"/>
              <a:tblGrid>
                <a:gridCol w="549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93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9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93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49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9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9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9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9772" marR="69772" marT="34886" marB="3488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/>
        </p:nvGraphicFramePr>
        <p:xfrm>
          <a:off x="4339413" y="1525767"/>
          <a:ext cx="2197540" cy="2197540"/>
        </p:xfrm>
        <a:graphic>
          <a:graphicData uri="http://schemas.openxmlformats.org/drawingml/2006/table">
            <a:tbl>
              <a:tblPr firstRow="1" bandRow="1"/>
              <a:tblGrid>
                <a:gridCol w="549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93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9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93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49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9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9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93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500" dirty="0"/>
                    </a:p>
                  </a:txBody>
                  <a:tcPr marL="69771" marR="69771" marT="34887" marB="34887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" name="组合 36"/>
          <p:cNvGrpSpPr/>
          <p:nvPr/>
        </p:nvGrpSpPr>
        <p:grpSpPr bwMode="auto">
          <a:xfrm>
            <a:off x="3799913" y="2064006"/>
            <a:ext cx="1098771" cy="1123000"/>
            <a:chOff x="3347784" y="2853095"/>
            <a:chExt cx="1440000" cy="1471532"/>
          </a:xfrm>
        </p:grpSpPr>
        <p:grpSp>
          <p:nvGrpSpPr>
            <p:cNvPr id="5" name="组合 25"/>
            <p:cNvGrpSpPr/>
            <p:nvPr/>
          </p:nvGrpSpPr>
          <p:grpSpPr bwMode="auto">
            <a:xfrm flipV="1">
              <a:off x="3347784" y="2853095"/>
              <a:ext cx="1440000" cy="1471532"/>
              <a:chOff x="2627944" y="2117090"/>
              <a:chExt cx="1440000" cy="1471532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3347150" y="2117090"/>
                <a:ext cx="720794" cy="755608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  <p:sp>
            <p:nvSpPr>
              <p:cNvPr id="8" name="弧形 7"/>
              <p:cNvSpPr/>
              <p:nvPr/>
            </p:nvSpPr>
            <p:spPr>
              <a:xfrm>
                <a:off x="2627944" y="2148838"/>
                <a:ext cx="1440000" cy="1439784"/>
              </a:xfrm>
              <a:prstGeom prst="arc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black"/>
                  </a:solidFill>
                  <a:latin typeface="+mn-ea"/>
                </a:endParaRPr>
              </a:p>
            </p:txBody>
          </p:sp>
        </p:grpSp>
        <p:sp>
          <p:nvSpPr>
            <p:cNvPr id="6" name="弧形 5"/>
            <p:cNvSpPr/>
            <p:nvPr/>
          </p:nvSpPr>
          <p:spPr>
            <a:xfrm flipV="1">
              <a:off x="3747872" y="3654739"/>
              <a:ext cx="612833" cy="395265"/>
            </a:xfrm>
            <a:prstGeom prst="arc">
              <a:avLst/>
            </a:prstGeom>
            <a:noFill/>
            <a:ln w="28575" cap="flat" cmpd="sng" algn="ctr">
              <a:solidFill>
                <a:srgbClr val="1B9B15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black"/>
                </a:solidFill>
                <a:latin typeface="+mn-ea"/>
              </a:endParaRPr>
            </a:p>
          </p:txBody>
        </p:sp>
      </p:grpSp>
      <p:grpSp>
        <p:nvGrpSpPr>
          <p:cNvPr id="9" name="组合 44"/>
          <p:cNvGrpSpPr/>
          <p:nvPr/>
        </p:nvGrpSpPr>
        <p:grpSpPr bwMode="auto">
          <a:xfrm rot="5400000" flipH="1">
            <a:off x="5988053" y="3153777"/>
            <a:ext cx="1098771" cy="1121789"/>
            <a:chOff x="3347784" y="2853095"/>
            <a:chExt cx="1440000" cy="1471532"/>
          </a:xfrm>
        </p:grpSpPr>
        <p:grpSp>
          <p:nvGrpSpPr>
            <p:cNvPr id="10" name="组合 25"/>
            <p:cNvGrpSpPr/>
            <p:nvPr/>
          </p:nvGrpSpPr>
          <p:grpSpPr bwMode="auto">
            <a:xfrm flipV="1">
              <a:off x="3347784" y="2853095"/>
              <a:ext cx="1440000" cy="1471532"/>
              <a:chOff x="2627944" y="2117090"/>
              <a:chExt cx="1440000" cy="1471532"/>
            </a:xfrm>
          </p:grpSpPr>
          <p:sp>
            <p:nvSpPr>
              <p:cNvPr id="12" name="矩形 11"/>
              <p:cNvSpPr/>
              <p:nvPr/>
            </p:nvSpPr>
            <p:spPr>
              <a:xfrm>
                <a:off x="3347150" y="2117089"/>
                <a:ext cx="720794" cy="756425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  <p:sp>
            <p:nvSpPr>
              <p:cNvPr id="13" name="弧形 12"/>
              <p:cNvSpPr/>
              <p:nvPr/>
            </p:nvSpPr>
            <p:spPr>
              <a:xfrm>
                <a:off x="2627944" y="2148873"/>
                <a:ext cx="1440000" cy="1439749"/>
              </a:xfrm>
              <a:prstGeom prst="arc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black"/>
                  </a:solidFill>
                  <a:latin typeface="+mn-ea"/>
                </a:endParaRPr>
              </a:p>
            </p:txBody>
          </p:sp>
        </p:grpSp>
        <p:sp>
          <p:nvSpPr>
            <p:cNvPr id="11" name="弧形 10"/>
            <p:cNvSpPr/>
            <p:nvPr/>
          </p:nvSpPr>
          <p:spPr>
            <a:xfrm flipV="1">
              <a:off x="3747872" y="3655605"/>
              <a:ext cx="612833" cy="395692"/>
            </a:xfrm>
            <a:prstGeom prst="arc">
              <a:avLst/>
            </a:prstGeom>
            <a:noFill/>
            <a:ln w="28575" cap="flat" cmpd="sng" algn="ctr">
              <a:solidFill>
                <a:srgbClr val="1B9B15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black"/>
                </a:solidFill>
                <a:latin typeface="+mn-ea"/>
              </a:endParaRPr>
            </a:p>
          </p:txBody>
        </p:sp>
      </p:grpSp>
      <p:grpSp>
        <p:nvGrpSpPr>
          <p:cNvPr id="14" name="组合 24"/>
          <p:cNvGrpSpPr/>
          <p:nvPr/>
        </p:nvGrpSpPr>
        <p:grpSpPr bwMode="auto">
          <a:xfrm>
            <a:off x="4888586" y="2070063"/>
            <a:ext cx="1109793" cy="1098772"/>
            <a:chOff x="3348021" y="2843751"/>
            <a:chExt cx="1454332" cy="1440000"/>
          </a:xfrm>
        </p:grpSpPr>
        <p:grpSp>
          <p:nvGrpSpPr>
            <p:cNvPr id="15" name="组合 17"/>
            <p:cNvGrpSpPr/>
            <p:nvPr/>
          </p:nvGrpSpPr>
          <p:grpSpPr bwMode="auto">
            <a:xfrm rot="-5400000">
              <a:off x="3365457" y="2835662"/>
              <a:ext cx="720794" cy="755665"/>
              <a:chOff x="3347149" y="2117087"/>
              <a:chExt cx="720794" cy="755665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3347149" y="2117087"/>
                <a:ext cx="720794" cy="755665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  <p:sp>
            <p:nvSpPr>
              <p:cNvPr id="18" name="椭圆 17"/>
              <p:cNvSpPr/>
              <p:nvPr/>
            </p:nvSpPr>
            <p:spPr>
              <a:xfrm>
                <a:off x="3404305" y="2418721"/>
                <a:ext cx="250849" cy="250830"/>
              </a:xfrm>
              <a:prstGeom prst="ellipse">
                <a:avLst/>
              </a:prstGeom>
              <a:solidFill>
                <a:srgbClr val="FFFF00"/>
              </a:solidFill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</p:grpSp>
        <p:sp>
          <p:nvSpPr>
            <p:cNvPr id="16" name="弧形 15"/>
            <p:cNvSpPr/>
            <p:nvPr/>
          </p:nvSpPr>
          <p:spPr>
            <a:xfrm rot="16200000">
              <a:off x="3362408" y="2843805"/>
              <a:ext cx="1440000" cy="1439891"/>
            </a:xfrm>
            <a:prstGeom prst="arc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black"/>
                </a:solidFill>
                <a:latin typeface="+mn-ea"/>
              </a:endParaRPr>
            </a:p>
          </p:txBody>
        </p:sp>
      </p:grpSp>
      <p:grpSp>
        <p:nvGrpSpPr>
          <p:cNvPr id="19" name="组合 18"/>
          <p:cNvGrpSpPr/>
          <p:nvPr/>
        </p:nvGrpSpPr>
        <p:grpSpPr bwMode="auto">
          <a:xfrm>
            <a:off x="4880005" y="2069093"/>
            <a:ext cx="1098771" cy="1110887"/>
            <a:chOff x="2627944" y="2132856"/>
            <a:chExt cx="1440000" cy="1455766"/>
          </a:xfrm>
        </p:grpSpPr>
        <p:grpSp>
          <p:nvGrpSpPr>
            <p:cNvPr id="20" name="组合 17"/>
            <p:cNvGrpSpPr/>
            <p:nvPr/>
          </p:nvGrpSpPr>
          <p:grpSpPr bwMode="auto">
            <a:xfrm>
              <a:off x="3347864" y="2132856"/>
              <a:ext cx="720080" cy="756000"/>
              <a:chOff x="3347864" y="2132856"/>
              <a:chExt cx="720080" cy="756000"/>
            </a:xfrm>
          </p:grpSpPr>
          <p:sp>
            <p:nvSpPr>
              <p:cNvPr id="22" name="矩形 21"/>
              <p:cNvSpPr/>
              <p:nvPr/>
            </p:nvSpPr>
            <p:spPr>
              <a:xfrm>
                <a:off x="3347150" y="2132856"/>
                <a:ext cx="720794" cy="755665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  <p:sp>
            <p:nvSpPr>
              <p:cNvPr id="23" name="椭圆 22"/>
              <p:cNvSpPr/>
              <p:nvPr/>
            </p:nvSpPr>
            <p:spPr>
              <a:xfrm>
                <a:off x="3542431" y="2559902"/>
                <a:ext cx="252437" cy="252417"/>
              </a:xfrm>
              <a:prstGeom prst="ellipse">
                <a:avLst/>
              </a:prstGeom>
              <a:solidFill>
                <a:srgbClr val="FFFF00"/>
              </a:solidFill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</p:grpSp>
        <p:sp>
          <p:nvSpPr>
            <p:cNvPr id="21" name="弧形 20"/>
            <p:cNvSpPr/>
            <p:nvPr/>
          </p:nvSpPr>
          <p:spPr>
            <a:xfrm>
              <a:off x="2627944" y="2148731"/>
              <a:ext cx="1440000" cy="1439891"/>
            </a:xfrm>
            <a:prstGeom prst="arc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black"/>
                </a:solidFill>
                <a:latin typeface="+mn-ea"/>
              </a:endParaRPr>
            </a:p>
          </p:txBody>
        </p:sp>
      </p:grpSp>
      <p:grpSp>
        <p:nvGrpSpPr>
          <p:cNvPr id="24" name="组合 59"/>
          <p:cNvGrpSpPr/>
          <p:nvPr/>
        </p:nvGrpSpPr>
        <p:grpSpPr bwMode="auto">
          <a:xfrm flipH="1">
            <a:off x="2093719" y="2107559"/>
            <a:ext cx="1098770" cy="1122999"/>
            <a:chOff x="3347784" y="2853095"/>
            <a:chExt cx="1440000" cy="1471532"/>
          </a:xfrm>
        </p:grpSpPr>
        <p:grpSp>
          <p:nvGrpSpPr>
            <p:cNvPr id="25" name="组合 25"/>
            <p:cNvGrpSpPr/>
            <p:nvPr/>
          </p:nvGrpSpPr>
          <p:grpSpPr bwMode="auto">
            <a:xfrm flipV="1">
              <a:off x="3347784" y="2853095"/>
              <a:ext cx="1440000" cy="1471532"/>
              <a:chOff x="2627944" y="2117090"/>
              <a:chExt cx="1440000" cy="1471532"/>
            </a:xfrm>
          </p:grpSpPr>
          <p:sp>
            <p:nvSpPr>
              <p:cNvPr id="27" name="矩形 26"/>
              <p:cNvSpPr/>
              <p:nvPr/>
            </p:nvSpPr>
            <p:spPr>
              <a:xfrm>
                <a:off x="3347150" y="2117090"/>
                <a:ext cx="720794" cy="755608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  <p:sp>
            <p:nvSpPr>
              <p:cNvPr id="28" name="弧形 27"/>
              <p:cNvSpPr/>
              <p:nvPr/>
            </p:nvSpPr>
            <p:spPr>
              <a:xfrm>
                <a:off x="2627944" y="2148838"/>
                <a:ext cx="1440000" cy="1439784"/>
              </a:xfrm>
              <a:prstGeom prst="arc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black"/>
                  </a:solidFill>
                  <a:latin typeface="+mn-ea"/>
                </a:endParaRPr>
              </a:p>
            </p:txBody>
          </p:sp>
        </p:grpSp>
        <p:sp>
          <p:nvSpPr>
            <p:cNvPr id="26" name="弧形 25"/>
            <p:cNvSpPr/>
            <p:nvPr/>
          </p:nvSpPr>
          <p:spPr>
            <a:xfrm flipV="1">
              <a:off x="3747872" y="3654739"/>
              <a:ext cx="612833" cy="395265"/>
            </a:xfrm>
            <a:prstGeom prst="arc">
              <a:avLst/>
            </a:prstGeom>
            <a:noFill/>
            <a:ln w="28575" cap="flat" cmpd="sng" algn="ctr">
              <a:solidFill>
                <a:srgbClr val="1B9B15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black"/>
                </a:solidFill>
                <a:latin typeface="+mn-ea"/>
              </a:endParaRPr>
            </a:p>
          </p:txBody>
        </p:sp>
      </p:grpSp>
      <p:grpSp>
        <p:nvGrpSpPr>
          <p:cNvPr id="29" name="组合 64"/>
          <p:cNvGrpSpPr/>
          <p:nvPr/>
        </p:nvGrpSpPr>
        <p:grpSpPr bwMode="auto">
          <a:xfrm>
            <a:off x="2054578" y="2108137"/>
            <a:ext cx="1098770" cy="1122999"/>
            <a:chOff x="3347784" y="2853095"/>
            <a:chExt cx="1440000" cy="1471532"/>
          </a:xfrm>
        </p:grpSpPr>
        <p:grpSp>
          <p:nvGrpSpPr>
            <p:cNvPr id="30" name="组合 25"/>
            <p:cNvGrpSpPr/>
            <p:nvPr/>
          </p:nvGrpSpPr>
          <p:grpSpPr bwMode="auto">
            <a:xfrm flipV="1">
              <a:off x="3347784" y="2853095"/>
              <a:ext cx="1440000" cy="1471532"/>
              <a:chOff x="2627944" y="2117090"/>
              <a:chExt cx="1440000" cy="1471532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3347150" y="2117090"/>
                <a:ext cx="720794" cy="755608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  <p:sp>
            <p:nvSpPr>
              <p:cNvPr id="33" name="弧形 32"/>
              <p:cNvSpPr/>
              <p:nvPr/>
            </p:nvSpPr>
            <p:spPr>
              <a:xfrm>
                <a:off x="2627944" y="2148838"/>
                <a:ext cx="1440000" cy="1439784"/>
              </a:xfrm>
              <a:prstGeom prst="arc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black"/>
                  </a:solidFill>
                  <a:latin typeface="+mn-ea"/>
                </a:endParaRPr>
              </a:p>
            </p:txBody>
          </p:sp>
        </p:grpSp>
        <p:sp>
          <p:nvSpPr>
            <p:cNvPr id="31" name="弧形 30"/>
            <p:cNvSpPr/>
            <p:nvPr/>
          </p:nvSpPr>
          <p:spPr>
            <a:xfrm flipV="1">
              <a:off x="3747872" y="3654739"/>
              <a:ext cx="612833" cy="395265"/>
            </a:xfrm>
            <a:prstGeom prst="arc">
              <a:avLst/>
            </a:prstGeom>
            <a:noFill/>
            <a:ln w="28575" cap="flat" cmpd="sng" algn="ctr">
              <a:solidFill>
                <a:srgbClr val="1B9B15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black"/>
                </a:solidFill>
                <a:latin typeface="+mn-ea"/>
              </a:endParaRPr>
            </a:p>
          </p:txBody>
        </p:sp>
      </p:grpSp>
      <p:grpSp>
        <p:nvGrpSpPr>
          <p:cNvPr id="34" name="组合 69"/>
          <p:cNvGrpSpPr/>
          <p:nvPr/>
        </p:nvGrpSpPr>
        <p:grpSpPr bwMode="auto">
          <a:xfrm>
            <a:off x="2082631" y="2104552"/>
            <a:ext cx="1110884" cy="1098770"/>
            <a:chOff x="3348024" y="2853096"/>
            <a:chExt cx="1455766" cy="1440000"/>
          </a:xfrm>
        </p:grpSpPr>
        <p:grpSp>
          <p:nvGrpSpPr>
            <p:cNvPr id="35" name="组合 17"/>
            <p:cNvGrpSpPr/>
            <p:nvPr/>
          </p:nvGrpSpPr>
          <p:grpSpPr bwMode="auto">
            <a:xfrm rot="-5400000">
              <a:off x="3365984" y="2835136"/>
              <a:ext cx="720080" cy="756000"/>
              <a:chOff x="3347864" y="2117090"/>
              <a:chExt cx="720080" cy="756000"/>
            </a:xfrm>
          </p:grpSpPr>
          <p:sp>
            <p:nvSpPr>
              <p:cNvPr id="37" name="矩形 22"/>
              <p:cNvSpPr/>
              <p:nvPr/>
            </p:nvSpPr>
            <p:spPr>
              <a:xfrm>
                <a:off x="3347149" y="2117089"/>
                <a:ext cx="720794" cy="755665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  <p:sp>
            <p:nvSpPr>
              <p:cNvPr id="38" name="椭圆 37"/>
              <p:cNvSpPr/>
              <p:nvPr/>
            </p:nvSpPr>
            <p:spPr>
              <a:xfrm>
                <a:off x="3404305" y="2418721"/>
                <a:ext cx="250849" cy="250830"/>
              </a:xfrm>
              <a:prstGeom prst="ellipse">
                <a:avLst/>
              </a:prstGeom>
              <a:solidFill>
                <a:srgbClr val="FFFF00"/>
              </a:solidFill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</p:grpSp>
        <p:sp>
          <p:nvSpPr>
            <p:cNvPr id="36" name="弧形 35"/>
            <p:cNvSpPr/>
            <p:nvPr/>
          </p:nvSpPr>
          <p:spPr>
            <a:xfrm rot="16200000">
              <a:off x="3363845" y="2853151"/>
              <a:ext cx="1440000" cy="1439891"/>
            </a:xfrm>
            <a:prstGeom prst="arc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black"/>
                </a:solidFill>
                <a:latin typeface="+mn-ea"/>
              </a:endParaRPr>
            </a:p>
          </p:txBody>
        </p:sp>
      </p:grpSp>
      <p:grpSp>
        <p:nvGrpSpPr>
          <p:cNvPr id="39" name="组合 74"/>
          <p:cNvGrpSpPr/>
          <p:nvPr/>
        </p:nvGrpSpPr>
        <p:grpSpPr bwMode="auto">
          <a:xfrm>
            <a:off x="2055696" y="2092995"/>
            <a:ext cx="1098770" cy="1110884"/>
            <a:chOff x="2627944" y="2132856"/>
            <a:chExt cx="1440000" cy="1455766"/>
          </a:xfrm>
        </p:grpSpPr>
        <p:grpSp>
          <p:nvGrpSpPr>
            <p:cNvPr id="40" name="组合 17"/>
            <p:cNvGrpSpPr/>
            <p:nvPr/>
          </p:nvGrpSpPr>
          <p:grpSpPr bwMode="auto">
            <a:xfrm>
              <a:off x="3347864" y="2132856"/>
              <a:ext cx="720080" cy="756000"/>
              <a:chOff x="3347864" y="2132856"/>
              <a:chExt cx="720080" cy="756000"/>
            </a:xfrm>
          </p:grpSpPr>
          <p:sp>
            <p:nvSpPr>
              <p:cNvPr id="42" name="矩形 41"/>
              <p:cNvSpPr/>
              <p:nvPr/>
            </p:nvSpPr>
            <p:spPr>
              <a:xfrm>
                <a:off x="3347150" y="2132856"/>
                <a:ext cx="720794" cy="755665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  <p:sp>
            <p:nvSpPr>
              <p:cNvPr id="43" name="椭圆 42"/>
              <p:cNvSpPr/>
              <p:nvPr/>
            </p:nvSpPr>
            <p:spPr>
              <a:xfrm>
                <a:off x="3542431" y="2559902"/>
                <a:ext cx="252437" cy="252417"/>
              </a:xfrm>
              <a:prstGeom prst="ellipse">
                <a:avLst/>
              </a:prstGeom>
              <a:solidFill>
                <a:srgbClr val="FFFF00"/>
              </a:solidFill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</p:grpSp>
        <p:sp>
          <p:nvSpPr>
            <p:cNvPr id="41" name="弧形 12"/>
            <p:cNvSpPr/>
            <p:nvPr/>
          </p:nvSpPr>
          <p:spPr>
            <a:xfrm>
              <a:off x="2627944" y="2148731"/>
              <a:ext cx="1440000" cy="1439891"/>
            </a:xfrm>
            <a:prstGeom prst="arc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black"/>
                </a:solidFill>
                <a:latin typeface="+mn-ea"/>
              </a:endParaRPr>
            </a:p>
          </p:txBody>
        </p:sp>
      </p:grpSp>
      <p:sp>
        <p:nvSpPr>
          <p:cNvPr id="44" name="TextBox 80"/>
          <p:cNvSpPr txBox="1">
            <a:spLocks noChangeArrowheads="1"/>
          </p:cNvSpPr>
          <p:nvPr/>
        </p:nvSpPr>
        <p:spPr bwMode="auto">
          <a:xfrm>
            <a:off x="2140495" y="3790557"/>
            <a:ext cx="80560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514350" eaLnBrk="1" hangingPunct="1"/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图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1</a:t>
            </a:r>
            <a:endParaRPr lang="zh-CN" altLang="en-US" sz="210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45" name="TextBox 81"/>
          <p:cNvSpPr txBox="1">
            <a:spLocks noChangeArrowheads="1"/>
          </p:cNvSpPr>
          <p:nvPr/>
        </p:nvSpPr>
        <p:spPr bwMode="auto">
          <a:xfrm>
            <a:off x="5035381" y="3742553"/>
            <a:ext cx="804392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514350" eaLnBrk="1" hangingPunct="1"/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图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2</a:t>
            </a:r>
            <a:endParaRPr lang="zh-CN" altLang="en-US" sz="210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46" name="TextBox 82"/>
          <p:cNvSpPr txBox="1">
            <a:spLocks noChangeArrowheads="1"/>
          </p:cNvSpPr>
          <p:nvPr/>
        </p:nvSpPr>
        <p:spPr bwMode="auto">
          <a:xfrm>
            <a:off x="4311600" y="2620599"/>
            <a:ext cx="34526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514350" eaLnBrk="1" hangingPunct="1">
              <a:defRPr/>
            </a:pPr>
            <a:r>
              <a:rPr lang="en-US" altLang="zh-CN" sz="2100" kern="0" dirty="0">
                <a:solidFill>
                  <a:prstClr val="black"/>
                </a:solidFill>
                <a:latin typeface="+mn-ea"/>
                <a:ea typeface="+mn-ea"/>
              </a:rPr>
              <a:t>A</a:t>
            </a:r>
            <a:endParaRPr lang="zh-CN" altLang="en-US" sz="2100" kern="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47" name="TextBox 83"/>
          <p:cNvSpPr txBox="1">
            <a:spLocks noChangeArrowheads="1"/>
          </p:cNvSpPr>
          <p:nvPr/>
        </p:nvSpPr>
        <p:spPr bwMode="auto">
          <a:xfrm>
            <a:off x="6221223" y="3422975"/>
            <a:ext cx="34354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514350" eaLnBrk="1" hangingPunct="1">
              <a:defRPr/>
            </a:pPr>
            <a:r>
              <a:rPr lang="en-US" altLang="zh-CN" sz="2100" kern="0" dirty="0">
                <a:solidFill>
                  <a:prstClr val="black"/>
                </a:solidFill>
                <a:latin typeface="+mn-ea"/>
                <a:ea typeface="+mn-ea"/>
              </a:rPr>
              <a:t>B</a:t>
            </a:r>
            <a:endParaRPr lang="zh-CN" altLang="en-US" sz="2100" kern="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48" name="TextBox 84"/>
          <p:cNvSpPr txBox="1">
            <a:spLocks noChangeArrowheads="1"/>
          </p:cNvSpPr>
          <p:nvPr/>
        </p:nvSpPr>
        <p:spPr bwMode="auto">
          <a:xfrm>
            <a:off x="4609704" y="2339740"/>
            <a:ext cx="34526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514350" eaLnBrk="1" hangingPunct="1">
              <a:defRPr/>
            </a:pPr>
            <a:r>
              <a:rPr lang="en-US" altLang="zh-CN" sz="2100" i="1" kern="0" dirty="0">
                <a:solidFill>
                  <a:prstClr val="black"/>
                </a:solidFill>
                <a:latin typeface="+mn-ea"/>
                <a:ea typeface="+mn-ea"/>
              </a:rPr>
              <a:t>O</a:t>
            </a:r>
            <a:endParaRPr lang="zh-CN" altLang="en-US" sz="2100" i="1" kern="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49" name="TextBox 85"/>
          <p:cNvSpPr txBox="1">
            <a:spLocks noChangeArrowheads="1"/>
          </p:cNvSpPr>
          <p:nvPr/>
        </p:nvSpPr>
        <p:spPr bwMode="auto">
          <a:xfrm>
            <a:off x="5945153" y="2357415"/>
            <a:ext cx="41431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514350" eaLnBrk="1" hangingPunct="1">
              <a:defRPr/>
            </a:pPr>
            <a:r>
              <a:rPr lang="en-US" altLang="zh-CN" sz="2100" i="1" kern="0" dirty="0">
                <a:solidFill>
                  <a:prstClr val="black"/>
                </a:solidFill>
                <a:latin typeface="+mn-ea"/>
                <a:ea typeface="+mn-ea"/>
              </a:rPr>
              <a:t>O’</a:t>
            </a:r>
            <a:endParaRPr lang="zh-CN" altLang="en-US" sz="2100" i="1" kern="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50" name="TextBox 4"/>
          <p:cNvSpPr txBox="1">
            <a:spLocks noChangeArrowheads="1"/>
          </p:cNvSpPr>
          <p:nvPr/>
        </p:nvSpPr>
        <p:spPr bwMode="auto">
          <a:xfrm>
            <a:off x="386778" y="452373"/>
            <a:ext cx="312016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你能将图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2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还原为图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1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吗？</a:t>
            </a:r>
            <a:endParaRPr lang="en-US" altLang="zh-CN" sz="2100" dirty="0">
              <a:solidFill>
                <a:prstClr val="black"/>
              </a:solidFill>
              <a:latin typeface="+mn-ea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  <p:bldP spid="47" grpId="0"/>
      <p:bldP spid="48" grpId="0"/>
      <p:bldP spid="4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4635550" y="1203548"/>
          <a:ext cx="2879724" cy="2879724"/>
        </p:xfrm>
        <a:graphic>
          <a:graphicData uri="http://schemas.openxmlformats.org/drawingml/2006/table">
            <a:tbl>
              <a:tblPr firstRow="1" bandRow="1"/>
              <a:tblGrid>
                <a:gridCol w="7199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99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993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99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199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99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99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2800" kern="1200" dirty="0">
                        <a:solidFill>
                          <a:schemeClr val="tx1"/>
                        </a:solidFill>
                        <a:latin typeface="楷体" panose="02010609060101010101" pitchFamily="49" charset="-122"/>
                        <a:ea typeface="楷体" panose="02010609060101010101" pitchFamily="49" charset="-122"/>
                        <a:cs typeface="+mn-cs"/>
                      </a:endParaRPr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99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2800" kern="1200" dirty="0">
                        <a:solidFill>
                          <a:schemeClr val="tx1"/>
                        </a:solidFill>
                        <a:latin typeface="楷体" panose="02010609060101010101" pitchFamily="49" charset="-122"/>
                        <a:ea typeface="楷体" panose="02010609060101010101" pitchFamily="49" charset="-122"/>
                        <a:cs typeface="+mn-cs"/>
                      </a:endParaRPr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" name="组合 36"/>
          <p:cNvGrpSpPr/>
          <p:nvPr/>
        </p:nvGrpSpPr>
        <p:grpSpPr bwMode="auto">
          <a:xfrm>
            <a:off x="3929113" y="1922686"/>
            <a:ext cx="1439863" cy="1471613"/>
            <a:chOff x="3347784" y="2853095"/>
            <a:chExt cx="1440000" cy="1471532"/>
          </a:xfrm>
        </p:grpSpPr>
        <p:grpSp>
          <p:nvGrpSpPr>
            <p:cNvPr id="4" name="组合 25"/>
            <p:cNvGrpSpPr/>
            <p:nvPr/>
          </p:nvGrpSpPr>
          <p:grpSpPr bwMode="auto">
            <a:xfrm flipV="1">
              <a:off x="3347784" y="2853095"/>
              <a:ext cx="1440000" cy="1471532"/>
              <a:chOff x="2627944" y="2117090"/>
              <a:chExt cx="1440000" cy="1471532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3347150" y="2117090"/>
                <a:ext cx="720794" cy="755608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7" name="弧形 6"/>
              <p:cNvSpPr/>
              <p:nvPr/>
            </p:nvSpPr>
            <p:spPr>
              <a:xfrm>
                <a:off x="2627944" y="2148838"/>
                <a:ext cx="1440000" cy="1439784"/>
              </a:xfrm>
              <a:prstGeom prst="arc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black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5" name="弧形 4"/>
            <p:cNvSpPr/>
            <p:nvPr/>
          </p:nvSpPr>
          <p:spPr>
            <a:xfrm flipV="1">
              <a:off x="3747872" y="3654739"/>
              <a:ext cx="612833" cy="395265"/>
            </a:xfrm>
            <a:prstGeom prst="arc">
              <a:avLst/>
            </a:prstGeom>
            <a:noFill/>
            <a:ln w="28575" cap="flat" cmpd="sng" algn="ctr">
              <a:solidFill>
                <a:srgbClr val="1B9B15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b="1" kern="0">
                <a:solidFill>
                  <a:prstClr val="black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grpSp>
        <p:nvGrpSpPr>
          <p:cNvPr id="8" name="组合 24"/>
          <p:cNvGrpSpPr/>
          <p:nvPr/>
        </p:nvGrpSpPr>
        <p:grpSpPr bwMode="auto">
          <a:xfrm>
            <a:off x="5354687" y="1938561"/>
            <a:ext cx="1455738" cy="1439863"/>
            <a:chOff x="3348024" y="2853096"/>
            <a:chExt cx="1455766" cy="1440000"/>
          </a:xfrm>
        </p:grpSpPr>
        <p:grpSp>
          <p:nvGrpSpPr>
            <p:cNvPr id="9" name="组合 17"/>
            <p:cNvGrpSpPr/>
            <p:nvPr/>
          </p:nvGrpSpPr>
          <p:grpSpPr bwMode="auto">
            <a:xfrm rot="-5400000">
              <a:off x="3365984" y="2835136"/>
              <a:ext cx="720080" cy="756000"/>
              <a:chOff x="3347864" y="2117090"/>
              <a:chExt cx="720080" cy="756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3347149" y="2117089"/>
                <a:ext cx="720794" cy="755665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12" name="椭圆 11"/>
              <p:cNvSpPr/>
              <p:nvPr/>
            </p:nvSpPr>
            <p:spPr>
              <a:xfrm>
                <a:off x="3404305" y="2418721"/>
                <a:ext cx="250849" cy="250830"/>
              </a:xfrm>
              <a:prstGeom prst="ellipse">
                <a:avLst/>
              </a:prstGeom>
              <a:solidFill>
                <a:srgbClr val="FFFF00"/>
              </a:solidFill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10" name="弧形 9"/>
            <p:cNvSpPr/>
            <p:nvPr/>
          </p:nvSpPr>
          <p:spPr>
            <a:xfrm rot="16200000">
              <a:off x="3363845" y="2853151"/>
              <a:ext cx="1440000" cy="1439891"/>
            </a:xfrm>
            <a:prstGeom prst="arc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kern="0">
                <a:solidFill>
                  <a:prstClr val="black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grpSp>
        <p:nvGrpSpPr>
          <p:cNvPr id="13" name="组合 18"/>
          <p:cNvGrpSpPr/>
          <p:nvPr/>
        </p:nvGrpSpPr>
        <p:grpSpPr bwMode="auto">
          <a:xfrm>
            <a:off x="5354688" y="1922685"/>
            <a:ext cx="1439863" cy="1455738"/>
            <a:chOff x="2627944" y="2132856"/>
            <a:chExt cx="1440000" cy="1455766"/>
          </a:xfrm>
        </p:grpSpPr>
        <p:grpSp>
          <p:nvGrpSpPr>
            <p:cNvPr id="14" name="组合 17"/>
            <p:cNvGrpSpPr/>
            <p:nvPr/>
          </p:nvGrpSpPr>
          <p:grpSpPr bwMode="auto">
            <a:xfrm>
              <a:off x="3347864" y="2132856"/>
              <a:ext cx="720080" cy="756000"/>
              <a:chOff x="3347864" y="2132856"/>
              <a:chExt cx="720080" cy="756000"/>
            </a:xfrm>
          </p:grpSpPr>
          <p:sp>
            <p:nvSpPr>
              <p:cNvPr id="16" name="矩形 15"/>
              <p:cNvSpPr/>
              <p:nvPr/>
            </p:nvSpPr>
            <p:spPr>
              <a:xfrm>
                <a:off x="3347150" y="2132856"/>
                <a:ext cx="720794" cy="755665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17" name="椭圆 16"/>
              <p:cNvSpPr/>
              <p:nvPr/>
            </p:nvSpPr>
            <p:spPr>
              <a:xfrm>
                <a:off x="3542431" y="2559902"/>
                <a:ext cx="252437" cy="252417"/>
              </a:xfrm>
              <a:prstGeom prst="ellipse">
                <a:avLst/>
              </a:prstGeom>
              <a:solidFill>
                <a:srgbClr val="FFFF00"/>
              </a:solidFill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15" name="弧形 14"/>
            <p:cNvSpPr/>
            <p:nvPr/>
          </p:nvSpPr>
          <p:spPr>
            <a:xfrm>
              <a:off x="2627944" y="2148731"/>
              <a:ext cx="1440000" cy="1439891"/>
            </a:xfrm>
            <a:prstGeom prst="arc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kern="0">
                <a:solidFill>
                  <a:prstClr val="black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grpSp>
        <p:nvGrpSpPr>
          <p:cNvPr id="18" name="组合 59"/>
          <p:cNvGrpSpPr/>
          <p:nvPr/>
        </p:nvGrpSpPr>
        <p:grpSpPr bwMode="auto">
          <a:xfrm flipH="1">
            <a:off x="1706613" y="1922686"/>
            <a:ext cx="1439863" cy="1471613"/>
            <a:chOff x="3347784" y="2853095"/>
            <a:chExt cx="1440000" cy="1471532"/>
          </a:xfrm>
        </p:grpSpPr>
        <p:grpSp>
          <p:nvGrpSpPr>
            <p:cNvPr id="19" name="组合 25"/>
            <p:cNvGrpSpPr/>
            <p:nvPr/>
          </p:nvGrpSpPr>
          <p:grpSpPr bwMode="auto">
            <a:xfrm flipV="1">
              <a:off x="3347784" y="2853095"/>
              <a:ext cx="1440000" cy="1471532"/>
              <a:chOff x="2627944" y="2117090"/>
              <a:chExt cx="1440000" cy="1471532"/>
            </a:xfrm>
          </p:grpSpPr>
          <p:sp>
            <p:nvSpPr>
              <p:cNvPr id="21" name="矩形 20"/>
              <p:cNvSpPr/>
              <p:nvPr/>
            </p:nvSpPr>
            <p:spPr>
              <a:xfrm>
                <a:off x="3347150" y="2117090"/>
                <a:ext cx="720794" cy="755608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22" name="弧形 21"/>
              <p:cNvSpPr/>
              <p:nvPr/>
            </p:nvSpPr>
            <p:spPr>
              <a:xfrm>
                <a:off x="2627944" y="2148838"/>
                <a:ext cx="1440000" cy="1439784"/>
              </a:xfrm>
              <a:prstGeom prst="arc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black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20" name="弧形 19"/>
            <p:cNvSpPr/>
            <p:nvPr/>
          </p:nvSpPr>
          <p:spPr>
            <a:xfrm flipV="1">
              <a:off x="3747872" y="3654739"/>
              <a:ext cx="612833" cy="395265"/>
            </a:xfrm>
            <a:prstGeom prst="arc">
              <a:avLst/>
            </a:prstGeom>
            <a:noFill/>
            <a:ln w="28575" cap="flat" cmpd="sng" algn="ctr">
              <a:solidFill>
                <a:srgbClr val="1B9B15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b="1" kern="0">
                <a:solidFill>
                  <a:prstClr val="black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grpSp>
        <p:nvGrpSpPr>
          <p:cNvPr id="23" name="组合 64"/>
          <p:cNvGrpSpPr/>
          <p:nvPr/>
        </p:nvGrpSpPr>
        <p:grpSpPr bwMode="auto">
          <a:xfrm>
            <a:off x="1690738" y="1922686"/>
            <a:ext cx="1439863" cy="1471613"/>
            <a:chOff x="3347784" y="2853095"/>
            <a:chExt cx="1440000" cy="1471532"/>
          </a:xfrm>
        </p:grpSpPr>
        <p:grpSp>
          <p:nvGrpSpPr>
            <p:cNvPr id="24" name="组合 25"/>
            <p:cNvGrpSpPr/>
            <p:nvPr/>
          </p:nvGrpSpPr>
          <p:grpSpPr bwMode="auto">
            <a:xfrm flipV="1">
              <a:off x="3347784" y="2853095"/>
              <a:ext cx="1440000" cy="1471532"/>
              <a:chOff x="2627944" y="2117090"/>
              <a:chExt cx="1440000" cy="1471532"/>
            </a:xfrm>
          </p:grpSpPr>
          <p:sp>
            <p:nvSpPr>
              <p:cNvPr id="26" name="矩形 25"/>
              <p:cNvSpPr/>
              <p:nvPr/>
            </p:nvSpPr>
            <p:spPr>
              <a:xfrm>
                <a:off x="3347150" y="2117090"/>
                <a:ext cx="720794" cy="755608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27" name="弧形 26"/>
              <p:cNvSpPr/>
              <p:nvPr/>
            </p:nvSpPr>
            <p:spPr>
              <a:xfrm>
                <a:off x="2627944" y="2148838"/>
                <a:ext cx="1440000" cy="1439784"/>
              </a:xfrm>
              <a:prstGeom prst="arc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black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25" name="弧形 24"/>
            <p:cNvSpPr/>
            <p:nvPr/>
          </p:nvSpPr>
          <p:spPr>
            <a:xfrm flipV="1">
              <a:off x="3747872" y="3654739"/>
              <a:ext cx="612833" cy="395265"/>
            </a:xfrm>
            <a:prstGeom prst="arc">
              <a:avLst/>
            </a:prstGeom>
            <a:noFill/>
            <a:ln w="28575" cap="flat" cmpd="sng" algn="ctr">
              <a:solidFill>
                <a:srgbClr val="1B9B15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b="1" kern="0">
                <a:solidFill>
                  <a:prstClr val="black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grpSp>
        <p:nvGrpSpPr>
          <p:cNvPr id="28" name="组合 69"/>
          <p:cNvGrpSpPr/>
          <p:nvPr/>
        </p:nvGrpSpPr>
        <p:grpSpPr bwMode="auto">
          <a:xfrm>
            <a:off x="1690737" y="1938561"/>
            <a:ext cx="1455738" cy="1439863"/>
            <a:chOff x="3348024" y="2853096"/>
            <a:chExt cx="1455766" cy="1440000"/>
          </a:xfrm>
        </p:grpSpPr>
        <p:grpSp>
          <p:nvGrpSpPr>
            <p:cNvPr id="29" name="组合 17"/>
            <p:cNvGrpSpPr/>
            <p:nvPr/>
          </p:nvGrpSpPr>
          <p:grpSpPr bwMode="auto">
            <a:xfrm rot="-5400000">
              <a:off x="3365984" y="2835136"/>
              <a:ext cx="720080" cy="756000"/>
              <a:chOff x="3347864" y="2117090"/>
              <a:chExt cx="720080" cy="756000"/>
            </a:xfrm>
          </p:grpSpPr>
          <p:sp>
            <p:nvSpPr>
              <p:cNvPr id="31" name="矩形 22"/>
              <p:cNvSpPr/>
              <p:nvPr/>
            </p:nvSpPr>
            <p:spPr>
              <a:xfrm>
                <a:off x="3347149" y="2117089"/>
                <a:ext cx="720794" cy="755665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32" name="椭圆 31"/>
              <p:cNvSpPr/>
              <p:nvPr/>
            </p:nvSpPr>
            <p:spPr>
              <a:xfrm>
                <a:off x="3404305" y="2418721"/>
                <a:ext cx="250849" cy="250830"/>
              </a:xfrm>
              <a:prstGeom prst="ellipse">
                <a:avLst/>
              </a:prstGeom>
              <a:solidFill>
                <a:srgbClr val="FFFF00"/>
              </a:solidFill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30" name="弧形 29"/>
            <p:cNvSpPr/>
            <p:nvPr/>
          </p:nvSpPr>
          <p:spPr>
            <a:xfrm rot="16200000">
              <a:off x="3363845" y="2853151"/>
              <a:ext cx="1440000" cy="1439891"/>
            </a:xfrm>
            <a:prstGeom prst="arc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b="1" kern="0">
                <a:solidFill>
                  <a:prstClr val="black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grpSp>
        <p:nvGrpSpPr>
          <p:cNvPr id="33" name="组合 74"/>
          <p:cNvGrpSpPr/>
          <p:nvPr/>
        </p:nvGrpSpPr>
        <p:grpSpPr bwMode="auto">
          <a:xfrm>
            <a:off x="1690738" y="1922685"/>
            <a:ext cx="1439863" cy="1455738"/>
            <a:chOff x="2627944" y="2132856"/>
            <a:chExt cx="1440000" cy="1455766"/>
          </a:xfrm>
        </p:grpSpPr>
        <p:grpSp>
          <p:nvGrpSpPr>
            <p:cNvPr id="34" name="组合 17"/>
            <p:cNvGrpSpPr/>
            <p:nvPr/>
          </p:nvGrpSpPr>
          <p:grpSpPr bwMode="auto">
            <a:xfrm>
              <a:off x="3347864" y="2132856"/>
              <a:ext cx="720080" cy="756000"/>
              <a:chOff x="3347864" y="2132856"/>
              <a:chExt cx="720080" cy="756000"/>
            </a:xfrm>
          </p:grpSpPr>
          <p:sp>
            <p:nvSpPr>
              <p:cNvPr id="36" name="矩形 35"/>
              <p:cNvSpPr/>
              <p:nvPr/>
            </p:nvSpPr>
            <p:spPr>
              <a:xfrm>
                <a:off x="3347150" y="2132856"/>
                <a:ext cx="720794" cy="755665"/>
              </a:xfrm>
              <a:prstGeom prst="rect">
                <a:avLst/>
              </a:prstGeom>
              <a:solidFill>
                <a:srgbClr val="F79646">
                  <a:lumMod val="20000"/>
                  <a:lumOff val="8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37" name="椭圆 36"/>
              <p:cNvSpPr/>
              <p:nvPr/>
            </p:nvSpPr>
            <p:spPr>
              <a:xfrm>
                <a:off x="3542431" y="2559902"/>
                <a:ext cx="252437" cy="252417"/>
              </a:xfrm>
              <a:prstGeom prst="ellipse">
                <a:avLst/>
              </a:prstGeom>
              <a:solidFill>
                <a:srgbClr val="FFFF00"/>
              </a:solidFill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white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35" name="弧形 12"/>
            <p:cNvSpPr/>
            <p:nvPr/>
          </p:nvSpPr>
          <p:spPr>
            <a:xfrm>
              <a:off x="2627944" y="2148731"/>
              <a:ext cx="1440000" cy="1439891"/>
            </a:xfrm>
            <a:prstGeom prst="arc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b="1" kern="0">
                <a:solidFill>
                  <a:prstClr val="black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graphicFrame>
        <p:nvGraphicFramePr>
          <p:cNvPr id="38" name="表格 37"/>
          <p:cNvGraphicFramePr>
            <a:graphicFrameLocks noGrp="1"/>
          </p:cNvGraphicFramePr>
          <p:nvPr/>
        </p:nvGraphicFramePr>
        <p:xfrm>
          <a:off x="971600" y="1203548"/>
          <a:ext cx="2879724" cy="2879724"/>
        </p:xfrm>
        <a:graphic>
          <a:graphicData uri="http://schemas.openxmlformats.org/drawingml/2006/table">
            <a:tbl>
              <a:tblPr firstRow="1" bandRow="1"/>
              <a:tblGrid>
                <a:gridCol w="7199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99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993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99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199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99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99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99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800" dirty="0"/>
                    </a:p>
                  </a:txBody>
                  <a:tcPr marL="91431" marR="91431" marT="45716" marB="45716">
                    <a:lnL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9" name="TextBox 80"/>
          <p:cNvSpPr txBox="1">
            <a:spLocks noChangeArrowheads="1"/>
          </p:cNvSpPr>
          <p:nvPr/>
        </p:nvSpPr>
        <p:spPr bwMode="auto">
          <a:xfrm>
            <a:off x="1874887" y="4115023"/>
            <a:ext cx="105568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/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图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1</a:t>
            </a:r>
            <a:endParaRPr lang="zh-CN" altLang="en-US" sz="210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40" name="TextBox 81"/>
          <p:cNvSpPr txBox="1">
            <a:spLocks noChangeArrowheads="1"/>
          </p:cNvSpPr>
          <p:nvPr/>
        </p:nvSpPr>
        <p:spPr bwMode="auto">
          <a:xfrm>
            <a:off x="5551537" y="4083273"/>
            <a:ext cx="105410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/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图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2</a:t>
            </a:r>
            <a:endParaRPr lang="zh-CN" altLang="en-US" sz="210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41" name="TextBox 82"/>
          <p:cNvSpPr txBox="1">
            <a:spLocks noChangeArrowheads="1"/>
          </p:cNvSpPr>
          <p:nvPr/>
        </p:nvSpPr>
        <p:spPr bwMode="auto">
          <a:xfrm>
            <a:off x="4586338" y="2551335"/>
            <a:ext cx="452438" cy="5000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>
              <a:defRPr/>
            </a:pPr>
            <a:r>
              <a:rPr lang="en-US" altLang="zh-CN" sz="2800" kern="0" dirty="0">
                <a:solidFill>
                  <a:prstClr val="black"/>
                </a:solidFill>
              </a:rPr>
              <a:t>A</a:t>
            </a:r>
            <a:endParaRPr lang="zh-CN" altLang="en-US" sz="2800" kern="0" dirty="0">
              <a:solidFill>
                <a:prstClr val="black"/>
              </a:solidFill>
            </a:endParaRPr>
          </a:p>
        </p:txBody>
      </p:sp>
      <p:sp>
        <p:nvSpPr>
          <p:cNvPr id="42" name="TextBox 85"/>
          <p:cNvSpPr txBox="1">
            <a:spLocks noChangeArrowheads="1"/>
          </p:cNvSpPr>
          <p:nvPr/>
        </p:nvSpPr>
        <p:spPr bwMode="auto">
          <a:xfrm>
            <a:off x="6721525" y="2243360"/>
            <a:ext cx="677861" cy="530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>
              <a:defRPr/>
            </a:pPr>
            <a:r>
              <a:rPr lang="en-US" altLang="zh-CN" sz="2800" i="1" kern="0" dirty="0">
                <a:solidFill>
                  <a:prstClr val="black"/>
                </a:solidFill>
              </a:rPr>
              <a:t>O</a:t>
            </a:r>
            <a:r>
              <a:rPr lang="en-US" altLang="zh-CN" sz="3000" dirty="0"/>
              <a:t>ˊ</a:t>
            </a:r>
            <a:endParaRPr lang="zh-CN" altLang="en-US" sz="2800" i="1" kern="0" dirty="0"/>
          </a:p>
        </p:txBody>
      </p:sp>
      <p:grpSp>
        <p:nvGrpSpPr>
          <p:cNvPr id="43" name="组合 55"/>
          <p:cNvGrpSpPr/>
          <p:nvPr/>
        </p:nvGrpSpPr>
        <p:grpSpPr bwMode="auto">
          <a:xfrm rot="-1500000">
            <a:off x="5274367" y="1662531"/>
            <a:ext cx="1470833" cy="1439863"/>
            <a:chOff x="7206132" y="3716036"/>
            <a:chExt cx="1470754" cy="1440001"/>
          </a:xfrm>
        </p:grpSpPr>
        <p:grpSp>
          <p:nvGrpSpPr>
            <p:cNvPr id="44" name="组合 44"/>
            <p:cNvGrpSpPr/>
            <p:nvPr/>
          </p:nvGrpSpPr>
          <p:grpSpPr bwMode="auto">
            <a:xfrm rot="5400000" flipH="1">
              <a:off x="7221508" y="3700660"/>
              <a:ext cx="1440001" cy="1470754"/>
              <a:chOff x="3348939" y="2852666"/>
              <a:chExt cx="1440001" cy="1470754"/>
            </a:xfrm>
          </p:grpSpPr>
          <p:grpSp>
            <p:nvGrpSpPr>
              <p:cNvPr id="46" name="组合 25"/>
              <p:cNvGrpSpPr/>
              <p:nvPr/>
            </p:nvGrpSpPr>
            <p:grpSpPr bwMode="auto">
              <a:xfrm flipV="1">
                <a:off x="3348939" y="2852666"/>
                <a:ext cx="1440001" cy="1470754"/>
                <a:chOff x="2629099" y="2118297"/>
                <a:chExt cx="1440001" cy="1470754"/>
              </a:xfrm>
            </p:grpSpPr>
            <p:sp>
              <p:nvSpPr>
                <p:cNvPr id="48" name="矩形 47"/>
                <p:cNvSpPr/>
                <p:nvPr/>
              </p:nvSpPr>
              <p:spPr>
                <a:xfrm>
                  <a:off x="3347501" y="2118297"/>
                  <a:ext cx="720794" cy="755609"/>
                </a:xfrm>
                <a:prstGeom prst="rect">
                  <a:avLst/>
                </a:prstGeom>
                <a:solidFill>
                  <a:srgbClr val="F79646">
                    <a:lumMod val="20000"/>
                    <a:lumOff val="80000"/>
                  </a:srgb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kern="0">
                    <a:solidFill>
                      <a:prstClr val="white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" name="弧形 48"/>
                <p:cNvSpPr/>
                <p:nvPr/>
              </p:nvSpPr>
              <p:spPr>
                <a:xfrm>
                  <a:off x="2629099" y="2149266"/>
                  <a:ext cx="1440001" cy="1439785"/>
                </a:xfrm>
                <a:prstGeom prst="arc">
                  <a:avLst/>
                </a:prstGeom>
                <a:noFill/>
                <a:ln w="28575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kern="0">
                    <a:solidFill>
                      <a:prstClr val="black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47" name="弧形 46"/>
              <p:cNvSpPr/>
              <p:nvPr/>
            </p:nvSpPr>
            <p:spPr>
              <a:xfrm flipV="1">
                <a:off x="3749155" y="3656146"/>
                <a:ext cx="612834" cy="395267"/>
              </a:xfrm>
              <a:prstGeom prst="arc">
                <a:avLst/>
              </a:prstGeom>
              <a:noFill/>
              <a:ln w="28575" cap="flat" cmpd="sng" algn="ctr">
                <a:solidFill>
                  <a:srgbClr val="1B9B1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kern="0">
                  <a:solidFill>
                    <a:prstClr val="black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45" name="TextBox 57"/>
            <p:cNvSpPr txBox="1">
              <a:spLocks noChangeArrowheads="1"/>
            </p:cNvSpPr>
            <p:nvPr/>
          </p:nvSpPr>
          <p:spPr bwMode="auto">
            <a:xfrm>
              <a:off x="7551233" y="3985874"/>
              <a:ext cx="452441" cy="523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defTabSz="685800" eaLnBrk="1" hangingPunct="1">
                <a:defRPr/>
              </a:pPr>
              <a:r>
                <a:rPr lang="en-US" altLang="zh-CN" sz="2800" kern="0" dirty="0">
                  <a:solidFill>
                    <a:prstClr val="black"/>
                  </a:solidFill>
                </a:rPr>
                <a:t>B</a:t>
              </a:r>
              <a:endParaRPr lang="zh-CN" altLang="en-US" sz="28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" name="组合 65"/>
          <p:cNvGrpSpPr/>
          <p:nvPr/>
        </p:nvGrpSpPr>
        <p:grpSpPr bwMode="auto">
          <a:xfrm rot="-3000000">
            <a:off x="5059413" y="1389286"/>
            <a:ext cx="1471613" cy="1439863"/>
            <a:chOff x="7204924" y="3717192"/>
            <a:chExt cx="1471532" cy="1440000"/>
          </a:xfrm>
        </p:grpSpPr>
        <p:grpSp>
          <p:nvGrpSpPr>
            <p:cNvPr id="51" name="组合 44"/>
            <p:cNvGrpSpPr/>
            <p:nvPr/>
          </p:nvGrpSpPr>
          <p:grpSpPr bwMode="auto">
            <a:xfrm rot="5400000" flipH="1">
              <a:off x="7220690" y="3701426"/>
              <a:ext cx="1440000" cy="1471532"/>
              <a:chOff x="3347784" y="2853095"/>
              <a:chExt cx="1440000" cy="1471532"/>
            </a:xfrm>
          </p:grpSpPr>
          <p:grpSp>
            <p:nvGrpSpPr>
              <p:cNvPr id="53" name="组合 25"/>
              <p:cNvGrpSpPr/>
              <p:nvPr/>
            </p:nvGrpSpPr>
            <p:grpSpPr bwMode="auto">
              <a:xfrm flipV="1">
                <a:off x="3347784" y="2853095"/>
                <a:ext cx="1440000" cy="1471532"/>
                <a:chOff x="2627944" y="2117090"/>
                <a:chExt cx="1440000" cy="1471532"/>
              </a:xfrm>
            </p:grpSpPr>
            <p:sp>
              <p:nvSpPr>
                <p:cNvPr id="55" name="矩形 54"/>
                <p:cNvSpPr/>
                <p:nvPr/>
              </p:nvSpPr>
              <p:spPr>
                <a:xfrm>
                  <a:off x="3347867" y="2117839"/>
                  <a:ext cx="720794" cy="755608"/>
                </a:xfrm>
                <a:prstGeom prst="rect">
                  <a:avLst/>
                </a:prstGeom>
                <a:solidFill>
                  <a:srgbClr val="F79646">
                    <a:lumMod val="20000"/>
                    <a:lumOff val="80000"/>
                  </a:srgb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kern="0">
                    <a:solidFill>
                      <a:prstClr val="white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6" name="弧形 55"/>
                <p:cNvSpPr/>
                <p:nvPr/>
              </p:nvSpPr>
              <p:spPr>
                <a:xfrm>
                  <a:off x="2628811" y="2148815"/>
                  <a:ext cx="1440000" cy="1439784"/>
                </a:xfrm>
                <a:prstGeom prst="arc">
                  <a:avLst/>
                </a:prstGeom>
                <a:noFill/>
                <a:ln w="28575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kern="0">
                    <a:solidFill>
                      <a:prstClr val="black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54" name="弧形 53"/>
              <p:cNvSpPr/>
              <p:nvPr/>
            </p:nvSpPr>
            <p:spPr>
              <a:xfrm flipV="1">
                <a:off x="3748888" y="3654291"/>
                <a:ext cx="612833" cy="395265"/>
              </a:xfrm>
              <a:prstGeom prst="arc">
                <a:avLst/>
              </a:prstGeom>
              <a:noFill/>
              <a:ln w="28575" cap="flat" cmpd="sng" algn="ctr">
                <a:solidFill>
                  <a:srgbClr val="1B9B1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kern="0">
                  <a:solidFill>
                    <a:prstClr val="black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52" name="TextBox 70"/>
            <p:cNvSpPr txBox="1">
              <a:spLocks noChangeArrowheads="1"/>
            </p:cNvSpPr>
            <p:nvPr/>
          </p:nvSpPr>
          <p:spPr bwMode="auto">
            <a:xfrm>
              <a:off x="7551233" y="3985875"/>
              <a:ext cx="452441" cy="523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defTabSz="685800" eaLnBrk="1" hangingPunct="1">
                <a:defRPr/>
              </a:pPr>
              <a:r>
                <a:rPr lang="en-US" altLang="zh-CN" sz="2800" kern="0">
                  <a:solidFill>
                    <a:prstClr val="black"/>
                  </a:solidFill>
                </a:rPr>
                <a:t>B</a:t>
              </a:r>
              <a:endParaRPr lang="zh-CN" altLang="en-US" sz="2800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57" name="组合 88"/>
          <p:cNvGrpSpPr/>
          <p:nvPr/>
        </p:nvGrpSpPr>
        <p:grpSpPr bwMode="auto">
          <a:xfrm rot="-4500000">
            <a:off x="4848276" y="1260698"/>
            <a:ext cx="1471612" cy="1439862"/>
            <a:chOff x="7204924" y="3717192"/>
            <a:chExt cx="1471532" cy="1440000"/>
          </a:xfrm>
        </p:grpSpPr>
        <p:grpSp>
          <p:nvGrpSpPr>
            <p:cNvPr id="58" name="组合 44"/>
            <p:cNvGrpSpPr/>
            <p:nvPr/>
          </p:nvGrpSpPr>
          <p:grpSpPr bwMode="auto">
            <a:xfrm rot="5400000" flipH="1">
              <a:off x="7220690" y="3701426"/>
              <a:ext cx="1440000" cy="1471532"/>
              <a:chOff x="3347784" y="2853095"/>
              <a:chExt cx="1440000" cy="1471532"/>
            </a:xfrm>
          </p:grpSpPr>
          <p:grpSp>
            <p:nvGrpSpPr>
              <p:cNvPr id="60" name="组合 25"/>
              <p:cNvGrpSpPr/>
              <p:nvPr/>
            </p:nvGrpSpPr>
            <p:grpSpPr bwMode="auto">
              <a:xfrm flipV="1">
                <a:off x="3347784" y="2853095"/>
                <a:ext cx="1440000" cy="1471532"/>
                <a:chOff x="2627944" y="2117090"/>
                <a:chExt cx="1440000" cy="1471532"/>
              </a:xfrm>
            </p:grpSpPr>
            <p:sp>
              <p:nvSpPr>
                <p:cNvPr id="62" name="矩形 61"/>
                <p:cNvSpPr/>
                <p:nvPr/>
              </p:nvSpPr>
              <p:spPr>
                <a:xfrm>
                  <a:off x="3347978" y="2118008"/>
                  <a:ext cx="720794" cy="755609"/>
                </a:xfrm>
                <a:prstGeom prst="rect">
                  <a:avLst/>
                </a:prstGeom>
                <a:solidFill>
                  <a:srgbClr val="F79646">
                    <a:lumMod val="20000"/>
                    <a:lumOff val="80000"/>
                  </a:srgb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kern="0">
                    <a:solidFill>
                      <a:prstClr val="white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63" name="弧形 62"/>
                <p:cNvSpPr/>
                <p:nvPr/>
              </p:nvSpPr>
              <p:spPr>
                <a:xfrm>
                  <a:off x="2628986" y="2149119"/>
                  <a:ext cx="1440000" cy="1439784"/>
                </a:xfrm>
                <a:prstGeom prst="arc">
                  <a:avLst/>
                </a:prstGeom>
                <a:noFill/>
                <a:ln w="28575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kern="0">
                    <a:solidFill>
                      <a:prstClr val="black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61" name="弧形 60"/>
              <p:cNvSpPr/>
              <p:nvPr/>
            </p:nvSpPr>
            <p:spPr>
              <a:xfrm flipV="1">
                <a:off x="3749240" y="3654212"/>
                <a:ext cx="612834" cy="395267"/>
              </a:xfrm>
              <a:prstGeom prst="arc">
                <a:avLst/>
              </a:prstGeom>
              <a:noFill/>
              <a:ln w="28575" cap="flat" cmpd="sng" algn="ctr">
                <a:solidFill>
                  <a:srgbClr val="1B9B1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kern="0">
                  <a:solidFill>
                    <a:prstClr val="black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59" name="TextBox 90"/>
            <p:cNvSpPr txBox="1">
              <a:spLocks noChangeArrowheads="1"/>
            </p:cNvSpPr>
            <p:nvPr/>
          </p:nvSpPr>
          <p:spPr bwMode="auto">
            <a:xfrm>
              <a:off x="7551232" y="3985875"/>
              <a:ext cx="452441" cy="523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defTabSz="685800" eaLnBrk="1" hangingPunct="1">
                <a:defRPr/>
              </a:pPr>
              <a:r>
                <a:rPr lang="en-US" altLang="zh-CN" sz="2800" kern="0" dirty="0">
                  <a:solidFill>
                    <a:prstClr val="black"/>
                  </a:solidFill>
                </a:rPr>
                <a:t>B</a:t>
              </a:r>
              <a:endParaRPr lang="zh-CN" altLang="en-US" sz="28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4" name="组合 95"/>
          <p:cNvGrpSpPr/>
          <p:nvPr/>
        </p:nvGrpSpPr>
        <p:grpSpPr bwMode="auto">
          <a:xfrm rot="-5400000">
            <a:off x="4618089" y="1219423"/>
            <a:ext cx="1471612" cy="1439863"/>
            <a:chOff x="7204924" y="3717192"/>
            <a:chExt cx="1471532" cy="1440000"/>
          </a:xfrm>
        </p:grpSpPr>
        <p:grpSp>
          <p:nvGrpSpPr>
            <p:cNvPr id="65" name="组合 44"/>
            <p:cNvGrpSpPr/>
            <p:nvPr/>
          </p:nvGrpSpPr>
          <p:grpSpPr bwMode="auto">
            <a:xfrm rot="5400000" flipH="1">
              <a:off x="7220690" y="3701426"/>
              <a:ext cx="1440000" cy="1471532"/>
              <a:chOff x="3347784" y="2853095"/>
              <a:chExt cx="1440000" cy="1471532"/>
            </a:xfrm>
          </p:grpSpPr>
          <p:grpSp>
            <p:nvGrpSpPr>
              <p:cNvPr id="67" name="组合 25"/>
              <p:cNvGrpSpPr/>
              <p:nvPr/>
            </p:nvGrpSpPr>
            <p:grpSpPr bwMode="auto">
              <a:xfrm flipV="1">
                <a:off x="3347784" y="2853095"/>
                <a:ext cx="1440000" cy="1471532"/>
                <a:chOff x="2627944" y="2117090"/>
                <a:chExt cx="1440000" cy="1471532"/>
              </a:xfrm>
            </p:grpSpPr>
            <p:sp>
              <p:nvSpPr>
                <p:cNvPr id="69" name="矩形 68"/>
                <p:cNvSpPr/>
                <p:nvPr/>
              </p:nvSpPr>
              <p:spPr>
                <a:xfrm>
                  <a:off x="3347151" y="2117089"/>
                  <a:ext cx="720794" cy="755609"/>
                </a:xfrm>
                <a:prstGeom prst="rect">
                  <a:avLst/>
                </a:prstGeom>
                <a:solidFill>
                  <a:srgbClr val="F79646">
                    <a:lumMod val="20000"/>
                    <a:lumOff val="80000"/>
                  </a:srgb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kern="0">
                    <a:solidFill>
                      <a:prstClr val="white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70" name="弧形 69"/>
                <p:cNvSpPr/>
                <p:nvPr/>
              </p:nvSpPr>
              <p:spPr>
                <a:xfrm>
                  <a:off x="2627945" y="2148837"/>
                  <a:ext cx="1440000" cy="1439784"/>
                </a:xfrm>
                <a:prstGeom prst="arc">
                  <a:avLst/>
                </a:prstGeom>
                <a:noFill/>
                <a:ln w="28575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kern="0">
                    <a:solidFill>
                      <a:prstClr val="black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68" name="弧形 67"/>
              <p:cNvSpPr/>
              <p:nvPr/>
            </p:nvSpPr>
            <p:spPr>
              <a:xfrm flipV="1">
                <a:off x="3747873" y="3654739"/>
                <a:ext cx="612833" cy="395267"/>
              </a:xfrm>
              <a:prstGeom prst="arc">
                <a:avLst/>
              </a:prstGeom>
              <a:noFill/>
              <a:ln w="28575" cap="flat" cmpd="sng" algn="ctr">
                <a:solidFill>
                  <a:srgbClr val="1B9B1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kern="0">
                  <a:solidFill>
                    <a:prstClr val="black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66" name="TextBox 97"/>
            <p:cNvSpPr txBox="1">
              <a:spLocks noChangeArrowheads="1"/>
            </p:cNvSpPr>
            <p:nvPr/>
          </p:nvSpPr>
          <p:spPr bwMode="auto">
            <a:xfrm>
              <a:off x="7551234" y="3985875"/>
              <a:ext cx="452441" cy="523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defTabSz="685800" eaLnBrk="1" hangingPunct="1">
                <a:defRPr/>
              </a:pPr>
              <a:r>
                <a:rPr lang="en-US" altLang="zh-CN" sz="2800" kern="0" dirty="0">
                  <a:solidFill>
                    <a:prstClr val="black"/>
                  </a:solidFill>
                </a:rPr>
                <a:t>B</a:t>
              </a:r>
              <a:endParaRPr lang="zh-CN" altLang="en-US" sz="28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71" name="组合 53"/>
          <p:cNvGrpSpPr/>
          <p:nvPr/>
        </p:nvGrpSpPr>
        <p:grpSpPr bwMode="auto">
          <a:xfrm>
            <a:off x="6788201" y="3364136"/>
            <a:ext cx="1470025" cy="1439863"/>
            <a:chOff x="7204924" y="3717192"/>
            <a:chExt cx="1471532" cy="1440000"/>
          </a:xfrm>
        </p:grpSpPr>
        <p:grpSp>
          <p:nvGrpSpPr>
            <p:cNvPr id="72" name="组合 44"/>
            <p:cNvGrpSpPr/>
            <p:nvPr/>
          </p:nvGrpSpPr>
          <p:grpSpPr bwMode="auto">
            <a:xfrm rot="5400000" flipH="1">
              <a:off x="7220690" y="3701426"/>
              <a:ext cx="1440000" cy="1471532"/>
              <a:chOff x="3347784" y="2853095"/>
              <a:chExt cx="1440000" cy="1471532"/>
            </a:xfrm>
          </p:grpSpPr>
          <p:grpSp>
            <p:nvGrpSpPr>
              <p:cNvPr id="74" name="组合 25"/>
              <p:cNvGrpSpPr/>
              <p:nvPr/>
            </p:nvGrpSpPr>
            <p:grpSpPr bwMode="auto">
              <a:xfrm flipV="1">
                <a:off x="3347784" y="2853095"/>
                <a:ext cx="1440000" cy="1471532"/>
                <a:chOff x="2627944" y="2117090"/>
                <a:chExt cx="1440000" cy="1471532"/>
              </a:xfrm>
            </p:grpSpPr>
            <p:sp>
              <p:nvSpPr>
                <p:cNvPr id="76" name="矩形 75"/>
                <p:cNvSpPr/>
                <p:nvPr/>
              </p:nvSpPr>
              <p:spPr>
                <a:xfrm>
                  <a:off x="3347150" y="2117089"/>
                  <a:ext cx="720794" cy="756425"/>
                </a:xfrm>
                <a:prstGeom prst="rect">
                  <a:avLst/>
                </a:prstGeom>
                <a:solidFill>
                  <a:srgbClr val="F79646">
                    <a:lumMod val="20000"/>
                    <a:lumOff val="80000"/>
                  </a:srgb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b="1" kern="0">
                    <a:solidFill>
                      <a:prstClr val="white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77" name="弧形 76"/>
                <p:cNvSpPr/>
                <p:nvPr/>
              </p:nvSpPr>
              <p:spPr>
                <a:xfrm>
                  <a:off x="2627944" y="2148873"/>
                  <a:ext cx="1440000" cy="1439749"/>
                </a:xfrm>
                <a:prstGeom prst="arc">
                  <a:avLst/>
                </a:prstGeom>
                <a:noFill/>
                <a:ln w="28575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zh-CN" altLang="en-US" sz="1900" b="1" kern="0">
                    <a:solidFill>
                      <a:prstClr val="black"/>
                    </a:solidFill>
                    <a:latin typeface="Calibri" panose="020F0502020204030204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75" name="弧形 74"/>
              <p:cNvSpPr/>
              <p:nvPr/>
            </p:nvSpPr>
            <p:spPr>
              <a:xfrm flipV="1">
                <a:off x="3747872" y="3655605"/>
                <a:ext cx="612833" cy="395692"/>
              </a:xfrm>
              <a:prstGeom prst="arc">
                <a:avLst/>
              </a:prstGeom>
              <a:noFill/>
              <a:ln w="28575" cap="flat" cmpd="sng" algn="ctr">
                <a:solidFill>
                  <a:srgbClr val="1B9B1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685800">
                  <a:defRPr/>
                </a:pPr>
                <a:endParaRPr lang="zh-CN" altLang="en-US" sz="1900" b="1" kern="0">
                  <a:solidFill>
                    <a:prstClr val="black"/>
                  </a:solidFill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73" name="TextBox 83"/>
            <p:cNvSpPr txBox="1">
              <a:spLocks noChangeArrowheads="1"/>
            </p:cNvSpPr>
            <p:nvPr/>
          </p:nvSpPr>
          <p:spPr bwMode="auto">
            <a:xfrm>
              <a:off x="7551233" y="3985900"/>
              <a:ext cx="452441" cy="523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defTabSz="685800" eaLnBrk="1" hangingPunct="1">
                <a:defRPr/>
              </a:pPr>
              <a:r>
                <a:rPr lang="en-US" altLang="zh-CN" sz="2800" kern="0" dirty="0">
                  <a:solidFill>
                    <a:prstClr val="black"/>
                  </a:solidFill>
                </a:rPr>
                <a:t>B</a:t>
              </a:r>
              <a:endParaRPr lang="zh-CN" altLang="en-US" sz="2800" kern="0" dirty="0">
                <a:solidFill>
                  <a:prstClr val="black"/>
                </a:solidFill>
              </a:endParaRPr>
            </a:p>
          </p:txBody>
        </p:sp>
      </p:grpSp>
      <p:sp>
        <p:nvSpPr>
          <p:cNvPr id="78" name="TextBox 84"/>
          <p:cNvSpPr txBox="1">
            <a:spLocks noChangeArrowheads="1"/>
          </p:cNvSpPr>
          <p:nvPr/>
        </p:nvSpPr>
        <p:spPr bwMode="auto">
          <a:xfrm>
            <a:off x="4960987" y="2243360"/>
            <a:ext cx="452438" cy="5000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>
              <a:defRPr/>
            </a:pPr>
            <a:r>
              <a:rPr lang="en-US" altLang="zh-CN" sz="2800" i="1" kern="0" dirty="0">
                <a:solidFill>
                  <a:prstClr val="black"/>
                </a:solidFill>
              </a:rPr>
              <a:t>O</a:t>
            </a:r>
            <a:endParaRPr lang="zh-CN" altLang="en-US" sz="2800" i="1" kern="0" dirty="0">
              <a:solidFill>
                <a:prstClr val="black"/>
              </a:solidFill>
            </a:endParaRPr>
          </a:p>
        </p:txBody>
      </p:sp>
      <p:sp>
        <p:nvSpPr>
          <p:cNvPr id="83" name="TextBox 80"/>
          <p:cNvSpPr txBox="1">
            <a:spLocks noChangeArrowheads="1"/>
          </p:cNvSpPr>
          <p:nvPr/>
        </p:nvSpPr>
        <p:spPr bwMode="auto">
          <a:xfrm>
            <a:off x="1229965" y="463303"/>
            <a:ext cx="300275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/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A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卡片：向右移动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2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格</a:t>
            </a:r>
          </a:p>
        </p:txBody>
      </p:sp>
      <p:sp>
        <p:nvSpPr>
          <p:cNvPr id="84" name="TextBox 80"/>
          <p:cNvSpPr txBox="1">
            <a:spLocks noChangeArrowheads="1"/>
          </p:cNvSpPr>
          <p:nvPr/>
        </p:nvSpPr>
        <p:spPr bwMode="auto">
          <a:xfrm>
            <a:off x="4403650" y="410026"/>
            <a:ext cx="3983288" cy="7155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/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B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卡片：上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2—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左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2—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绕</a:t>
            </a:r>
            <a:r>
              <a:rPr lang="en-US" altLang="zh-CN" sz="2100" i="1" dirty="0">
                <a:solidFill>
                  <a:prstClr val="black"/>
                </a:solidFill>
                <a:latin typeface="+mn-ea"/>
                <a:ea typeface="+mn-ea"/>
              </a:rPr>
              <a:t>O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逆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90</a:t>
            </a:r>
            <a:r>
              <a:rPr lang="en-US" altLang="zh-CN" sz="2100" b="1" dirty="0">
                <a:solidFill>
                  <a:prstClr val="black"/>
                </a:solidFill>
                <a:latin typeface="+mn-ea"/>
              </a:rPr>
              <a:t>°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 —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下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1 —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右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1</a:t>
            </a:r>
            <a:endParaRPr lang="zh-CN" altLang="en-US" sz="2100" b="1" dirty="0">
              <a:solidFill>
                <a:prstClr val="black"/>
              </a:solidFill>
              <a:latin typeface="+mn-ea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74 -3.45679E-6 L 0.15573 -3.45679E-6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65" y="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73 3.45679E-6 L 0.15573 3.45679E-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6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73 -0.07223 L -0.00173 -0.28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4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-0.27994 L -0.15729 -0.2799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4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69 0.03519 L 0.00169 0.14005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0.14028 L 0.08034 0.14028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4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83" grpId="0"/>
      <p:bldP spid="8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605342" y="944715"/>
            <a:ext cx="4848214" cy="2095843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596535" y="469234"/>
            <a:ext cx="5813058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观察方格纸中图形的运动， 并与同伴进行交流。</a:t>
            </a:r>
          </a:p>
        </p:txBody>
      </p:sp>
      <p:sp>
        <p:nvSpPr>
          <p:cNvPr id="21" name="任意多边形 20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2" name="矩形 1"/>
          <p:cNvSpPr/>
          <p:nvPr/>
        </p:nvSpPr>
        <p:spPr>
          <a:xfrm>
            <a:off x="780729" y="2854996"/>
            <a:ext cx="7582543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） 图形 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A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如何运动得到图形 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B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？</a:t>
            </a:r>
            <a:endParaRPr lang="en-US" altLang="zh-CN" sz="2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2100" dirty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） 图形 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B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如何运动得到图形 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C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？</a:t>
            </a:r>
          </a:p>
        </p:txBody>
      </p:sp>
      <p:sp>
        <p:nvSpPr>
          <p:cNvPr id="5" name="矩形 4"/>
          <p:cNvSpPr/>
          <p:nvPr/>
        </p:nvSpPr>
        <p:spPr>
          <a:xfrm>
            <a:off x="1316691" y="4316375"/>
            <a:ext cx="5802923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将图形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B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绕</a:t>
            </a:r>
            <a:r>
              <a:rPr lang="en-US" altLang="zh-CN" sz="2100" i="1" dirty="0">
                <a:solidFill>
                  <a:srgbClr val="FF0000"/>
                </a:solidFill>
              </a:rPr>
              <a:t>O </a:t>
            </a:r>
            <a:r>
              <a:rPr lang="en-US" altLang="zh-CN" sz="2100" dirty="0">
                <a:solidFill>
                  <a:srgbClr val="FF0000"/>
                </a:solidFill>
              </a:rPr>
              <a:t>ˊ</a:t>
            </a:r>
            <a:r>
              <a:rPr lang="zh-CN" altLang="en-US" sz="2100" dirty="0">
                <a:solidFill>
                  <a:srgbClr val="FF0000"/>
                </a:solidFill>
              </a:rPr>
              <a:t>点顺时针旋转</a:t>
            </a:r>
            <a:r>
              <a:rPr lang="en-US" altLang="zh-CN" sz="2100" dirty="0">
                <a:solidFill>
                  <a:srgbClr val="FF0000"/>
                </a:solidFill>
              </a:rPr>
              <a:t>90°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得到图形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C 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  <a:endParaRPr lang="en-US" altLang="zh-CN" sz="2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305828" y="3363665"/>
            <a:ext cx="4396075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将图形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A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向右平移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5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格得到图形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B 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4" name="矩形 3"/>
          <p:cNvSpPr/>
          <p:nvPr/>
        </p:nvSpPr>
        <p:spPr>
          <a:xfrm>
            <a:off x="596535" y="3171491"/>
            <a:ext cx="6523893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3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） 你还有什么办法将图形 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 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运动得到图形 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C 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？</a:t>
            </a:r>
          </a:p>
        </p:txBody>
      </p:sp>
      <p:sp>
        <p:nvSpPr>
          <p:cNvPr id="5" name="矩形 4"/>
          <p:cNvSpPr/>
          <p:nvPr/>
        </p:nvSpPr>
        <p:spPr>
          <a:xfrm>
            <a:off x="992189" y="3799342"/>
            <a:ext cx="7429500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将图形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A 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先向右平移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5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格，再绕</a:t>
            </a:r>
            <a:r>
              <a:rPr lang="en-US" altLang="zh-CN" sz="2100" i="1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O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ˊ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点顺时针旋转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得到图形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C 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。或者先将图形 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A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绕</a:t>
            </a:r>
            <a:r>
              <a:rPr lang="en-US" altLang="zh-CN" sz="2100" i="1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O 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点顺时针旋转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，再向右平移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5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格。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1605342" y="944715"/>
            <a:ext cx="4848214" cy="2095843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596535" y="469234"/>
            <a:ext cx="5813058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观察方格纸中图形的运动， 并与同伴进行交流。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10" name="TextBox 4"/>
          <p:cNvSpPr txBox="1">
            <a:spLocks noChangeArrowheads="1"/>
          </p:cNvSpPr>
          <p:nvPr/>
        </p:nvSpPr>
        <p:spPr bwMode="auto">
          <a:xfrm>
            <a:off x="606146" y="517045"/>
            <a:ext cx="793170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  <a:sym typeface="Times New Roman" panose="02020603050405020304"/>
              </a:rPr>
              <a:t>想一想，画一画。</a:t>
            </a:r>
          </a:p>
        </p:txBody>
      </p:sp>
      <p:sp>
        <p:nvSpPr>
          <p:cNvPr id="11" name="TextBox 4"/>
          <p:cNvSpPr txBox="1">
            <a:spLocks noChangeArrowheads="1"/>
          </p:cNvSpPr>
          <p:nvPr/>
        </p:nvSpPr>
        <p:spPr bwMode="auto">
          <a:xfrm>
            <a:off x="615058" y="925840"/>
            <a:ext cx="8151813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>
              <a:lnSpc>
                <a:spcPct val="150000"/>
              </a:lnSpc>
            </a:pP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⑴图形</a:t>
            </a: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A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向右平移</a:t>
            </a: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3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格得到图形</a:t>
            </a: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B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。</a:t>
            </a:r>
            <a:endParaRPr lang="en-US" altLang="zh-CN" sz="2100" dirty="0">
              <a:solidFill>
                <a:srgbClr val="000000"/>
              </a:solidFill>
              <a:latin typeface="+mn-ea"/>
              <a:ea typeface="+mn-ea"/>
            </a:endParaRPr>
          </a:p>
          <a:p>
            <a:pPr defTabSz="685800" eaLnBrk="1" hangingPunct="1">
              <a:lnSpc>
                <a:spcPct val="150000"/>
              </a:lnSpc>
            </a:pP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⑵以直线</a:t>
            </a: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a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为对称轴，画出图形</a:t>
            </a: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B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的轴对称图形</a:t>
            </a: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C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。</a:t>
            </a:r>
            <a:endParaRPr lang="en-US" altLang="zh-CN" sz="2100" dirty="0">
              <a:solidFill>
                <a:srgbClr val="000000"/>
              </a:solidFill>
              <a:latin typeface="+mn-ea"/>
              <a:ea typeface="+mn-ea"/>
            </a:endParaRPr>
          </a:p>
        </p:txBody>
      </p:sp>
      <p:sp>
        <p:nvSpPr>
          <p:cNvPr id="12" name="任意多边形 51"/>
          <p:cNvSpPr/>
          <p:nvPr/>
        </p:nvSpPr>
        <p:spPr>
          <a:xfrm>
            <a:off x="1752565" y="2445714"/>
            <a:ext cx="1138238" cy="722312"/>
          </a:xfrm>
          <a:custGeom>
            <a:avLst/>
            <a:gdLst>
              <a:gd name="connsiteX0" fmla="*/ 0 w 1137684"/>
              <a:gd name="connsiteY0" fmla="*/ 0 h 723014"/>
              <a:gd name="connsiteX1" fmla="*/ 850605 w 1137684"/>
              <a:gd name="connsiteY1" fmla="*/ 0 h 723014"/>
              <a:gd name="connsiteX2" fmla="*/ 1137684 w 1137684"/>
              <a:gd name="connsiteY2" fmla="*/ 372139 h 723014"/>
              <a:gd name="connsiteX3" fmla="*/ 871870 w 1137684"/>
              <a:gd name="connsiteY3" fmla="*/ 723014 h 723014"/>
              <a:gd name="connsiteX4" fmla="*/ 0 w 1137684"/>
              <a:gd name="connsiteY4" fmla="*/ 723014 h 723014"/>
              <a:gd name="connsiteX5" fmla="*/ 584791 w 1137684"/>
              <a:gd name="connsiteY5" fmla="*/ 372139 h 723014"/>
              <a:gd name="connsiteX6" fmla="*/ 0 w 1137684"/>
              <a:gd name="connsiteY6" fmla="*/ 0 h 72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7684" h="723014">
                <a:moveTo>
                  <a:pt x="0" y="0"/>
                </a:moveTo>
                <a:lnTo>
                  <a:pt x="850605" y="0"/>
                </a:lnTo>
                <a:lnTo>
                  <a:pt x="1137684" y="372139"/>
                </a:lnTo>
                <a:lnTo>
                  <a:pt x="871870" y="723014"/>
                </a:lnTo>
                <a:lnTo>
                  <a:pt x="0" y="723014"/>
                </a:lnTo>
                <a:lnTo>
                  <a:pt x="584791" y="372139"/>
                </a:lnTo>
                <a:lnTo>
                  <a:pt x="0" y="0"/>
                </a:lnTo>
                <a:close/>
              </a:path>
            </a:pathLst>
          </a:custGeom>
          <a:solidFill>
            <a:srgbClr val="F89074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1192178" y="2085351"/>
          <a:ext cx="4535488" cy="2519363"/>
        </p:xfrm>
        <a:graphic>
          <a:graphicData uri="http://schemas.openxmlformats.org/drawingml/2006/table">
            <a:tbl>
              <a:tblPr firstRow="1" bandRow="1"/>
              <a:tblGrid>
                <a:gridCol w="566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9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69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693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693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69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693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693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599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9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9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9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9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9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99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600" dirty="0"/>
                    </a:p>
                  </a:txBody>
                  <a:tcPr marL="91430" marR="91430" marT="45708" marB="45708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9" name="任意多边形 46"/>
          <p:cNvSpPr/>
          <p:nvPr/>
        </p:nvSpPr>
        <p:spPr>
          <a:xfrm>
            <a:off x="1757328" y="2445714"/>
            <a:ext cx="1138237" cy="722312"/>
          </a:xfrm>
          <a:custGeom>
            <a:avLst/>
            <a:gdLst>
              <a:gd name="connsiteX0" fmla="*/ 0 w 1137684"/>
              <a:gd name="connsiteY0" fmla="*/ 0 h 723014"/>
              <a:gd name="connsiteX1" fmla="*/ 850605 w 1137684"/>
              <a:gd name="connsiteY1" fmla="*/ 0 h 723014"/>
              <a:gd name="connsiteX2" fmla="*/ 1137684 w 1137684"/>
              <a:gd name="connsiteY2" fmla="*/ 372139 h 723014"/>
              <a:gd name="connsiteX3" fmla="*/ 871870 w 1137684"/>
              <a:gd name="connsiteY3" fmla="*/ 723014 h 723014"/>
              <a:gd name="connsiteX4" fmla="*/ 0 w 1137684"/>
              <a:gd name="connsiteY4" fmla="*/ 723014 h 723014"/>
              <a:gd name="connsiteX5" fmla="*/ 584791 w 1137684"/>
              <a:gd name="connsiteY5" fmla="*/ 372139 h 723014"/>
              <a:gd name="connsiteX6" fmla="*/ 0 w 1137684"/>
              <a:gd name="connsiteY6" fmla="*/ 0 h 72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7684" h="723014">
                <a:moveTo>
                  <a:pt x="0" y="0"/>
                </a:moveTo>
                <a:lnTo>
                  <a:pt x="850605" y="0"/>
                </a:lnTo>
                <a:lnTo>
                  <a:pt x="1137684" y="372139"/>
                </a:lnTo>
                <a:lnTo>
                  <a:pt x="871870" y="723014"/>
                </a:lnTo>
                <a:lnTo>
                  <a:pt x="0" y="723014"/>
                </a:lnTo>
                <a:lnTo>
                  <a:pt x="584791" y="372139"/>
                </a:lnTo>
                <a:lnTo>
                  <a:pt x="0" y="0"/>
                </a:lnTo>
                <a:close/>
              </a:path>
            </a:pathLst>
          </a:custGeom>
          <a:solidFill>
            <a:srgbClr val="F89074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20" name="TextBox 47"/>
          <p:cNvSpPr txBox="1">
            <a:spLocks noChangeArrowheads="1"/>
          </p:cNvSpPr>
          <p:nvPr/>
        </p:nvSpPr>
        <p:spPr bwMode="auto">
          <a:xfrm>
            <a:off x="2363753" y="2520325"/>
            <a:ext cx="431800" cy="392415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/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A</a:t>
            </a:r>
            <a:endParaRPr lang="zh-CN" altLang="en-US" sz="210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22" name="TextBox 50"/>
          <p:cNvSpPr txBox="1">
            <a:spLocks noChangeArrowheads="1"/>
          </p:cNvSpPr>
          <p:nvPr/>
        </p:nvSpPr>
        <p:spPr bwMode="auto">
          <a:xfrm>
            <a:off x="1265202" y="3042613"/>
            <a:ext cx="431800" cy="50009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/>
            <a:r>
              <a:rPr lang="en-US" altLang="zh-CN" sz="2800" b="1">
                <a:solidFill>
                  <a:prstClr val="black"/>
                </a:solidFill>
                <a:latin typeface="宋体" panose="02010600030101010101" pitchFamily="2" charset="-122"/>
              </a:rPr>
              <a:t>a</a:t>
            </a:r>
            <a:endParaRPr lang="zh-CN" altLang="en-US" sz="2800" b="1">
              <a:solidFill>
                <a:prstClr val="black"/>
              </a:solidFill>
              <a:latin typeface="宋体" panose="02010600030101010101" pitchFamily="2" charset="-122"/>
            </a:endParaRPr>
          </a:p>
        </p:txBody>
      </p:sp>
      <p:sp>
        <p:nvSpPr>
          <p:cNvPr id="23" name="任意多边形 52"/>
          <p:cNvSpPr/>
          <p:nvPr/>
        </p:nvSpPr>
        <p:spPr>
          <a:xfrm>
            <a:off x="2327239" y="2445714"/>
            <a:ext cx="1138238" cy="722312"/>
          </a:xfrm>
          <a:custGeom>
            <a:avLst/>
            <a:gdLst>
              <a:gd name="connsiteX0" fmla="*/ 0 w 1137684"/>
              <a:gd name="connsiteY0" fmla="*/ 0 h 723014"/>
              <a:gd name="connsiteX1" fmla="*/ 850605 w 1137684"/>
              <a:gd name="connsiteY1" fmla="*/ 0 h 723014"/>
              <a:gd name="connsiteX2" fmla="*/ 1137684 w 1137684"/>
              <a:gd name="connsiteY2" fmla="*/ 372139 h 723014"/>
              <a:gd name="connsiteX3" fmla="*/ 871870 w 1137684"/>
              <a:gd name="connsiteY3" fmla="*/ 723014 h 723014"/>
              <a:gd name="connsiteX4" fmla="*/ 0 w 1137684"/>
              <a:gd name="connsiteY4" fmla="*/ 723014 h 723014"/>
              <a:gd name="connsiteX5" fmla="*/ 584791 w 1137684"/>
              <a:gd name="connsiteY5" fmla="*/ 372139 h 723014"/>
              <a:gd name="connsiteX6" fmla="*/ 0 w 1137684"/>
              <a:gd name="connsiteY6" fmla="*/ 0 h 72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7684" h="723014">
                <a:moveTo>
                  <a:pt x="0" y="0"/>
                </a:moveTo>
                <a:lnTo>
                  <a:pt x="850605" y="0"/>
                </a:lnTo>
                <a:lnTo>
                  <a:pt x="1137684" y="372139"/>
                </a:lnTo>
                <a:lnTo>
                  <a:pt x="871870" y="723014"/>
                </a:lnTo>
                <a:lnTo>
                  <a:pt x="0" y="723014"/>
                </a:lnTo>
                <a:lnTo>
                  <a:pt x="584791" y="372139"/>
                </a:lnTo>
                <a:lnTo>
                  <a:pt x="0" y="0"/>
                </a:lnTo>
                <a:close/>
              </a:path>
            </a:pathLst>
          </a:custGeom>
          <a:solidFill>
            <a:srgbClr val="F89074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24" name="任意多边形 53"/>
          <p:cNvSpPr/>
          <p:nvPr/>
        </p:nvSpPr>
        <p:spPr>
          <a:xfrm>
            <a:off x="2879689" y="2445714"/>
            <a:ext cx="1138238" cy="722312"/>
          </a:xfrm>
          <a:custGeom>
            <a:avLst/>
            <a:gdLst>
              <a:gd name="connsiteX0" fmla="*/ 0 w 1137684"/>
              <a:gd name="connsiteY0" fmla="*/ 0 h 723014"/>
              <a:gd name="connsiteX1" fmla="*/ 850605 w 1137684"/>
              <a:gd name="connsiteY1" fmla="*/ 0 h 723014"/>
              <a:gd name="connsiteX2" fmla="*/ 1137684 w 1137684"/>
              <a:gd name="connsiteY2" fmla="*/ 372139 h 723014"/>
              <a:gd name="connsiteX3" fmla="*/ 871870 w 1137684"/>
              <a:gd name="connsiteY3" fmla="*/ 723014 h 723014"/>
              <a:gd name="connsiteX4" fmla="*/ 0 w 1137684"/>
              <a:gd name="connsiteY4" fmla="*/ 723014 h 723014"/>
              <a:gd name="connsiteX5" fmla="*/ 584791 w 1137684"/>
              <a:gd name="connsiteY5" fmla="*/ 372139 h 723014"/>
              <a:gd name="connsiteX6" fmla="*/ 0 w 1137684"/>
              <a:gd name="connsiteY6" fmla="*/ 0 h 72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7684" h="723014">
                <a:moveTo>
                  <a:pt x="0" y="0"/>
                </a:moveTo>
                <a:lnTo>
                  <a:pt x="850605" y="0"/>
                </a:lnTo>
                <a:lnTo>
                  <a:pt x="1137684" y="372139"/>
                </a:lnTo>
                <a:lnTo>
                  <a:pt x="871870" y="723014"/>
                </a:lnTo>
                <a:lnTo>
                  <a:pt x="0" y="723014"/>
                </a:lnTo>
                <a:lnTo>
                  <a:pt x="584791" y="372139"/>
                </a:lnTo>
                <a:lnTo>
                  <a:pt x="0" y="0"/>
                </a:lnTo>
                <a:close/>
              </a:path>
            </a:pathLst>
          </a:custGeom>
          <a:solidFill>
            <a:srgbClr val="F89074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27" name="任意多边形 54"/>
          <p:cNvSpPr/>
          <p:nvPr/>
        </p:nvSpPr>
        <p:spPr>
          <a:xfrm>
            <a:off x="3454365" y="2445714"/>
            <a:ext cx="1138238" cy="722312"/>
          </a:xfrm>
          <a:custGeom>
            <a:avLst/>
            <a:gdLst>
              <a:gd name="connsiteX0" fmla="*/ 0 w 1137684"/>
              <a:gd name="connsiteY0" fmla="*/ 0 h 723014"/>
              <a:gd name="connsiteX1" fmla="*/ 850605 w 1137684"/>
              <a:gd name="connsiteY1" fmla="*/ 0 h 723014"/>
              <a:gd name="connsiteX2" fmla="*/ 1137684 w 1137684"/>
              <a:gd name="connsiteY2" fmla="*/ 372139 h 723014"/>
              <a:gd name="connsiteX3" fmla="*/ 871870 w 1137684"/>
              <a:gd name="connsiteY3" fmla="*/ 723014 h 723014"/>
              <a:gd name="connsiteX4" fmla="*/ 0 w 1137684"/>
              <a:gd name="connsiteY4" fmla="*/ 723014 h 723014"/>
              <a:gd name="connsiteX5" fmla="*/ 584791 w 1137684"/>
              <a:gd name="connsiteY5" fmla="*/ 372139 h 723014"/>
              <a:gd name="connsiteX6" fmla="*/ 0 w 1137684"/>
              <a:gd name="connsiteY6" fmla="*/ 0 h 72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7684" h="723014">
                <a:moveTo>
                  <a:pt x="0" y="0"/>
                </a:moveTo>
                <a:lnTo>
                  <a:pt x="850605" y="0"/>
                </a:lnTo>
                <a:lnTo>
                  <a:pt x="1137684" y="372139"/>
                </a:lnTo>
                <a:lnTo>
                  <a:pt x="871870" y="723014"/>
                </a:lnTo>
                <a:lnTo>
                  <a:pt x="0" y="723014"/>
                </a:lnTo>
                <a:lnTo>
                  <a:pt x="584791" y="372139"/>
                </a:lnTo>
                <a:lnTo>
                  <a:pt x="0" y="0"/>
                </a:lnTo>
                <a:close/>
              </a:path>
            </a:pathLst>
          </a:custGeom>
          <a:solidFill>
            <a:srgbClr val="F89074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28" name="TextBox 55"/>
          <p:cNvSpPr txBox="1">
            <a:spLocks noChangeArrowheads="1"/>
          </p:cNvSpPr>
          <p:nvPr/>
        </p:nvSpPr>
        <p:spPr bwMode="auto">
          <a:xfrm>
            <a:off x="4017927" y="2520325"/>
            <a:ext cx="431800" cy="392415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/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B</a:t>
            </a:r>
            <a:endParaRPr lang="zh-CN" altLang="en-US" sz="210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29" name="椭圆 28"/>
          <p:cNvSpPr/>
          <p:nvPr/>
        </p:nvSpPr>
        <p:spPr>
          <a:xfrm>
            <a:off x="4559265" y="3488701"/>
            <a:ext cx="71438" cy="71438"/>
          </a:xfrm>
          <a:prstGeom prst="ellipse">
            <a:avLst/>
          </a:prstGeom>
          <a:solidFill>
            <a:srgbClr val="000000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30" name="椭圆 29"/>
          <p:cNvSpPr/>
          <p:nvPr/>
        </p:nvSpPr>
        <p:spPr>
          <a:xfrm>
            <a:off x="4290978" y="3131514"/>
            <a:ext cx="73025" cy="71437"/>
          </a:xfrm>
          <a:prstGeom prst="ellipse">
            <a:avLst/>
          </a:prstGeom>
          <a:solidFill>
            <a:srgbClr val="000000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31" name="椭圆 30"/>
          <p:cNvSpPr/>
          <p:nvPr/>
        </p:nvSpPr>
        <p:spPr>
          <a:xfrm>
            <a:off x="4290978" y="3842715"/>
            <a:ext cx="73025" cy="73025"/>
          </a:xfrm>
          <a:prstGeom prst="ellipse">
            <a:avLst/>
          </a:prstGeom>
          <a:solidFill>
            <a:srgbClr val="000000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3427378" y="3839539"/>
            <a:ext cx="71437" cy="73025"/>
          </a:xfrm>
          <a:prstGeom prst="ellipse">
            <a:avLst/>
          </a:prstGeom>
          <a:solidFill>
            <a:srgbClr val="000000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33" name="椭圆 32"/>
          <p:cNvSpPr/>
          <p:nvPr/>
        </p:nvSpPr>
        <p:spPr>
          <a:xfrm>
            <a:off x="3425790" y="3131514"/>
            <a:ext cx="73025" cy="71437"/>
          </a:xfrm>
          <a:prstGeom prst="ellipse">
            <a:avLst/>
          </a:prstGeom>
          <a:solidFill>
            <a:srgbClr val="000000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34" name="椭圆 33"/>
          <p:cNvSpPr/>
          <p:nvPr/>
        </p:nvSpPr>
        <p:spPr>
          <a:xfrm>
            <a:off x="3992528" y="3493465"/>
            <a:ext cx="71437" cy="73025"/>
          </a:xfrm>
          <a:prstGeom prst="ellipse">
            <a:avLst/>
          </a:prstGeom>
          <a:solidFill>
            <a:srgbClr val="000000"/>
          </a:solidFill>
          <a:ln w="25400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9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4338603" y="3166439"/>
            <a:ext cx="265112" cy="360362"/>
          </a:xfrm>
          <a:prstGeom prst="line">
            <a:avLst/>
          </a:prstGeom>
          <a:noFill/>
          <a:ln w="2857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</p:cxnSp>
      <p:cxnSp>
        <p:nvCxnSpPr>
          <p:cNvPr id="36" name="直接连接符 35"/>
          <p:cNvCxnSpPr/>
          <p:nvPr/>
        </p:nvCxnSpPr>
        <p:spPr>
          <a:xfrm flipH="1">
            <a:off x="4327490" y="3533151"/>
            <a:ext cx="288925" cy="360363"/>
          </a:xfrm>
          <a:prstGeom prst="line">
            <a:avLst/>
          </a:prstGeom>
          <a:noFill/>
          <a:ln w="2857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</p:cxnSp>
      <p:cxnSp>
        <p:nvCxnSpPr>
          <p:cNvPr id="37" name="直接连接符 36"/>
          <p:cNvCxnSpPr/>
          <p:nvPr/>
        </p:nvCxnSpPr>
        <p:spPr>
          <a:xfrm flipH="1" flipV="1">
            <a:off x="3459127" y="3876050"/>
            <a:ext cx="863600" cy="0"/>
          </a:xfrm>
          <a:prstGeom prst="line">
            <a:avLst/>
          </a:prstGeom>
          <a:noFill/>
          <a:ln w="2857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</p:cxnSp>
      <p:cxnSp>
        <p:nvCxnSpPr>
          <p:cNvPr id="38" name="直接连接符 37"/>
          <p:cNvCxnSpPr/>
          <p:nvPr/>
        </p:nvCxnSpPr>
        <p:spPr>
          <a:xfrm flipV="1">
            <a:off x="3475003" y="3533150"/>
            <a:ext cx="539750" cy="323850"/>
          </a:xfrm>
          <a:prstGeom prst="line">
            <a:avLst/>
          </a:prstGeom>
          <a:noFill/>
          <a:ln w="2857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</p:cxnSp>
      <p:cxnSp>
        <p:nvCxnSpPr>
          <p:cNvPr id="39" name="直接连接符 38"/>
          <p:cNvCxnSpPr/>
          <p:nvPr/>
        </p:nvCxnSpPr>
        <p:spPr>
          <a:xfrm flipH="1" flipV="1">
            <a:off x="3495640" y="3191840"/>
            <a:ext cx="504825" cy="338137"/>
          </a:xfrm>
          <a:prstGeom prst="line">
            <a:avLst/>
          </a:prstGeom>
          <a:noFill/>
          <a:ln w="2857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</a:ln>
          <a:effectLst/>
        </p:spPr>
      </p:cxnSp>
      <p:sp>
        <p:nvSpPr>
          <p:cNvPr id="40" name="TextBox 25"/>
          <p:cNvSpPr txBox="1">
            <a:spLocks noChangeArrowheads="1"/>
          </p:cNvSpPr>
          <p:nvPr/>
        </p:nvSpPr>
        <p:spPr bwMode="auto">
          <a:xfrm>
            <a:off x="4014753" y="3191839"/>
            <a:ext cx="431800" cy="392415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/>
            <a:r>
              <a:rPr lang="en-US" altLang="zh-CN" sz="2100">
                <a:solidFill>
                  <a:prstClr val="black"/>
                </a:solidFill>
                <a:latin typeface="+mn-ea"/>
                <a:ea typeface="+mn-ea"/>
              </a:rPr>
              <a:t>C</a:t>
            </a:r>
            <a:endParaRPr lang="zh-CN" altLang="en-US" sz="210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41" name="圆角矩形标注 24"/>
          <p:cNvSpPr/>
          <p:nvPr/>
        </p:nvSpPr>
        <p:spPr>
          <a:xfrm>
            <a:off x="6114378" y="2141219"/>
            <a:ext cx="2542442" cy="1149251"/>
          </a:xfrm>
          <a:prstGeom prst="wedgeRoundRectCallout">
            <a:avLst>
              <a:gd name="adj1" fmla="val 25161"/>
              <a:gd name="adj2" fmla="val 69385"/>
              <a:gd name="adj3" fmla="val 16667"/>
            </a:avLst>
          </a:prstGeom>
          <a:solidFill>
            <a:srgbClr val="EE858C"/>
          </a:solidFill>
          <a:ln w="28575">
            <a:noFill/>
          </a:ln>
        </p:spPr>
        <p:txBody>
          <a:bodyPr wrap="square" lIns="68580" tIns="34290" rIns="68580" bIns="34290">
            <a:spAutoFit/>
          </a:bodyPr>
          <a:lstStyle/>
          <a:p>
            <a:pPr defTabSz="685800">
              <a:lnSpc>
                <a:spcPct val="150000"/>
              </a:lnSpc>
              <a:defRPr/>
            </a:pPr>
            <a:r>
              <a:rPr lang="zh-CN" altLang="en-US" sz="2100" kern="0" dirty="0">
                <a:latin typeface="+mn-ea"/>
              </a:rPr>
              <a:t>轴对称图形，要先画对应点，再连线。</a:t>
            </a:r>
          </a:p>
        </p:txBody>
      </p:sp>
      <p:pic>
        <p:nvPicPr>
          <p:cNvPr id="42" name="图片 41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 flipH="1">
            <a:off x="7658100" y="3346619"/>
            <a:ext cx="1401726" cy="1401726"/>
          </a:xfrm>
          <a:prstGeom prst="rect">
            <a:avLst/>
          </a:prstGeom>
        </p:spPr>
      </p:pic>
      <p:cxnSp>
        <p:nvCxnSpPr>
          <p:cNvPr id="21" name="直接连接符 20"/>
          <p:cNvCxnSpPr/>
          <p:nvPr/>
        </p:nvCxnSpPr>
        <p:spPr>
          <a:xfrm>
            <a:off x="1192178" y="3168026"/>
            <a:ext cx="4537075" cy="0"/>
          </a:xfrm>
          <a:prstGeom prst="line">
            <a:avLst/>
          </a:prstGeom>
          <a:noFill/>
          <a:ln w="38100" cap="flat" cmpd="sng" algn="ctr">
            <a:solidFill>
              <a:srgbClr val="F44236"/>
            </a:solidFill>
            <a:prstDash val="sysDash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5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40" grpId="0"/>
      <p:bldP spid="4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633452" y="1411357"/>
            <a:ext cx="7776031" cy="2400657"/>
          </a:xfrm>
          <a:prstGeom prst="roundRect">
            <a:avLst/>
          </a:prstGeom>
          <a:solidFill>
            <a:srgbClr val="A1C450"/>
          </a:solidFill>
          <a:ln>
            <a:noFill/>
          </a:ln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5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1.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平移是物体沿着一条直线运动，旋转是物体围绕一个固定的点转动。</a:t>
            </a:r>
            <a:endParaRPr lang="en-US" altLang="zh-CN" sz="21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lnSpc>
                <a:spcPct val="150000"/>
              </a:lnSpc>
              <a:spcBef>
                <a:spcPct val="5000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2.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平移后的物体形状、大小、方向都不变，位置变了，旋转后的物体形状、大小不变，方向一般会变。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8" name="Rectangle 8"/>
          <p:cNvSpPr>
            <a:spLocks noChangeArrowheads="1"/>
          </p:cNvSpPr>
          <p:nvPr/>
        </p:nvSpPr>
        <p:spPr bwMode="auto">
          <a:xfrm>
            <a:off x="291626" y="488446"/>
            <a:ext cx="7858594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 marL="338455"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你能通过卡片的平移和旋转将图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1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拼成一辆小汽车吗？</a:t>
            </a:r>
          </a:p>
        </p:txBody>
      </p:sp>
      <p:graphicFrame>
        <p:nvGraphicFramePr>
          <p:cNvPr id="160" name="表格 159"/>
          <p:cNvGraphicFramePr>
            <a:graphicFrameLocks noGrp="1"/>
          </p:cNvGraphicFramePr>
          <p:nvPr/>
        </p:nvGraphicFramePr>
        <p:xfrm>
          <a:off x="3554691" y="1587301"/>
          <a:ext cx="2430066" cy="2430066"/>
        </p:xfrm>
        <a:graphic>
          <a:graphicData uri="http://schemas.openxmlformats.org/drawingml/2006/table">
            <a:tbl>
              <a:tblPr firstRow="1" bandRow="1"/>
              <a:tblGrid>
                <a:gridCol w="4050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64" name="组合 15"/>
          <p:cNvGrpSpPr/>
          <p:nvPr/>
        </p:nvGrpSpPr>
        <p:grpSpPr bwMode="auto">
          <a:xfrm>
            <a:off x="3557060" y="1533130"/>
            <a:ext cx="1256109" cy="945356"/>
            <a:chOff x="4732425" y="2996952"/>
            <a:chExt cx="1674240" cy="1260000"/>
          </a:xfrm>
        </p:grpSpPr>
        <p:sp>
          <p:nvSpPr>
            <p:cNvPr id="165" name="矩形 164"/>
            <p:cNvSpPr/>
            <p:nvPr/>
          </p:nvSpPr>
          <p:spPr>
            <a:xfrm>
              <a:off x="4732425" y="3069949"/>
              <a:ext cx="1620283" cy="1079093"/>
            </a:xfrm>
            <a:prstGeom prst="rect">
              <a:avLst/>
            </a:prstGeom>
            <a:solidFill>
              <a:srgbClr val="E5A043"/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1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pic>
          <p:nvPicPr>
            <p:cNvPr id="166" name="图片 14" descr="6.png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821932" y="2996952"/>
              <a:ext cx="1584733" cy="126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7" name="组合 21"/>
          <p:cNvGrpSpPr/>
          <p:nvPr/>
        </p:nvGrpSpPr>
        <p:grpSpPr bwMode="auto">
          <a:xfrm>
            <a:off x="4772688" y="1962946"/>
            <a:ext cx="1227535" cy="944165"/>
            <a:chOff x="6352425" y="3570093"/>
            <a:chExt cx="1638240" cy="1259417"/>
          </a:xfrm>
        </p:grpSpPr>
        <p:sp>
          <p:nvSpPr>
            <p:cNvPr id="168" name="矩形 167"/>
            <p:cNvSpPr/>
            <p:nvPr/>
          </p:nvSpPr>
          <p:spPr>
            <a:xfrm>
              <a:off x="6352425" y="3609797"/>
              <a:ext cx="1620761" cy="1079954"/>
            </a:xfrm>
            <a:prstGeom prst="rect">
              <a:avLst/>
            </a:prstGeom>
            <a:solidFill>
              <a:srgbClr val="E5A043"/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1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pic>
          <p:nvPicPr>
            <p:cNvPr id="169" name="图片 20" descr="7.png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406665" y="3570093"/>
              <a:ext cx="1584000" cy="1259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0" name="组合 36"/>
          <p:cNvGrpSpPr/>
          <p:nvPr/>
        </p:nvGrpSpPr>
        <p:grpSpPr bwMode="auto">
          <a:xfrm>
            <a:off x="4724807" y="3128634"/>
            <a:ext cx="1484709" cy="1033463"/>
            <a:chOff x="6294465" y="5099714"/>
            <a:chExt cx="1980000" cy="1376832"/>
          </a:xfrm>
        </p:grpSpPr>
        <p:sp>
          <p:nvSpPr>
            <p:cNvPr id="171" name="矩形 170"/>
            <p:cNvSpPr/>
            <p:nvPr/>
          </p:nvSpPr>
          <p:spPr>
            <a:xfrm>
              <a:off x="6351626" y="5221853"/>
              <a:ext cx="1619567" cy="1080210"/>
            </a:xfrm>
            <a:prstGeom prst="rect">
              <a:avLst/>
            </a:prstGeom>
            <a:solidFill>
              <a:srgbClr val="E5A043"/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1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pic>
          <p:nvPicPr>
            <p:cNvPr id="172" name="图片 32" descr="8.png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294465" y="5099714"/>
              <a:ext cx="1980000" cy="1376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3" name="组合 44"/>
          <p:cNvGrpSpPr/>
          <p:nvPr/>
        </p:nvGrpSpPr>
        <p:grpSpPr bwMode="auto">
          <a:xfrm>
            <a:off x="3529385" y="2364157"/>
            <a:ext cx="864394" cy="1238250"/>
            <a:chOff x="4695923" y="4117287"/>
            <a:chExt cx="1153440" cy="1651793"/>
          </a:xfrm>
        </p:grpSpPr>
        <p:sp>
          <p:nvSpPr>
            <p:cNvPr id="174" name="矩形 173"/>
            <p:cNvSpPr/>
            <p:nvPr/>
          </p:nvSpPr>
          <p:spPr>
            <a:xfrm rot="5400000">
              <a:off x="4462630" y="4418888"/>
              <a:ext cx="1620028" cy="1080357"/>
            </a:xfrm>
            <a:prstGeom prst="rect">
              <a:avLst/>
            </a:prstGeom>
            <a:solidFill>
              <a:srgbClr val="E5A043"/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1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pic>
          <p:nvPicPr>
            <p:cNvPr id="175" name="图片 46" descr="9.png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695923" y="4117287"/>
              <a:ext cx="1153440" cy="162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6" name="TextBox 47"/>
          <p:cNvSpPr txBox="1">
            <a:spLocks noChangeArrowheads="1"/>
          </p:cNvSpPr>
          <p:nvPr/>
        </p:nvSpPr>
        <p:spPr bwMode="auto">
          <a:xfrm>
            <a:off x="4366395" y="4172374"/>
            <a:ext cx="791766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>
              <a:defRPr/>
            </a:pPr>
            <a:r>
              <a:rPr lang="zh-CN" altLang="en-US" sz="2100" kern="0" dirty="0">
                <a:solidFill>
                  <a:prstClr val="black"/>
                </a:solidFill>
              </a:rPr>
              <a:t>图</a:t>
            </a:r>
            <a:r>
              <a:rPr lang="en-US" altLang="zh-CN" sz="2100" kern="0" dirty="0">
                <a:solidFill>
                  <a:prstClr val="black"/>
                </a:solidFill>
              </a:rPr>
              <a:t>1</a:t>
            </a:r>
            <a:endParaRPr lang="zh-CN" altLang="en-US" sz="2100" kern="0" dirty="0">
              <a:solidFill>
                <a:prstClr val="blac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1" name="表格 160"/>
          <p:cNvGraphicFramePr>
            <a:graphicFrameLocks noGrp="1"/>
          </p:cNvGraphicFramePr>
          <p:nvPr/>
        </p:nvGraphicFramePr>
        <p:xfrm>
          <a:off x="5881032" y="1576058"/>
          <a:ext cx="2430066" cy="2430066"/>
        </p:xfrm>
        <a:graphic>
          <a:graphicData uri="http://schemas.openxmlformats.org/drawingml/2006/table">
            <a:tbl>
              <a:tblPr firstRow="1" bandRow="1"/>
              <a:tblGrid>
                <a:gridCol w="4050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177" name="图片 17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879569" y="1552271"/>
            <a:ext cx="1216496" cy="833889"/>
          </a:xfrm>
          <a:prstGeom prst="rect">
            <a:avLst/>
          </a:prstGeom>
        </p:spPr>
      </p:pic>
      <p:sp>
        <p:nvSpPr>
          <p:cNvPr id="8" name="Rectangle 8"/>
          <p:cNvSpPr>
            <a:spLocks noChangeArrowheads="1"/>
          </p:cNvSpPr>
          <p:nvPr/>
        </p:nvSpPr>
        <p:spPr bwMode="auto">
          <a:xfrm>
            <a:off x="291626" y="488446"/>
            <a:ext cx="7858594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 marL="338455"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你能通过卡片的平移和旋转将图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1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拼成一辆小汽车吗？</a:t>
            </a:r>
          </a:p>
        </p:txBody>
      </p:sp>
      <p:graphicFrame>
        <p:nvGraphicFramePr>
          <p:cNvPr id="160" name="表格 159"/>
          <p:cNvGraphicFramePr>
            <a:graphicFrameLocks noGrp="1"/>
          </p:cNvGraphicFramePr>
          <p:nvPr/>
        </p:nvGraphicFramePr>
        <p:xfrm>
          <a:off x="2554098" y="1576058"/>
          <a:ext cx="2430066" cy="2430066"/>
        </p:xfrm>
        <a:graphic>
          <a:graphicData uri="http://schemas.openxmlformats.org/drawingml/2006/table">
            <a:tbl>
              <a:tblPr firstRow="1" bandRow="1"/>
              <a:tblGrid>
                <a:gridCol w="4050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050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2" marR="68582" marT="34291" marB="34291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64" name="组合 15"/>
          <p:cNvGrpSpPr/>
          <p:nvPr/>
        </p:nvGrpSpPr>
        <p:grpSpPr bwMode="auto">
          <a:xfrm>
            <a:off x="2556467" y="1521887"/>
            <a:ext cx="1256109" cy="945356"/>
            <a:chOff x="4732425" y="2996952"/>
            <a:chExt cx="1674240" cy="1260000"/>
          </a:xfrm>
        </p:grpSpPr>
        <p:sp>
          <p:nvSpPr>
            <p:cNvPr id="165" name="矩形 164"/>
            <p:cNvSpPr/>
            <p:nvPr/>
          </p:nvSpPr>
          <p:spPr>
            <a:xfrm>
              <a:off x="4732425" y="3069949"/>
              <a:ext cx="1620283" cy="1079093"/>
            </a:xfrm>
            <a:prstGeom prst="rect">
              <a:avLst/>
            </a:prstGeom>
            <a:solidFill>
              <a:srgbClr val="E5A043"/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1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pic>
          <p:nvPicPr>
            <p:cNvPr id="166" name="图片 14" descr="6.png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821932" y="2996952"/>
              <a:ext cx="1584733" cy="126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7" name="组合 21"/>
          <p:cNvGrpSpPr/>
          <p:nvPr/>
        </p:nvGrpSpPr>
        <p:grpSpPr bwMode="auto">
          <a:xfrm>
            <a:off x="3772095" y="1951704"/>
            <a:ext cx="1227535" cy="944165"/>
            <a:chOff x="6352425" y="3570093"/>
            <a:chExt cx="1638240" cy="1259417"/>
          </a:xfrm>
        </p:grpSpPr>
        <p:sp>
          <p:nvSpPr>
            <p:cNvPr id="168" name="矩形 167"/>
            <p:cNvSpPr/>
            <p:nvPr/>
          </p:nvSpPr>
          <p:spPr>
            <a:xfrm>
              <a:off x="6352425" y="3609797"/>
              <a:ext cx="1620761" cy="1079954"/>
            </a:xfrm>
            <a:prstGeom prst="rect">
              <a:avLst/>
            </a:prstGeom>
            <a:solidFill>
              <a:srgbClr val="E5A043"/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1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pic>
          <p:nvPicPr>
            <p:cNvPr id="169" name="图片 20" descr="7.png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406665" y="3570093"/>
              <a:ext cx="1584000" cy="1259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0" name="组合 36"/>
          <p:cNvGrpSpPr/>
          <p:nvPr/>
        </p:nvGrpSpPr>
        <p:grpSpPr bwMode="auto">
          <a:xfrm>
            <a:off x="3724214" y="3117391"/>
            <a:ext cx="1484709" cy="1033463"/>
            <a:chOff x="6294465" y="5099714"/>
            <a:chExt cx="1980000" cy="1376832"/>
          </a:xfrm>
        </p:grpSpPr>
        <p:sp>
          <p:nvSpPr>
            <p:cNvPr id="171" name="矩形 170"/>
            <p:cNvSpPr/>
            <p:nvPr/>
          </p:nvSpPr>
          <p:spPr>
            <a:xfrm>
              <a:off x="6351626" y="5221853"/>
              <a:ext cx="1619567" cy="1080210"/>
            </a:xfrm>
            <a:prstGeom prst="rect">
              <a:avLst/>
            </a:prstGeom>
            <a:solidFill>
              <a:srgbClr val="E5A043"/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1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pic>
          <p:nvPicPr>
            <p:cNvPr id="172" name="图片 32" descr="8.png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6294465" y="5099714"/>
              <a:ext cx="1980000" cy="1376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3" name="组合 44"/>
          <p:cNvGrpSpPr/>
          <p:nvPr/>
        </p:nvGrpSpPr>
        <p:grpSpPr bwMode="auto">
          <a:xfrm>
            <a:off x="2528792" y="2352914"/>
            <a:ext cx="864394" cy="1238250"/>
            <a:chOff x="4695923" y="4117287"/>
            <a:chExt cx="1153440" cy="1651793"/>
          </a:xfrm>
        </p:grpSpPr>
        <p:sp>
          <p:nvSpPr>
            <p:cNvPr id="174" name="矩形 173"/>
            <p:cNvSpPr/>
            <p:nvPr/>
          </p:nvSpPr>
          <p:spPr>
            <a:xfrm rot="5400000">
              <a:off x="4462630" y="4418888"/>
              <a:ext cx="1620028" cy="1080357"/>
            </a:xfrm>
            <a:prstGeom prst="rect">
              <a:avLst/>
            </a:prstGeom>
            <a:solidFill>
              <a:srgbClr val="E5A043"/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1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pic>
          <p:nvPicPr>
            <p:cNvPr id="175" name="图片 46" descr="9.png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695923" y="4117287"/>
              <a:ext cx="1153440" cy="162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6" name="TextBox 47"/>
          <p:cNvSpPr txBox="1">
            <a:spLocks noChangeArrowheads="1"/>
          </p:cNvSpPr>
          <p:nvPr/>
        </p:nvSpPr>
        <p:spPr bwMode="auto">
          <a:xfrm>
            <a:off x="3365802" y="4161131"/>
            <a:ext cx="791766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>
              <a:defRPr/>
            </a:pPr>
            <a:r>
              <a:rPr lang="zh-CN" altLang="en-US" sz="2100" kern="0" dirty="0">
                <a:solidFill>
                  <a:prstClr val="black"/>
                </a:solidFill>
              </a:rPr>
              <a:t>图</a:t>
            </a:r>
            <a:r>
              <a:rPr lang="en-US" altLang="zh-CN" sz="2100" kern="0" dirty="0">
                <a:solidFill>
                  <a:prstClr val="black"/>
                </a:solidFill>
              </a:rPr>
              <a:t>1</a:t>
            </a:r>
            <a:endParaRPr lang="zh-CN" altLang="en-US" sz="2100" kern="0" dirty="0">
              <a:solidFill>
                <a:prstClr val="black"/>
              </a:solidFill>
            </a:endParaRPr>
          </a:p>
        </p:txBody>
      </p:sp>
      <p:pic>
        <p:nvPicPr>
          <p:cNvPr id="179" name="图片 178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891721" y="2389560"/>
            <a:ext cx="809524" cy="1228571"/>
          </a:xfrm>
          <a:prstGeom prst="rect">
            <a:avLst/>
          </a:prstGeom>
        </p:spPr>
      </p:pic>
      <p:pic>
        <p:nvPicPr>
          <p:cNvPr id="180" name="图片 179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 rot="1866232">
            <a:off x="6150864" y="2657122"/>
            <a:ext cx="809524" cy="1228571"/>
          </a:xfrm>
          <a:prstGeom prst="rect">
            <a:avLst/>
          </a:prstGeom>
        </p:spPr>
      </p:pic>
      <p:pic>
        <p:nvPicPr>
          <p:cNvPr id="181" name="图片 180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 rot="3333727">
            <a:off x="6210332" y="2957881"/>
            <a:ext cx="809524" cy="1228571"/>
          </a:xfrm>
          <a:prstGeom prst="rect">
            <a:avLst/>
          </a:prstGeom>
        </p:spPr>
      </p:pic>
      <p:pic>
        <p:nvPicPr>
          <p:cNvPr id="182" name="图片 181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 rot="4480578">
            <a:off x="6185610" y="3193477"/>
            <a:ext cx="809524" cy="1228571"/>
          </a:xfrm>
          <a:prstGeom prst="rect">
            <a:avLst/>
          </a:prstGeom>
        </p:spPr>
      </p:pic>
      <p:pic>
        <p:nvPicPr>
          <p:cNvPr id="183" name="图片 182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 rot="5400000">
            <a:off x="6080817" y="3358462"/>
            <a:ext cx="809524" cy="1228571"/>
          </a:xfrm>
          <a:prstGeom prst="rect">
            <a:avLst/>
          </a:prstGeom>
        </p:spPr>
      </p:pic>
      <p:pic>
        <p:nvPicPr>
          <p:cNvPr id="184" name="图片 183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 rot="5400000">
            <a:off x="7317665" y="3349834"/>
            <a:ext cx="809524" cy="1228571"/>
          </a:xfrm>
          <a:prstGeom prst="rect">
            <a:avLst/>
          </a:prstGeom>
        </p:spPr>
      </p:pic>
      <p:pic>
        <p:nvPicPr>
          <p:cNvPr id="185" name="图片 184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7088862" y="3195262"/>
            <a:ext cx="1219048" cy="809524"/>
          </a:xfrm>
          <a:prstGeom prst="rect">
            <a:avLst/>
          </a:prstGeom>
        </p:spPr>
      </p:pic>
      <p:pic>
        <p:nvPicPr>
          <p:cNvPr id="186" name="图片 185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5876055" y="3193923"/>
            <a:ext cx="1219048" cy="809524"/>
          </a:xfrm>
          <a:prstGeom prst="rect">
            <a:avLst/>
          </a:prstGeom>
        </p:spPr>
      </p:pic>
      <p:sp>
        <p:nvSpPr>
          <p:cNvPr id="187" name="圆角矩形标注 24"/>
          <p:cNvSpPr/>
          <p:nvPr/>
        </p:nvSpPr>
        <p:spPr>
          <a:xfrm>
            <a:off x="4652033" y="1480815"/>
            <a:ext cx="752109" cy="434162"/>
          </a:xfrm>
          <a:prstGeom prst="wedgeRoundRectCallout">
            <a:avLst>
              <a:gd name="adj1" fmla="val -49047"/>
              <a:gd name="adj2" fmla="val 90445"/>
              <a:gd name="adj3" fmla="val 16667"/>
            </a:avLst>
          </a:prstGeom>
          <a:solidFill>
            <a:srgbClr val="A1C450"/>
          </a:solidFill>
          <a:ln w="28575">
            <a:noFill/>
          </a:ln>
        </p:spPr>
        <p:txBody>
          <a:bodyPr wrap="square" lIns="68580" tIns="34290" rIns="68580" bIns="34290">
            <a:spAutoFit/>
          </a:bodyPr>
          <a:lstStyle/>
          <a:p>
            <a:pPr defTabSz="685800">
              <a:defRPr/>
            </a:pP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不动。</a:t>
            </a:r>
          </a:p>
        </p:txBody>
      </p:sp>
      <p:sp>
        <p:nvSpPr>
          <p:cNvPr id="188" name="圆角矩形标注 24"/>
          <p:cNvSpPr/>
          <p:nvPr/>
        </p:nvSpPr>
        <p:spPr>
          <a:xfrm>
            <a:off x="2054098" y="1100000"/>
            <a:ext cx="1723439" cy="434162"/>
          </a:xfrm>
          <a:prstGeom prst="wedgeRoundRectCallout">
            <a:avLst>
              <a:gd name="adj1" fmla="val 2545"/>
              <a:gd name="adj2" fmla="val 111482"/>
              <a:gd name="adj3" fmla="val 16667"/>
            </a:avLst>
          </a:prstGeom>
          <a:solidFill>
            <a:srgbClr val="A1C450"/>
          </a:solidFill>
          <a:ln w="28575">
            <a:noFill/>
          </a:ln>
        </p:spPr>
        <p:txBody>
          <a:bodyPr wrap="square" lIns="68580" tIns="34290" rIns="68580" bIns="34290">
            <a:spAutoFit/>
          </a:bodyPr>
          <a:lstStyle/>
          <a:p>
            <a:pPr defTabSz="685800">
              <a:defRPr/>
            </a:pP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向下平移</a:t>
            </a:r>
            <a:r>
              <a:rPr lang="en-US" altLang="zh-CN" sz="2100" kern="0" dirty="0">
                <a:solidFill>
                  <a:schemeClr val="bg1"/>
                </a:solidFill>
                <a:latin typeface="+mn-ea"/>
              </a:rPr>
              <a:t>1</a:t>
            </a: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格。</a:t>
            </a:r>
          </a:p>
        </p:txBody>
      </p:sp>
      <p:sp>
        <p:nvSpPr>
          <p:cNvPr id="189" name="圆角矩形标注 24"/>
          <p:cNvSpPr/>
          <p:nvPr/>
        </p:nvSpPr>
        <p:spPr>
          <a:xfrm>
            <a:off x="174586" y="3003844"/>
            <a:ext cx="1941621" cy="1149251"/>
          </a:xfrm>
          <a:prstGeom prst="wedgeRoundRectCallout">
            <a:avLst>
              <a:gd name="adj1" fmla="val 77827"/>
              <a:gd name="adj2" fmla="val -28876"/>
              <a:gd name="adj3" fmla="val 16667"/>
            </a:avLst>
          </a:prstGeom>
          <a:solidFill>
            <a:srgbClr val="A1C450"/>
          </a:solidFill>
          <a:ln w="28575">
            <a:noFill/>
          </a:ln>
        </p:spPr>
        <p:txBody>
          <a:bodyPr wrap="square" lIns="68580" tIns="34290" rIns="68580" bIns="34290">
            <a:spAutoFit/>
          </a:bodyPr>
          <a:lstStyle/>
          <a:p>
            <a:pPr defTabSz="685800">
              <a:defRPr/>
            </a:pP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顺时针旋转</a:t>
            </a:r>
            <a:r>
              <a:rPr lang="en-US" altLang="zh-CN" sz="2100" kern="0" dirty="0">
                <a:solidFill>
                  <a:schemeClr val="bg1"/>
                </a:solidFill>
                <a:latin typeface="+mn-ea"/>
              </a:rPr>
              <a:t>90°</a:t>
            </a: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，向右</a:t>
            </a:r>
            <a:r>
              <a:rPr lang="en-US" altLang="zh-CN" sz="2100" kern="0" dirty="0">
                <a:solidFill>
                  <a:schemeClr val="bg1"/>
                </a:solidFill>
                <a:latin typeface="+mn-ea"/>
              </a:rPr>
              <a:t>3</a:t>
            </a: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格，向上</a:t>
            </a:r>
            <a:r>
              <a:rPr lang="en-US" altLang="zh-CN" sz="2100" kern="0" dirty="0">
                <a:solidFill>
                  <a:schemeClr val="bg1"/>
                </a:solidFill>
                <a:latin typeface="+mn-ea"/>
              </a:rPr>
              <a:t>2</a:t>
            </a: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格。</a:t>
            </a:r>
          </a:p>
        </p:txBody>
      </p:sp>
      <p:sp>
        <p:nvSpPr>
          <p:cNvPr id="190" name="圆角矩形标注 24"/>
          <p:cNvSpPr/>
          <p:nvPr/>
        </p:nvSpPr>
        <p:spPr>
          <a:xfrm>
            <a:off x="4220922" y="4225939"/>
            <a:ext cx="1312096" cy="434162"/>
          </a:xfrm>
          <a:prstGeom prst="wedgeRoundRectCallout">
            <a:avLst>
              <a:gd name="adj1" fmla="val -33640"/>
              <a:gd name="adj2" fmla="val -137053"/>
              <a:gd name="adj3" fmla="val 16667"/>
            </a:avLst>
          </a:prstGeom>
          <a:solidFill>
            <a:srgbClr val="A1C450"/>
          </a:solidFill>
          <a:ln w="28575">
            <a:noFill/>
          </a:ln>
        </p:spPr>
        <p:txBody>
          <a:bodyPr wrap="square" lIns="68580" tIns="34290" rIns="68580" bIns="34290">
            <a:spAutoFit/>
          </a:bodyPr>
          <a:lstStyle/>
          <a:p>
            <a:pPr defTabSz="685800">
              <a:defRPr/>
            </a:pP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左</a:t>
            </a:r>
            <a:r>
              <a:rPr lang="en-US" altLang="zh-CN" sz="2100" kern="0" dirty="0">
                <a:solidFill>
                  <a:schemeClr val="bg1"/>
                </a:solidFill>
                <a:latin typeface="+mn-ea"/>
              </a:rPr>
              <a:t>3</a:t>
            </a: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，上</a:t>
            </a:r>
            <a:r>
              <a:rPr lang="en-US" altLang="zh-CN" sz="2100" kern="0" dirty="0">
                <a:solidFill>
                  <a:schemeClr val="bg1"/>
                </a:solidFill>
                <a:latin typeface="+mn-ea"/>
              </a:rPr>
              <a:t>1</a:t>
            </a:r>
            <a:r>
              <a:rPr lang="zh-CN" altLang="en-US" sz="2100" kern="0" dirty="0">
                <a:solidFill>
                  <a:schemeClr val="bg1"/>
                </a:solidFill>
                <a:latin typeface="+mn-ea"/>
              </a:rPr>
              <a:t>。</a:t>
            </a:r>
          </a:p>
        </p:txBody>
      </p:sp>
      <p:sp>
        <p:nvSpPr>
          <p:cNvPr id="33" name="任意多边形 3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pic>
        <p:nvPicPr>
          <p:cNvPr id="178" name="图片 177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7101991" y="1981469"/>
            <a:ext cx="1200000" cy="80761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4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09 -0.00208 L 0.00104 0.07917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40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0.00555 L 0.13125 -0.00555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6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17 0.00764 L -0.00208 -0.14977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78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-0.00556 L -0.13242 -0.00023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32" y="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0.0074 L -4.79167E-6 -0.07778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nimBg="1"/>
      <p:bldP spid="188" grpId="0" animBg="1"/>
      <p:bldP spid="189" grpId="0" animBg="1"/>
      <p:bldP spid="1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6" name="矩形 5"/>
          <p:cNvSpPr/>
          <p:nvPr/>
        </p:nvSpPr>
        <p:spPr>
          <a:xfrm>
            <a:off x="560731" y="461602"/>
            <a:ext cx="823709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看图，填一填。</a:t>
            </a:r>
          </a:p>
        </p:txBody>
      </p:sp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685118" y="1379821"/>
          <a:ext cx="2591992" cy="2591992"/>
        </p:xfrm>
        <a:graphic>
          <a:graphicData uri="http://schemas.openxmlformats.org/drawingml/2006/table">
            <a:tbl>
              <a:tblPr firstRow="1" bandRow="1"/>
              <a:tblGrid>
                <a:gridCol w="3239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3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39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39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39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39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39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39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239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39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39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39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39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39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39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39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400" dirty="0"/>
                    </a:p>
                  </a:txBody>
                  <a:tcPr marL="68580" marR="68580" marT="34290" marB="34290">
                    <a:lnL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4" name="TextBox 42"/>
          <p:cNvSpPr txBox="1">
            <a:spLocks noChangeArrowheads="1"/>
          </p:cNvSpPr>
          <p:nvPr/>
        </p:nvSpPr>
        <p:spPr bwMode="auto">
          <a:xfrm>
            <a:off x="1143509" y="2027520"/>
            <a:ext cx="791766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/>
            <a:r>
              <a:rPr lang="en-US" altLang="zh-CN" sz="2100" b="1" i="1">
                <a:solidFill>
                  <a:srgbClr val="FF3399"/>
                </a:solidFill>
                <a:latin typeface="新宋体" panose="02010609030101010101" pitchFamily="49" charset="-122"/>
                <a:ea typeface="新宋体" panose="02010609030101010101" pitchFamily="49" charset="-122"/>
              </a:rPr>
              <a:t>P</a:t>
            </a:r>
            <a:endParaRPr lang="zh-CN" altLang="en-US" sz="2100" b="1" i="1">
              <a:solidFill>
                <a:srgbClr val="FF3399"/>
              </a:solidFill>
              <a:latin typeface="新宋体" panose="02010609030101010101" pitchFamily="49" charset="-122"/>
              <a:ea typeface="新宋体" panose="02010609030101010101" pitchFamily="49" charset="-122"/>
            </a:endParaRPr>
          </a:p>
        </p:txBody>
      </p:sp>
      <p:sp>
        <p:nvSpPr>
          <p:cNvPr id="15" name="等腰三角形 14"/>
          <p:cNvSpPr/>
          <p:nvPr/>
        </p:nvSpPr>
        <p:spPr>
          <a:xfrm>
            <a:off x="1663811" y="1379821"/>
            <a:ext cx="647700" cy="972741"/>
          </a:xfrm>
          <a:prstGeom prst="triangle">
            <a:avLst/>
          </a:prstGeom>
          <a:solidFill>
            <a:srgbClr val="F1ED59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1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16" name="TextBox 36"/>
          <p:cNvSpPr txBox="1">
            <a:spLocks noChangeArrowheads="1"/>
          </p:cNvSpPr>
          <p:nvPr/>
        </p:nvSpPr>
        <p:spPr bwMode="auto">
          <a:xfrm>
            <a:off x="1767397" y="1812017"/>
            <a:ext cx="45958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>
              <a:defRPr/>
            </a:pPr>
            <a:r>
              <a:rPr lang="en-US" altLang="zh-CN" sz="2100" kern="0">
                <a:solidFill>
                  <a:prstClr val="black"/>
                </a:solidFill>
              </a:rPr>
              <a:t>A</a:t>
            </a:r>
            <a:endParaRPr lang="zh-CN" altLang="en-US" sz="2100" kern="0">
              <a:solidFill>
                <a:prstClr val="black"/>
              </a:solidFill>
            </a:endParaRPr>
          </a:p>
        </p:txBody>
      </p:sp>
      <p:sp>
        <p:nvSpPr>
          <p:cNvPr id="17" name="等腰三角形 16"/>
          <p:cNvSpPr/>
          <p:nvPr/>
        </p:nvSpPr>
        <p:spPr>
          <a:xfrm rot="16200000">
            <a:off x="856569" y="2200163"/>
            <a:ext cx="648890" cy="972740"/>
          </a:xfrm>
          <a:prstGeom prst="triangle">
            <a:avLst/>
          </a:prstGeom>
          <a:solidFill>
            <a:srgbClr val="F1ED59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1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18" name="TextBox 41"/>
          <p:cNvSpPr txBox="1">
            <a:spLocks noChangeArrowheads="1"/>
          </p:cNvSpPr>
          <p:nvPr/>
        </p:nvSpPr>
        <p:spPr bwMode="auto">
          <a:xfrm>
            <a:off x="1183990" y="2495436"/>
            <a:ext cx="45839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>
              <a:defRPr/>
            </a:pPr>
            <a:r>
              <a:rPr lang="en-US" altLang="zh-CN" sz="2100" kern="0">
                <a:solidFill>
                  <a:prstClr val="black"/>
                </a:solidFill>
              </a:rPr>
              <a:t>D</a:t>
            </a:r>
            <a:endParaRPr lang="zh-CN" altLang="en-US" sz="2100" kern="0">
              <a:solidFill>
                <a:prstClr val="black"/>
              </a:solidFill>
            </a:endParaRPr>
          </a:p>
        </p:txBody>
      </p:sp>
      <p:sp>
        <p:nvSpPr>
          <p:cNvPr id="19" name="等腰三角形 18"/>
          <p:cNvSpPr/>
          <p:nvPr/>
        </p:nvSpPr>
        <p:spPr>
          <a:xfrm flipV="1">
            <a:off x="1654288" y="3010977"/>
            <a:ext cx="648890" cy="971550"/>
          </a:xfrm>
          <a:prstGeom prst="triangle">
            <a:avLst/>
          </a:prstGeom>
          <a:solidFill>
            <a:srgbClr val="F1ED59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1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20" name="TextBox 40"/>
          <p:cNvSpPr txBox="1">
            <a:spLocks noChangeArrowheads="1"/>
          </p:cNvSpPr>
          <p:nvPr/>
        </p:nvSpPr>
        <p:spPr bwMode="auto">
          <a:xfrm>
            <a:off x="1756681" y="3133611"/>
            <a:ext cx="45958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>
              <a:defRPr/>
            </a:pPr>
            <a:r>
              <a:rPr lang="en-US" altLang="zh-CN" sz="2100" kern="0">
                <a:solidFill>
                  <a:prstClr val="black"/>
                </a:solidFill>
              </a:rPr>
              <a:t>C</a:t>
            </a:r>
            <a:endParaRPr lang="zh-CN" altLang="en-US" sz="2100" kern="0">
              <a:solidFill>
                <a:prstClr val="black"/>
              </a:solidFill>
            </a:endParaRPr>
          </a:p>
        </p:txBody>
      </p:sp>
      <p:sp>
        <p:nvSpPr>
          <p:cNvPr id="21" name="等腰三角形 20"/>
          <p:cNvSpPr/>
          <p:nvPr/>
        </p:nvSpPr>
        <p:spPr>
          <a:xfrm rot="5400000">
            <a:off x="2475223" y="2190042"/>
            <a:ext cx="647700" cy="972741"/>
          </a:xfrm>
          <a:prstGeom prst="triangle">
            <a:avLst/>
          </a:prstGeom>
          <a:solidFill>
            <a:srgbClr val="F1ED59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685800">
              <a:defRPr/>
            </a:pPr>
            <a:endParaRPr lang="zh-CN" altLang="en-US" sz="1100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22" name="TextBox 37"/>
          <p:cNvSpPr txBox="1">
            <a:spLocks noChangeArrowheads="1"/>
          </p:cNvSpPr>
          <p:nvPr/>
        </p:nvSpPr>
        <p:spPr bwMode="auto">
          <a:xfrm>
            <a:off x="2332945" y="2485911"/>
            <a:ext cx="45958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>
              <a:defRPr/>
            </a:pPr>
            <a:r>
              <a:rPr lang="en-US" altLang="zh-CN" sz="2100" kern="0">
                <a:solidFill>
                  <a:prstClr val="black"/>
                </a:solidFill>
              </a:rPr>
              <a:t>B</a:t>
            </a:r>
            <a:endParaRPr lang="zh-CN" altLang="en-US" sz="2100" kern="0">
              <a:solidFill>
                <a:prstClr val="black"/>
              </a:solidFill>
            </a:endParaRP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1991234" y="2016806"/>
            <a:ext cx="790575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/>
            <a:r>
              <a:rPr lang="en-US" altLang="zh-CN" sz="2100" b="1" i="1">
                <a:solidFill>
                  <a:srgbClr val="FF3399"/>
                </a:solidFill>
                <a:latin typeface="新宋体" panose="02010609030101010101" pitchFamily="49" charset="-122"/>
                <a:ea typeface="新宋体" panose="02010609030101010101" pitchFamily="49" charset="-122"/>
              </a:rPr>
              <a:t>Q</a:t>
            </a:r>
            <a:endParaRPr lang="zh-CN" altLang="en-US" sz="2100" b="1" i="1">
              <a:solidFill>
                <a:srgbClr val="FF3399"/>
              </a:solidFill>
              <a:latin typeface="新宋体" panose="02010609030101010101" pitchFamily="49" charset="-122"/>
              <a:ea typeface="新宋体" panose="02010609030101010101" pitchFamily="49" charset="-122"/>
            </a:endParaRP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1143509" y="2915726"/>
            <a:ext cx="791766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/>
            <a:r>
              <a:rPr lang="en-US" altLang="zh-CN" sz="2100" b="1" i="1">
                <a:solidFill>
                  <a:srgbClr val="FF3399"/>
                </a:solidFill>
                <a:latin typeface="新宋体" panose="02010609030101010101" pitchFamily="49" charset="-122"/>
                <a:ea typeface="新宋体" panose="02010609030101010101" pitchFamily="49" charset="-122"/>
              </a:rPr>
              <a:t>I</a:t>
            </a:r>
            <a:endParaRPr lang="zh-CN" altLang="en-US" sz="2100" b="1" i="1">
              <a:solidFill>
                <a:srgbClr val="FF3399"/>
              </a:solidFill>
              <a:latin typeface="新宋体" panose="02010609030101010101" pitchFamily="49" charset="-122"/>
              <a:ea typeface="新宋体" panose="02010609030101010101" pitchFamily="49" charset="-122"/>
            </a:endParaRP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1980520" y="2897867"/>
            <a:ext cx="791765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685800" eaLnBrk="1" hangingPunct="1"/>
            <a:r>
              <a:rPr lang="en-US" altLang="zh-CN" sz="2100" b="1" i="1">
                <a:solidFill>
                  <a:srgbClr val="FF3399"/>
                </a:solidFill>
                <a:latin typeface="新宋体" panose="02010609030101010101" pitchFamily="49" charset="-122"/>
                <a:ea typeface="新宋体" panose="02010609030101010101" pitchFamily="49" charset="-122"/>
              </a:rPr>
              <a:t>O</a:t>
            </a:r>
            <a:endParaRPr lang="zh-CN" altLang="en-US" sz="2100" b="1" i="1">
              <a:solidFill>
                <a:srgbClr val="FF3399"/>
              </a:solidFill>
              <a:latin typeface="新宋体" panose="02010609030101010101" pitchFamily="49" charset="-122"/>
              <a:ea typeface="新宋体" panose="02010609030101010101" pitchFamily="49" charset="-122"/>
            </a:endParaRPr>
          </a:p>
        </p:txBody>
      </p:sp>
      <p:sp>
        <p:nvSpPr>
          <p:cNvPr id="26" name="TextBox 4"/>
          <p:cNvSpPr txBox="1">
            <a:spLocks noChangeArrowheads="1"/>
          </p:cNvSpPr>
          <p:nvPr/>
        </p:nvSpPr>
        <p:spPr bwMode="auto">
          <a:xfrm>
            <a:off x="3530297" y="1447165"/>
            <a:ext cx="5267529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⑴ 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A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绕（            ）点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(                )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方向旋转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(             ),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再向（               ）平移（           ）格得到图形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B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。</a:t>
            </a:r>
            <a:endParaRPr lang="en-US" altLang="zh-CN" sz="210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27" name="TextBox 4"/>
          <p:cNvSpPr txBox="1">
            <a:spLocks noChangeArrowheads="1"/>
          </p:cNvSpPr>
          <p:nvPr/>
        </p:nvSpPr>
        <p:spPr bwMode="auto">
          <a:xfrm>
            <a:off x="3521505" y="3133611"/>
            <a:ext cx="5212417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⑵图形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D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绕（             ）点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(                )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方向旋转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(               ),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再向（              ）平移（           ）格得到图形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C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。</a:t>
            </a:r>
            <a:endParaRPr lang="en-US" altLang="zh-CN" sz="2100" dirty="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6945655" y="1578549"/>
            <a:ext cx="2035114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顺时针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501869" y="1555685"/>
            <a:ext cx="743271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en-US" altLang="zh-CN" sz="2100" i="1" dirty="0">
                <a:solidFill>
                  <a:srgbClr val="FF0000"/>
                </a:solidFill>
                <a:latin typeface="+mn-ea"/>
              </a:rPr>
              <a:t>Q</a:t>
            </a:r>
            <a:endParaRPr lang="zh-CN" altLang="en-US" sz="2100" i="1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4417014" y="2055807"/>
            <a:ext cx="1437960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90°</a:t>
            </a:r>
            <a:endParaRPr lang="zh-CN" altLang="en-US" sz="2100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6574020" y="2052440"/>
            <a:ext cx="743271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下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4060394" y="2540896"/>
            <a:ext cx="743271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2</a:t>
            </a:r>
            <a:endParaRPr lang="zh-CN" altLang="en-US" sz="2100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5453163" y="3266123"/>
            <a:ext cx="743271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en-US" altLang="zh-CN" sz="2100" i="1" dirty="0">
                <a:solidFill>
                  <a:srgbClr val="FF0000"/>
                </a:solidFill>
                <a:latin typeface="+mn-ea"/>
                <a:cs typeface="Adobe Arabic" panose="02040503050201020203" pitchFamily="18" charset="-78"/>
              </a:rPr>
              <a:t>I</a:t>
            </a:r>
            <a:endParaRPr lang="zh-CN" altLang="en-US" sz="2100" i="1" dirty="0">
              <a:solidFill>
                <a:srgbClr val="FF0000"/>
              </a:solidFill>
              <a:latin typeface="+mn-ea"/>
              <a:cs typeface="Adobe Arabic" panose="02040503050201020203" pitchFamily="18" charset="-78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6945654" y="3260569"/>
            <a:ext cx="2035114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逆时针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4572000" y="3735497"/>
            <a:ext cx="1437960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90°</a:t>
            </a:r>
            <a:endParaRPr lang="zh-CN" altLang="en-US" sz="2100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6628670" y="3734460"/>
            <a:ext cx="743271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右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4127207" y="4242896"/>
            <a:ext cx="743271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defTabSz="685800"/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2</a:t>
            </a:r>
            <a:endParaRPr lang="zh-CN" altLang="en-US" sz="2100" dirty="0">
              <a:solidFill>
                <a:srgbClr val="FF0000"/>
              </a:solidFill>
              <a:latin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91626" y="493600"/>
            <a:ext cx="794275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449580" indent="-44958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indent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想一想，说一说。</a:t>
            </a:r>
          </a:p>
        </p:txBody>
      </p:sp>
      <p:pic>
        <p:nvPicPr>
          <p:cNvPr id="38" name="Picture 10" descr="{BBBB41C1-7D2D-4707-B9C9-70C1B920CE2C}副本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571674" y="1983662"/>
            <a:ext cx="5196648" cy="1108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12"/>
          <p:cNvSpPr txBox="1">
            <a:spLocks noChangeArrowheads="1"/>
          </p:cNvSpPr>
          <p:nvPr/>
        </p:nvSpPr>
        <p:spPr bwMode="auto">
          <a:xfrm>
            <a:off x="629770" y="1334927"/>
            <a:ext cx="6237561" cy="438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2800" b="1">
                <a:solidFill>
                  <a:schemeClr val="tx1"/>
                </a:solidFill>
                <a:latin typeface="Comic Sans MS" panose="030F0702030302020204" pitchFamily="66" charset="0"/>
                <a:ea typeface="楷体_GB2312" panose="02010609030101010101" pitchFamily="49" charset="-122"/>
              </a:defRPr>
            </a:lvl1pPr>
            <a:lvl2pPr marL="742950" indent="-285750" eaLnBrk="0" hangingPunct="0">
              <a:defRPr sz="2800" b="1">
                <a:solidFill>
                  <a:schemeClr val="tx1"/>
                </a:solidFill>
                <a:latin typeface="Comic Sans MS" panose="030F0702030302020204" pitchFamily="66" charset="0"/>
                <a:ea typeface="楷体_GB2312" panose="02010609030101010101" pitchFamily="49" charset="-122"/>
              </a:defRPr>
            </a:lvl2pPr>
            <a:lvl3pPr marL="1143000" indent="-228600" eaLnBrk="0" hangingPunct="0">
              <a:defRPr sz="2800" b="1">
                <a:solidFill>
                  <a:schemeClr val="tx1"/>
                </a:solidFill>
                <a:latin typeface="Comic Sans MS" panose="030F0702030302020204" pitchFamily="66" charset="0"/>
                <a:ea typeface="楷体_GB2312" panose="02010609030101010101" pitchFamily="49" charset="-122"/>
              </a:defRPr>
            </a:lvl3pPr>
            <a:lvl4pPr marL="1600200" indent="-228600" eaLnBrk="0" hangingPunct="0">
              <a:defRPr sz="2800" b="1">
                <a:solidFill>
                  <a:schemeClr val="tx1"/>
                </a:solidFill>
                <a:latin typeface="Comic Sans MS" panose="030F0702030302020204" pitchFamily="66" charset="0"/>
                <a:ea typeface="楷体_GB2312" panose="02010609030101010101" pitchFamily="49" charset="-122"/>
              </a:defRPr>
            </a:lvl4pPr>
            <a:lvl5pPr marL="2057400" indent="-228600" eaLnBrk="0" hangingPunct="0">
              <a:defRPr sz="2800" b="1">
                <a:solidFill>
                  <a:schemeClr val="tx1"/>
                </a:solidFill>
                <a:latin typeface="Comic Sans MS" panose="030F0702030302020204" pitchFamily="66" charset="0"/>
                <a:ea typeface="楷体_GB2312" panose="0201060903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Comic Sans MS" panose="030F0702030302020204" pitchFamily="66" charset="0"/>
                <a:ea typeface="楷体_GB2312" panose="0201060903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Comic Sans MS" panose="030F0702030302020204" pitchFamily="66" charset="0"/>
                <a:ea typeface="楷体_GB2312" panose="0201060903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Comic Sans MS" panose="030F0702030302020204" pitchFamily="66" charset="0"/>
                <a:ea typeface="楷体_GB2312" panose="0201060903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tx1"/>
                </a:solidFill>
                <a:latin typeface="Comic Sans MS" panose="030F0702030302020204" pitchFamily="66" charset="0"/>
                <a:ea typeface="楷体_GB2312" panose="02010609030101010101" pitchFamily="49" charset="-122"/>
              </a:defRPr>
            </a:lvl9pPr>
          </a:lstStyle>
          <a:p>
            <a:pPr defTabSz="685800" eaLnBrk="1" hangingPunct="1">
              <a:spcBef>
                <a:spcPct val="50000"/>
              </a:spcBef>
            </a:pPr>
            <a:r>
              <a:rPr lang="zh-CN" altLang="en-US" sz="2400" b="0" dirty="0">
                <a:solidFill>
                  <a:srgbClr val="000000"/>
                </a:solidFill>
                <a:latin typeface="+mn-ea"/>
                <a:ea typeface="+mn-ea"/>
              </a:rPr>
              <a:t>图中</a:t>
            </a:r>
            <a:r>
              <a:rPr lang="en-US" altLang="zh-CN" sz="2400" b="0" dirty="0">
                <a:solidFill>
                  <a:srgbClr val="000000"/>
                </a:solidFill>
                <a:latin typeface="+mn-ea"/>
                <a:ea typeface="+mn-ea"/>
              </a:rPr>
              <a:t>A→B→C →D </a:t>
            </a:r>
            <a:r>
              <a:rPr lang="zh-CN" altLang="en-US" sz="2400" b="0" dirty="0">
                <a:solidFill>
                  <a:srgbClr val="000000"/>
                </a:solidFill>
                <a:latin typeface="+mn-ea"/>
                <a:ea typeface="+mn-ea"/>
              </a:rPr>
              <a:t>是怎样变过来的？</a:t>
            </a:r>
          </a:p>
        </p:txBody>
      </p:sp>
      <p:sp>
        <p:nvSpPr>
          <p:cNvPr id="43" name="矩形 42"/>
          <p:cNvSpPr/>
          <p:nvPr/>
        </p:nvSpPr>
        <p:spPr>
          <a:xfrm>
            <a:off x="2243131" y="3243346"/>
            <a:ext cx="293591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defTabSz="685800"/>
            <a:r>
              <a:rPr lang="en-US" altLang="zh-CN" sz="24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A</a:t>
            </a:r>
            <a:endParaRPr lang="zh-CN" altLang="en-US" sz="2400" dirty="0">
              <a:solidFill>
                <a:prstClr val="black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3471696" y="3243346"/>
            <a:ext cx="293591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defTabSz="685800"/>
            <a:r>
              <a:rPr lang="en-US" altLang="zh-CN" sz="24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B</a:t>
            </a:r>
            <a:endParaRPr lang="zh-CN" altLang="en-US" sz="24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4572000" y="3243346"/>
            <a:ext cx="293591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defTabSz="685800"/>
            <a:r>
              <a:rPr lang="en-US" altLang="zh-CN" sz="24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C</a:t>
            </a:r>
            <a:endParaRPr lang="zh-CN" altLang="en-US" sz="24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871719" y="3251122"/>
            <a:ext cx="293591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defTabSz="685800"/>
            <a:r>
              <a:rPr lang="en-US" altLang="zh-CN" sz="24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D</a:t>
            </a:r>
            <a:endParaRPr lang="zh-CN" altLang="en-US" sz="24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362910" y="447502"/>
            <a:ext cx="8365667" cy="297773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1.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借助方格纸上的操作和分析，运用平移、旋转等方式，有条理地表达图形的运动过程。     </a:t>
            </a: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2.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通过观察、操作、想象，经历一个简单图形经过平移或旋转制作复杂图形的过程，体验图形的运动。     </a:t>
            </a: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3.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通过利用平移、旋转、轴对称分析图案的运动过程，感受数学与生活的密切联系。</a:t>
            </a:r>
          </a:p>
        </p:txBody>
      </p:sp>
      <p:sp>
        <p:nvSpPr>
          <p:cNvPr id="5" name="圆角矩形 4"/>
          <p:cNvSpPr/>
          <p:nvPr/>
        </p:nvSpPr>
        <p:spPr>
          <a:xfrm>
            <a:off x="233889" y="3482324"/>
            <a:ext cx="8646207" cy="1430703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>
              <a:lnSpc>
                <a:spcPct val="150000"/>
              </a:lnSpc>
            </a:pPr>
            <a:endParaRPr lang="zh-CN" altLang="en-US" sz="2100" dirty="0"/>
          </a:p>
        </p:txBody>
      </p:sp>
      <p:sp>
        <p:nvSpPr>
          <p:cNvPr id="6" name="矩形 5"/>
          <p:cNvSpPr/>
          <p:nvPr/>
        </p:nvSpPr>
        <p:spPr>
          <a:xfrm>
            <a:off x="471030" y="3538705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重点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运用平移、旋转等方式分析图形的运动过程。</a:t>
            </a:r>
          </a:p>
        </p:txBody>
      </p:sp>
      <p:sp>
        <p:nvSpPr>
          <p:cNvPr id="8" name="矩形 7"/>
          <p:cNvSpPr/>
          <p:nvPr/>
        </p:nvSpPr>
        <p:spPr>
          <a:xfrm>
            <a:off x="471029" y="4149084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难点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用运动后的图形反推之前的图形。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13" name="Text Box 34"/>
          <p:cNvSpPr txBox="1">
            <a:spLocks noChangeArrowheads="1"/>
          </p:cNvSpPr>
          <p:nvPr/>
        </p:nvSpPr>
        <p:spPr bwMode="auto">
          <a:xfrm>
            <a:off x="985256" y="2169281"/>
            <a:ext cx="330896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</a:pPr>
            <a:r>
              <a:rPr lang="en-US" altLang="zh-CN" sz="2100" dirty="0">
                <a:latin typeface="+mn-ea"/>
                <a:ea typeface="+mn-ea"/>
              </a:rPr>
              <a:t>A</a:t>
            </a:r>
            <a:r>
              <a:rPr lang="zh-CN" altLang="en-US" sz="2100" dirty="0">
                <a:latin typeface="+mn-ea"/>
                <a:ea typeface="+mn-ea"/>
              </a:rPr>
              <a:t>向右平移</a:t>
            </a:r>
            <a:r>
              <a:rPr lang="en-US" altLang="zh-CN" sz="2100" dirty="0">
                <a:latin typeface="+mn-ea"/>
                <a:ea typeface="+mn-ea"/>
              </a:rPr>
              <a:t>5</a:t>
            </a:r>
            <a:r>
              <a:rPr lang="zh-CN" altLang="en-US" sz="2100" dirty="0">
                <a:latin typeface="+mn-ea"/>
                <a:ea typeface="+mn-ea"/>
              </a:rPr>
              <a:t>格得到</a:t>
            </a:r>
            <a:r>
              <a:rPr lang="en-US" altLang="zh-CN" sz="2100" dirty="0">
                <a:latin typeface="+mn-ea"/>
                <a:ea typeface="+mn-ea"/>
              </a:rPr>
              <a:t>B</a:t>
            </a:r>
            <a:r>
              <a:rPr lang="zh-CN" altLang="en-US" sz="2100" dirty="0">
                <a:latin typeface="+mn-ea"/>
                <a:ea typeface="+mn-ea"/>
              </a:rPr>
              <a:t>。</a:t>
            </a:r>
          </a:p>
        </p:txBody>
      </p:sp>
      <p:sp>
        <p:nvSpPr>
          <p:cNvPr id="15" name="Text Box 35"/>
          <p:cNvSpPr txBox="1">
            <a:spLocks noChangeArrowheads="1"/>
          </p:cNvSpPr>
          <p:nvPr/>
        </p:nvSpPr>
        <p:spPr bwMode="auto">
          <a:xfrm>
            <a:off x="985256" y="2748873"/>
            <a:ext cx="7364122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>
              <a:lnSpc>
                <a:spcPct val="150000"/>
              </a:lnSpc>
              <a:spcBef>
                <a:spcPct val="0"/>
              </a:spcBef>
              <a:buNone/>
            </a:pPr>
            <a:r>
              <a:rPr lang="en-US" altLang="zh-CN" sz="2100" dirty="0">
                <a:latin typeface="+mn-ea"/>
                <a:ea typeface="+mn-ea"/>
              </a:rPr>
              <a:t>B</a:t>
            </a:r>
            <a:r>
              <a:rPr lang="zh-CN" altLang="en-US" sz="2100" dirty="0">
                <a:latin typeface="+mn-ea"/>
                <a:ea typeface="+mn-ea"/>
              </a:rPr>
              <a:t>先向右平移</a:t>
            </a:r>
            <a:r>
              <a:rPr lang="en-US" altLang="zh-CN" sz="2100" dirty="0">
                <a:latin typeface="+mn-ea"/>
                <a:ea typeface="+mn-ea"/>
              </a:rPr>
              <a:t>5</a:t>
            </a:r>
            <a:r>
              <a:rPr lang="zh-CN" altLang="en-US" sz="2100" dirty="0">
                <a:latin typeface="+mn-ea"/>
                <a:ea typeface="+mn-ea"/>
              </a:rPr>
              <a:t>格，再绕中心点逆时针旋转</a:t>
            </a:r>
            <a:r>
              <a:rPr lang="en-US" altLang="zh-CN" sz="2100" dirty="0">
                <a:latin typeface="+mn-ea"/>
                <a:ea typeface="+mn-ea"/>
              </a:rPr>
              <a:t>90°</a:t>
            </a:r>
            <a:r>
              <a:rPr lang="zh-CN" altLang="en-US" sz="2100" dirty="0">
                <a:latin typeface="+mn-ea"/>
                <a:ea typeface="+mn-ea"/>
              </a:rPr>
              <a:t>得到</a:t>
            </a:r>
            <a:r>
              <a:rPr lang="en-US" altLang="zh-CN" sz="2100" dirty="0">
                <a:latin typeface="+mn-ea"/>
                <a:ea typeface="+mn-ea"/>
              </a:rPr>
              <a:t>C</a:t>
            </a:r>
            <a:r>
              <a:rPr lang="zh-CN" altLang="en-US" sz="2100" dirty="0">
                <a:latin typeface="+mn-ea"/>
                <a:ea typeface="+mn-ea"/>
              </a:rPr>
              <a:t>。</a:t>
            </a:r>
            <a:endParaRPr lang="en-US" altLang="zh-CN" sz="2100" dirty="0">
              <a:latin typeface="+mn-ea"/>
              <a:ea typeface="+mn-ea"/>
            </a:endParaRPr>
          </a:p>
          <a:p>
            <a:pPr defTabSz="685800" eaLnBrk="1" hangingPunct="1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100" dirty="0">
                <a:latin typeface="+mn-ea"/>
                <a:ea typeface="+mn-ea"/>
              </a:rPr>
              <a:t>或先绕中心点逆时针旋转</a:t>
            </a:r>
            <a:r>
              <a:rPr lang="en-US" altLang="zh-CN" sz="2100" dirty="0">
                <a:latin typeface="+mn-ea"/>
                <a:ea typeface="+mn-ea"/>
              </a:rPr>
              <a:t>90°</a:t>
            </a:r>
            <a:r>
              <a:rPr lang="zh-CN" altLang="en-US" sz="2100" dirty="0">
                <a:latin typeface="+mn-ea"/>
                <a:ea typeface="+mn-ea"/>
              </a:rPr>
              <a:t>，再向右平移</a:t>
            </a:r>
            <a:r>
              <a:rPr lang="en-US" altLang="zh-CN" sz="2100" dirty="0">
                <a:latin typeface="+mn-ea"/>
                <a:ea typeface="+mn-ea"/>
              </a:rPr>
              <a:t>5</a:t>
            </a:r>
            <a:r>
              <a:rPr lang="zh-CN" altLang="en-US" sz="2100" dirty="0">
                <a:latin typeface="+mn-ea"/>
                <a:ea typeface="+mn-ea"/>
              </a:rPr>
              <a:t>格得到</a:t>
            </a:r>
            <a:r>
              <a:rPr lang="en-US" altLang="zh-CN" sz="2100" dirty="0">
                <a:latin typeface="+mn-ea"/>
                <a:ea typeface="+mn-ea"/>
              </a:rPr>
              <a:t>C </a:t>
            </a:r>
            <a:r>
              <a:rPr lang="zh-CN" altLang="en-US" sz="2100" dirty="0">
                <a:latin typeface="+mn-ea"/>
                <a:ea typeface="+mn-ea"/>
              </a:rPr>
              <a:t>。</a:t>
            </a:r>
          </a:p>
        </p:txBody>
      </p:sp>
      <p:sp>
        <p:nvSpPr>
          <p:cNvPr id="16" name="Text Box 36"/>
          <p:cNvSpPr txBox="1">
            <a:spLocks noChangeArrowheads="1"/>
          </p:cNvSpPr>
          <p:nvPr/>
        </p:nvSpPr>
        <p:spPr bwMode="auto">
          <a:xfrm>
            <a:off x="985255" y="3776986"/>
            <a:ext cx="6822314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685800" eaLnBrk="1" hangingPunct="1">
              <a:lnSpc>
                <a:spcPct val="150000"/>
              </a:lnSpc>
              <a:spcBef>
                <a:spcPct val="0"/>
              </a:spcBef>
              <a:buNone/>
            </a:pPr>
            <a:r>
              <a:rPr lang="en-US" altLang="zh-CN" sz="2100" dirty="0">
                <a:latin typeface="+mn-ea"/>
                <a:ea typeface="+mn-ea"/>
              </a:rPr>
              <a:t>C</a:t>
            </a:r>
            <a:r>
              <a:rPr lang="zh-CN" altLang="en-US" sz="2100" dirty="0">
                <a:latin typeface="+mn-ea"/>
                <a:ea typeface="+mn-ea"/>
              </a:rPr>
              <a:t>先向右平移</a:t>
            </a:r>
            <a:r>
              <a:rPr lang="en-US" altLang="zh-CN" sz="2100" dirty="0">
                <a:latin typeface="+mn-ea"/>
                <a:ea typeface="+mn-ea"/>
              </a:rPr>
              <a:t>5</a:t>
            </a:r>
            <a:r>
              <a:rPr lang="zh-CN" altLang="en-US" sz="2100" dirty="0">
                <a:latin typeface="+mn-ea"/>
                <a:ea typeface="+mn-ea"/>
              </a:rPr>
              <a:t>格</a:t>
            </a:r>
            <a:r>
              <a:rPr lang="en-US" altLang="zh-CN" sz="2100" dirty="0">
                <a:latin typeface="+mn-ea"/>
                <a:ea typeface="+mn-ea"/>
              </a:rPr>
              <a:t>,</a:t>
            </a:r>
            <a:r>
              <a:rPr lang="zh-CN" altLang="en-US" sz="2100" dirty="0">
                <a:latin typeface="+mn-ea"/>
                <a:ea typeface="+mn-ea"/>
              </a:rPr>
              <a:t>再绕中心点逆时针旋转</a:t>
            </a:r>
            <a:r>
              <a:rPr lang="en-US" altLang="zh-CN" sz="2100" dirty="0">
                <a:latin typeface="+mn-ea"/>
                <a:ea typeface="+mn-ea"/>
              </a:rPr>
              <a:t>90°</a:t>
            </a:r>
            <a:r>
              <a:rPr lang="zh-CN" altLang="en-US" sz="2100" dirty="0">
                <a:latin typeface="+mn-ea"/>
                <a:ea typeface="+mn-ea"/>
              </a:rPr>
              <a:t>得到</a:t>
            </a:r>
            <a:r>
              <a:rPr lang="en-US" altLang="zh-CN" sz="2100" dirty="0">
                <a:latin typeface="+mn-ea"/>
                <a:ea typeface="+mn-ea"/>
              </a:rPr>
              <a:t>D</a:t>
            </a:r>
            <a:r>
              <a:rPr lang="zh-CN" altLang="en-US" sz="2100" dirty="0">
                <a:latin typeface="+mn-ea"/>
                <a:ea typeface="+mn-ea"/>
              </a:rPr>
              <a:t>。</a:t>
            </a:r>
            <a:endParaRPr lang="en-US" altLang="zh-CN" sz="2100" dirty="0">
              <a:latin typeface="+mn-ea"/>
              <a:ea typeface="+mn-ea"/>
            </a:endParaRPr>
          </a:p>
          <a:p>
            <a:pPr defTabSz="685800" eaLnBrk="1" hangingPunct="1">
              <a:lnSpc>
                <a:spcPct val="150000"/>
              </a:lnSpc>
              <a:spcBef>
                <a:spcPct val="0"/>
              </a:spcBef>
              <a:buNone/>
            </a:pPr>
            <a:r>
              <a:rPr lang="zh-CN" altLang="en-US" sz="2100" dirty="0">
                <a:latin typeface="+mn-ea"/>
                <a:ea typeface="+mn-ea"/>
              </a:rPr>
              <a:t>或先绕中心点逆时针旋转</a:t>
            </a:r>
            <a:r>
              <a:rPr lang="en-US" altLang="zh-CN" sz="2100" dirty="0">
                <a:latin typeface="+mn-ea"/>
                <a:ea typeface="+mn-ea"/>
              </a:rPr>
              <a:t>90°</a:t>
            </a:r>
            <a:r>
              <a:rPr lang="zh-CN" altLang="en-US" sz="2100" dirty="0">
                <a:latin typeface="+mn-ea"/>
                <a:ea typeface="+mn-ea"/>
              </a:rPr>
              <a:t>，再向右平移</a:t>
            </a:r>
            <a:r>
              <a:rPr lang="en-US" altLang="zh-CN" sz="2100" dirty="0">
                <a:latin typeface="+mn-ea"/>
                <a:ea typeface="+mn-ea"/>
              </a:rPr>
              <a:t>5</a:t>
            </a:r>
            <a:r>
              <a:rPr lang="zh-CN" altLang="en-US" sz="2100" dirty="0">
                <a:latin typeface="+mn-ea"/>
                <a:ea typeface="+mn-ea"/>
              </a:rPr>
              <a:t>格得到</a:t>
            </a:r>
            <a:r>
              <a:rPr lang="en-US" altLang="zh-CN" sz="2100" dirty="0">
                <a:latin typeface="+mn-ea"/>
                <a:ea typeface="+mn-ea"/>
              </a:rPr>
              <a:t>D </a:t>
            </a:r>
            <a:r>
              <a:rPr lang="zh-CN" altLang="en-US" sz="2100" dirty="0">
                <a:latin typeface="+mn-ea"/>
                <a:ea typeface="+mn-ea"/>
              </a:rPr>
              <a:t>。</a:t>
            </a:r>
          </a:p>
        </p:txBody>
      </p:sp>
      <p:pic>
        <p:nvPicPr>
          <p:cNvPr id="7" name="Picture 10" descr="{BBBB41C1-7D2D-4707-B9C9-70C1B920CE2C}副本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642013" y="424973"/>
            <a:ext cx="5196648" cy="1108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7"/>
          <p:cNvSpPr/>
          <p:nvPr/>
        </p:nvSpPr>
        <p:spPr>
          <a:xfrm>
            <a:off x="2313469" y="1684657"/>
            <a:ext cx="293591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defTabSz="685800"/>
            <a:r>
              <a:rPr lang="en-US" altLang="zh-CN" sz="24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A</a:t>
            </a:r>
            <a:endParaRPr lang="zh-CN" altLang="en-US" sz="2400" dirty="0">
              <a:solidFill>
                <a:prstClr val="black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3542035" y="1684657"/>
            <a:ext cx="293591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defTabSz="685800"/>
            <a:r>
              <a:rPr lang="en-US" altLang="zh-CN" sz="24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B</a:t>
            </a:r>
            <a:endParaRPr lang="zh-CN" altLang="en-US" sz="24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642339" y="1684657"/>
            <a:ext cx="293591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defTabSz="685800"/>
            <a:r>
              <a:rPr lang="en-US" altLang="zh-CN" sz="24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C</a:t>
            </a:r>
            <a:endParaRPr lang="zh-CN" altLang="en-US" sz="24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5942058" y="1692432"/>
            <a:ext cx="293591" cy="4385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defTabSz="685800"/>
            <a:r>
              <a:rPr lang="en-US" altLang="zh-CN" sz="24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D</a:t>
            </a:r>
            <a:endParaRPr lang="zh-CN" altLang="en-US" sz="24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ldLvl="0" autoUpdateAnimBg="0"/>
      <p:bldP spid="15" grpId="0" bldLvl="0" autoUpdateAnimBg="0"/>
      <p:bldP spid="16" grpId="0" bldLvl="0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10115" y="2045319"/>
            <a:ext cx="3610455" cy="2070262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515287" y="494554"/>
            <a:ext cx="8113427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下面的方格纸上共有四个直角三角形，其中哪两个通过平移可以和中间的平行四边形拼成一个长方形？</a:t>
            </a:r>
          </a:p>
        </p:txBody>
      </p:sp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4</a:t>
            </a:r>
            <a:endParaRPr lang="zh-CN" altLang="en-US" sz="2100" b="1" dirty="0"/>
          </a:p>
        </p:txBody>
      </p:sp>
      <p:sp>
        <p:nvSpPr>
          <p:cNvPr id="8" name="矩形 7"/>
          <p:cNvSpPr/>
          <p:nvPr/>
        </p:nvSpPr>
        <p:spPr>
          <a:xfrm>
            <a:off x="796640" y="4239457"/>
            <a:ext cx="8113427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②和④可以通过平移和中间的平行四边形拼成一个长方形。</a:t>
            </a:r>
          </a:p>
        </p:txBody>
      </p:sp>
      <p:sp>
        <p:nvSpPr>
          <p:cNvPr id="6" name="平行四边形 5"/>
          <p:cNvSpPr/>
          <p:nvPr/>
        </p:nvSpPr>
        <p:spPr>
          <a:xfrm>
            <a:off x="2954217" y="2733447"/>
            <a:ext cx="1899137" cy="677968"/>
          </a:xfrm>
          <a:prstGeom prst="parallelogram">
            <a:avLst>
              <a:gd name="adj" fmla="val 72804"/>
            </a:avLst>
          </a:prstGeom>
          <a:solidFill>
            <a:srgbClr val="FFCC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1" name="直角三角形 10"/>
          <p:cNvSpPr/>
          <p:nvPr/>
        </p:nvSpPr>
        <p:spPr>
          <a:xfrm>
            <a:off x="2708030" y="3201108"/>
            <a:ext cx="490076" cy="655370"/>
          </a:xfrm>
          <a:prstGeom prst="rtTriangle">
            <a:avLst/>
          </a:prstGeom>
          <a:solidFill>
            <a:srgbClr val="FFCC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/>
          <p:cNvSpPr txBox="1"/>
          <p:nvPr/>
        </p:nvSpPr>
        <p:spPr>
          <a:xfrm>
            <a:off x="2708030" y="3472514"/>
            <a:ext cx="559568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/>
              <a:t>③</a:t>
            </a:r>
          </a:p>
        </p:txBody>
      </p:sp>
      <p:sp>
        <p:nvSpPr>
          <p:cNvPr id="13" name="直角三角形 12"/>
          <p:cNvSpPr/>
          <p:nvPr/>
        </p:nvSpPr>
        <p:spPr>
          <a:xfrm flipH="1">
            <a:off x="5081955" y="3183523"/>
            <a:ext cx="463160" cy="667859"/>
          </a:xfrm>
          <a:prstGeom prst="rtTriangle">
            <a:avLst/>
          </a:prstGeom>
          <a:solidFill>
            <a:srgbClr val="FFCC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4" name="直角三角形 13"/>
          <p:cNvSpPr/>
          <p:nvPr/>
        </p:nvSpPr>
        <p:spPr>
          <a:xfrm rot="10800000">
            <a:off x="2708030" y="2294792"/>
            <a:ext cx="465993" cy="685800"/>
          </a:xfrm>
          <a:prstGeom prst="rtTriangle">
            <a:avLst/>
          </a:prstGeom>
          <a:solidFill>
            <a:srgbClr val="FFCC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2825488" y="2254247"/>
            <a:ext cx="562131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/>
              <a:t>①</a:t>
            </a:r>
          </a:p>
        </p:txBody>
      </p:sp>
      <p:sp>
        <p:nvSpPr>
          <p:cNvPr id="15" name="直角三角形 14"/>
          <p:cNvSpPr/>
          <p:nvPr/>
        </p:nvSpPr>
        <p:spPr>
          <a:xfrm rot="10800000" flipH="1">
            <a:off x="5081956" y="2295802"/>
            <a:ext cx="463160" cy="684791"/>
          </a:xfrm>
          <a:prstGeom prst="rtTriangle">
            <a:avLst/>
          </a:prstGeom>
          <a:solidFill>
            <a:srgbClr val="FFCC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/>
          <p:cNvSpPr txBox="1"/>
          <p:nvPr/>
        </p:nvSpPr>
        <p:spPr>
          <a:xfrm>
            <a:off x="5192551" y="3453579"/>
            <a:ext cx="489054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/>
              <a:t>④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5103403" y="2249768"/>
            <a:ext cx="333675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/>
              <a:t>②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4754" y="581387"/>
            <a:ext cx="8079699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画出三角形</a:t>
            </a:r>
            <a:r>
              <a:rPr lang="en-US" altLang="zh-CN" sz="2100" i="1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AOB </a:t>
            </a:r>
            <a:r>
              <a:rPr lang="zh-CN" altLang="en-US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绕点</a:t>
            </a:r>
            <a:r>
              <a:rPr lang="en-US" altLang="zh-CN" sz="2100" i="1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B </a:t>
            </a:r>
            <a:r>
              <a:rPr lang="zh-CN" altLang="en-US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逆时针旋转</a:t>
            </a:r>
            <a:r>
              <a:rPr lang="en-US" altLang="zh-CN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90°</a:t>
            </a:r>
            <a:r>
              <a:rPr lang="zh-CN" altLang="en-US" sz="2100" kern="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宋体" panose="02010600030101010101" pitchFamily="2" charset="-122"/>
              </a:rPr>
              <a:t>后的图形。</a:t>
            </a:r>
          </a:p>
        </p:txBody>
      </p:sp>
      <p:grpSp>
        <p:nvGrpSpPr>
          <p:cNvPr id="17" name="组合 16"/>
          <p:cNvGrpSpPr/>
          <p:nvPr/>
        </p:nvGrpSpPr>
        <p:grpSpPr>
          <a:xfrm>
            <a:off x="2275915" y="1587486"/>
            <a:ext cx="3750495" cy="2911605"/>
            <a:chOff x="2000232" y="2071678"/>
            <a:chExt cx="5000660" cy="3882140"/>
          </a:xfrm>
        </p:grpSpPr>
        <p:pic>
          <p:nvPicPr>
            <p:cNvPr id="18" name="ns106.jpg" descr="id:2147510118;FounderCES"/>
            <p:cNvPicPr/>
            <p:nvPr/>
          </p:nvPicPr>
          <p:blipFill>
            <a:blip r:embed="rId3" cstate="email">
              <a:clrChange>
                <a:clrFrom>
                  <a:srgbClr val="FEFEFE"/>
                </a:clrFrom>
                <a:clrTo>
                  <a:srgbClr val="FEFEFE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2000232" y="2143116"/>
              <a:ext cx="5000660" cy="3810702"/>
            </a:xfrm>
            <a:prstGeom prst="rect">
              <a:avLst/>
            </a:prstGeom>
          </p:spPr>
        </p:pic>
        <p:sp>
          <p:nvSpPr>
            <p:cNvPr id="19" name="Rectangle 68"/>
            <p:cNvSpPr>
              <a:spLocks noChangeArrowheads="1"/>
            </p:cNvSpPr>
            <p:nvPr/>
          </p:nvSpPr>
          <p:spPr bwMode="auto">
            <a:xfrm>
              <a:off x="4286248" y="2972241"/>
              <a:ext cx="500067" cy="861775"/>
            </a:xfrm>
            <a:prstGeom prst="rect">
              <a:avLst/>
            </a:prstGeom>
            <a:noFill/>
            <a:ln w="9525" algn="ctr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i="1" dirty="0">
                  <a:solidFill>
                    <a:prstClr val="black"/>
                  </a:solidFill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O</a:t>
              </a:r>
              <a:endParaRPr lang="zh-CN" altLang="en-US" sz="2400" i="1" dirty="0">
                <a:solidFill>
                  <a:prstClr val="black"/>
                </a:solidFill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0" name="Rectangle 68"/>
            <p:cNvSpPr>
              <a:spLocks noChangeArrowheads="1"/>
            </p:cNvSpPr>
            <p:nvPr/>
          </p:nvSpPr>
          <p:spPr bwMode="auto">
            <a:xfrm>
              <a:off x="5715008" y="2071678"/>
              <a:ext cx="500067" cy="861775"/>
            </a:xfrm>
            <a:prstGeom prst="rect">
              <a:avLst/>
            </a:prstGeom>
            <a:noFill/>
            <a:ln w="9525" algn="ctr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i="1" dirty="0">
                  <a:solidFill>
                    <a:prstClr val="black"/>
                  </a:solidFill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A</a:t>
              </a:r>
              <a:endParaRPr lang="zh-CN" altLang="en-US" sz="2400" i="1" dirty="0">
                <a:solidFill>
                  <a:prstClr val="black"/>
                </a:solidFill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1" name="Rectangle 68"/>
            <p:cNvSpPr>
              <a:spLocks noChangeArrowheads="1"/>
            </p:cNvSpPr>
            <p:nvPr/>
          </p:nvSpPr>
          <p:spPr bwMode="auto">
            <a:xfrm>
              <a:off x="5715008" y="4543877"/>
              <a:ext cx="500067" cy="861775"/>
            </a:xfrm>
            <a:prstGeom prst="rect">
              <a:avLst/>
            </a:prstGeom>
            <a:noFill/>
            <a:ln w="9525" algn="ctr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i="1" dirty="0">
                  <a:solidFill>
                    <a:prstClr val="black"/>
                  </a:solidFill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B</a:t>
              </a:r>
              <a:endParaRPr lang="zh-CN" altLang="en-US" sz="2400" i="1" dirty="0">
                <a:solidFill>
                  <a:prstClr val="black"/>
                </a:solidFill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3508220" y="3623469"/>
            <a:ext cx="1553777" cy="750100"/>
            <a:chOff x="4143372" y="2214553"/>
            <a:chExt cx="2071702" cy="1000133"/>
          </a:xfrm>
        </p:grpSpPr>
        <p:cxnSp>
          <p:nvCxnSpPr>
            <p:cNvPr id="23" name="直接连接符 22"/>
            <p:cNvCxnSpPr/>
            <p:nvPr/>
          </p:nvCxnSpPr>
          <p:spPr>
            <a:xfrm>
              <a:off x="4143372" y="2214553"/>
              <a:ext cx="500065" cy="987080"/>
            </a:xfrm>
            <a:prstGeom prst="line">
              <a:avLst/>
            </a:prstGeom>
            <a:noFill/>
            <a:ln w="38100" cap="rnd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4" name="直接连接符 23"/>
            <p:cNvCxnSpPr/>
            <p:nvPr/>
          </p:nvCxnSpPr>
          <p:spPr>
            <a:xfrm>
              <a:off x="4143372" y="2214553"/>
              <a:ext cx="2071702" cy="1"/>
            </a:xfrm>
            <a:prstGeom prst="line">
              <a:avLst/>
            </a:prstGeom>
            <a:noFill/>
            <a:ln w="38100" cap="rnd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5" name="直接连接符 24"/>
            <p:cNvCxnSpPr/>
            <p:nvPr/>
          </p:nvCxnSpPr>
          <p:spPr>
            <a:xfrm flipV="1">
              <a:off x="4643438" y="2214554"/>
              <a:ext cx="1571636" cy="1000132"/>
            </a:xfrm>
            <a:prstGeom prst="line">
              <a:avLst/>
            </a:prstGeom>
            <a:noFill/>
            <a:ln w="38100" cap="rnd" cmpd="sng" algn="ctr">
              <a:solidFill>
                <a:srgbClr val="C00000"/>
              </a:solidFill>
              <a:prstDash val="solid"/>
            </a:ln>
            <a:effectLst/>
          </p:spPr>
        </p:cxnSp>
      </p:grpSp>
      <p:sp>
        <p:nvSpPr>
          <p:cNvPr id="26" name="Rectangle 68"/>
          <p:cNvSpPr>
            <a:spLocks noChangeArrowheads="1"/>
          </p:cNvSpPr>
          <p:nvPr/>
        </p:nvSpPr>
        <p:spPr bwMode="auto">
          <a:xfrm>
            <a:off x="3205573" y="3263460"/>
            <a:ext cx="573431" cy="623248"/>
          </a:xfrm>
          <a:prstGeom prst="rect">
            <a:avLst/>
          </a:prstGeom>
          <a:noFill/>
          <a:ln w="9525" algn="ctr">
            <a:noFill/>
            <a:miter lim="800000"/>
          </a:ln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400" i="1" dirty="0">
                <a:solidFill>
                  <a:srgbClr val="C00000"/>
                </a:solidFill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rPr>
              <a:t>A</a:t>
            </a:r>
            <a:r>
              <a:rPr lang="en-US" altLang="zh-CN" sz="2400" dirty="0">
                <a:solidFill>
                  <a:srgbClr val="FF0000"/>
                </a:solidFill>
              </a:rPr>
              <a:t> ˊ</a:t>
            </a:r>
            <a:endParaRPr lang="zh-CN" altLang="en-US" sz="2400" i="1" dirty="0">
              <a:solidFill>
                <a:srgbClr val="C00000"/>
              </a:solidFill>
              <a:latin typeface="Times New Roman" panose="02020603050405020304" pitchFamily="18" charset="0"/>
              <a:ea typeface="幼圆" panose="020105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27" name="Rectangle 68"/>
          <p:cNvSpPr>
            <a:spLocks noChangeArrowheads="1"/>
          </p:cNvSpPr>
          <p:nvPr/>
        </p:nvSpPr>
        <p:spPr bwMode="auto">
          <a:xfrm>
            <a:off x="3703710" y="4220649"/>
            <a:ext cx="554608" cy="623248"/>
          </a:xfrm>
          <a:prstGeom prst="rect">
            <a:avLst/>
          </a:prstGeom>
          <a:noFill/>
          <a:ln w="9525" algn="ctr">
            <a:noFill/>
            <a:miter lim="800000"/>
          </a:ln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400" i="1" dirty="0">
                <a:solidFill>
                  <a:srgbClr val="C00000"/>
                </a:solidFill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rPr>
              <a:t>O</a:t>
            </a:r>
            <a:r>
              <a:rPr lang="en-US" altLang="zh-CN" sz="2400" dirty="0">
                <a:solidFill>
                  <a:srgbClr val="FF0000"/>
                </a:solidFill>
              </a:rPr>
              <a:t> ˊ</a:t>
            </a:r>
            <a:endParaRPr lang="zh-CN" altLang="en-US" sz="2400" i="1" dirty="0">
              <a:solidFill>
                <a:srgbClr val="C00000"/>
              </a:solidFill>
              <a:latin typeface="Times New Roman" panose="02020603050405020304" pitchFamily="18" charset="0"/>
              <a:ea typeface="幼圆" panose="02010509060101010101" pitchFamily="49" charset="-122"/>
              <a:cs typeface="Times New Roman" panose="02020603050405020304" pitchFamily="18" charset="0"/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5061997" y="2057401"/>
            <a:ext cx="0" cy="156606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flipH="1">
            <a:off x="4299649" y="2068643"/>
            <a:ext cx="784833" cy="39112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/>
          <p:nvPr/>
        </p:nvCxnSpPr>
        <p:spPr>
          <a:xfrm>
            <a:off x="4310892" y="2495863"/>
            <a:ext cx="767038" cy="112760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4"/>
          <p:cNvGrpSpPr/>
          <p:nvPr/>
        </p:nvGrpSpPr>
        <p:grpSpPr bwMode="auto">
          <a:xfrm>
            <a:off x="2931555" y="3355381"/>
            <a:ext cx="269081" cy="676275"/>
            <a:chOff x="1175" y="1458"/>
            <a:chExt cx="369" cy="1220"/>
          </a:xfrm>
        </p:grpSpPr>
        <p:sp>
          <p:nvSpPr>
            <p:cNvPr id="3" name="Line 47"/>
            <p:cNvSpPr>
              <a:spLocks noChangeShapeType="1"/>
            </p:cNvSpPr>
            <p:nvPr/>
          </p:nvSpPr>
          <p:spPr bwMode="auto">
            <a:xfrm>
              <a:off x="1278" y="1458"/>
              <a:ext cx="144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514350"/>
              <a:endParaRPr lang="zh-CN" altLang="en-US" sz="210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grpSp>
          <p:nvGrpSpPr>
            <p:cNvPr id="4" name="Group 50"/>
            <p:cNvGrpSpPr/>
            <p:nvPr/>
          </p:nvGrpSpPr>
          <p:grpSpPr bwMode="auto">
            <a:xfrm rot="10800000">
              <a:off x="1175" y="1607"/>
              <a:ext cx="369" cy="1071"/>
              <a:chOff x="1170" y="387"/>
              <a:chExt cx="369" cy="1071"/>
            </a:xfrm>
          </p:grpSpPr>
          <p:sp>
            <p:nvSpPr>
              <p:cNvPr id="5" name="Line 51"/>
              <p:cNvSpPr>
                <a:spLocks noChangeShapeType="1"/>
              </p:cNvSpPr>
              <p:nvPr/>
            </p:nvSpPr>
            <p:spPr bwMode="auto">
              <a:xfrm flipV="1">
                <a:off x="1170" y="387"/>
                <a:ext cx="369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defTabSz="514350"/>
                <a:endParaRPr lang="zh-CN" altLang="en-US" sz="210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6" name="Line 52"/>
              <p:cNvSpPr>
                <a:spLocks noChangeShapeType="1"/>
              </p:cNvSpPr>
              <p:nvPr/>
            </p:nvSpPr>
            <p:spPr bwMode="auto">
              <a:xfrm>
                <a:off x="1278" y="1458"/>
                <a:ext cx="144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defTabSz="514350"/>
                <a:endParaRPr lang="zh-CN" altLang="en-US" sz="210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7" name="Line 53"/>
              <p:cNvSpPr>
                <a:spLocks noChangeShapeType="1"/>
              </p:cNvSpPr>
              <p:nvPr/>
            </p:nvSpPr>
            <p:spPr bwMode="auto">
              <a:xfrm flipH="1">
                <a:off x="1422" y="396"/>
                <a:ext cx="117" cy="106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defTabSz="514350"/>
                <a:endParaRPr lang="zh-CN" altLang="en-US" sz="210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8" name="Line 54"/>
              <p:cNvSpPr>
                <a:spLocks noChangeShapeType="1"/>
              </p:cNvSpPr>
              <p:nvPr/>
            </p:nvSpPr>
            <p:spPr bwMode="auto">
              <a:xfrm>
                <a:off x="1179" y="387"/>
                <a:ext cx="108" cy="107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defTabSz="514350"/>
                <a:endParaRPr lang="zh-CN" altLang="en-US" sz="210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</p:grpSp>
      </p:grpSp>
      <p:pic>
        <p:nvPicPr>
          <p:cNvPr id="9" name="Picture 14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211028" y="1231564"/>
            <a:ext cx="5994332" cy="2206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矩形 33"/>
          <p:cNvSpPr>
            <a:spLocks noChangeArrowheads="1"/>
          </p:cNvSpPr>
          <p:nvPr/>
        </p:nvSpPr>
        <p:spPr bwMode="auto">
          <a:xfrm>
            <a:off x="710034" y="539389"/>
            <a:ext cx="488932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下面的运动哪些是平移，哪些是旋转？</a:t>
            </a:r>
          </a:p>
        </p:txBody>
      </p:sp>
      <p:sp>
        <p:nvSpPr>
          <p:cNvPr id="11" name="矩形 33"/>
          <p:cNvSpPr>
            <a:spLocks noChangeArrowheads="1"/>
          </p:cNvSpPr>
          <p:nvPr/>
        </p:nvSpPr>
        <p:spPr bwMode="auto">
          <a:xfrm>
            <a:off x="1606845" y="1988520"/>
            <a:ext cx="890588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</a:rPr>
              <a:t>旋转</a:t>
            </a:r>
          </a:p>
        </p:txBody>
      </p:sp>
      <p:sp>
        <p:nvSpPr>
          <p:cNvPr id="12" name="矩形 33"/>
          <p:cNvSpPr>
            <a:spLocks noChangeArrowheads="1"/>
          </p:cNvSpPr>
          <p:nvPr/>
        </p:nvSpPr>
        <p:spPr bwMode="auto">
          <a:xfrm>
            <a:off x="3294649" y="2008359"/>
            <a:ext cx="890588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</a:rPr>
              <a:t>平移</a:t>
            </a:r>
          </a:p>
        </p:txBody>
      </p:sp>
      <p:sp>
        <p:nvSpPr>
          <p:cNvPr id="13" name="矩形 33"/>
          <p:cNvSpPr>
            <a:spLocks noChangeArrowheads="1"/>
          </p:cNvSpPr>
          <p:nvPr/>
        </p:nvSpPr>
        <p:spPr bwMode="auto">
          <a:xfrm>
            <a:off x="4804711" y="2008359"/>
            <a:ext cx="890588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</a:rPr>
              <a:t>旋转</a:t>
            </a:r>
          </a:p>
        </p:txBody>
      </p:sp>
      <p:sp>
        <p:nvSpPr>
          <p:cNvPr id="14" name="矩形 33"/>
          <p:cNvSpPr>
            <a:spLocks noChangeArrowheads="1"/>
          </p:cNvSpPr>
          <p:nvPr/>
        </p:nvSpPr>
        <p:spPr bwMode="auto">
          <a:xfrm>
            <a:off x="6268087" y="1980789"/>
            <a:ext cx="890588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</a:rPr>
              <a:t>平移</a:t>
            </a:r>
          </a:p>
        </p:txBody>
      </p:sp>
      <p:sp>
        <p:nvSpPr>
          <p:cNvPr id="15" name="矩形 33"/>
          <p:cNvSpPr>
            <a:spLocks noChangeArrowheads="1"/>
          </p:cNvSpPr>
          <p:nvPr/>
        </p:nvSpPr>
        <p:spPr bwMode="auto">
          <a:xfrm>
            <a:off x="1635725" y="3126472"/>
            <a:ext cx="890588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</a:rPr>
              <a:t>平移</a:t>
            </a:r>
          </a:p>
        </p:txBody>
      </p:sp>
      <p:sp>
        <p:nvSpPr>
          <p:cNvPr id="16" name="矩形 33"/>
          <p:cNvSpPr>
            <a:spLocks noChangeArrowheads="1"/>
          </p:cNvSpPr>
          <p:nvPr/>
        </p:nvSpPr>
        <p:spPr bwMode="auto">
          <a:xfrm>
            <a:off x="3279461" y="3143724"/>
            <a:ext cx="890588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</a:rPr>
              <a:t>旋转</a:t>
            </a:r>
          </a:p>
        </p:txBody>
      </p:sp>
      <p:sp>
        <p:nvSpPr>
          <p:cNvPr id="17" name="矩形 33"/>
          <p:cNvSpPr>
            <a:spLocks noChangeArrowheads="1"/>
          </p:cNvSpPr>
          <p:nvPr/>
        </p:nvSpPr>
        <p:spPr bwMode="auto">
          <a:xfrm>
            <a:off x="4829957" y="3139754"/>
            <a:ext cx="890588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</a:rPr>
              <a:t>平移</a:t>
            </a:r>
          </a:p>
        </p:txBody>
      </p:sp>
      <p:sp>
        <p:nvSpPr>
          <p:cNvPr id="18" name="矩形 33"/>
          <p:cNvSpPr>
            <a:spLocks noChangeArrowheads="1"/>
          </p:cNvSpPr>
          <p:nvPr/>
        </p:nvSpPr>
        <p:spPr bwMode="auto">
          <a:xfrm>
            <a:off x="6353881" y="3140560"/>
            <a:ext cx="890588" cy="34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1800" dirty="0">
                <a:latin typeface="微软雅黑" panose="020B0503020204020204" charset="-122"/>
                <a:ea typeface="微软雅黑" panose="020B0503020204020204" charset="-122"/>
              </a:rPr>
              <a:t>旋转</a:t>
            </a:r>
          </a:p>
        </p:txBody>
      </p:sp>
      <p:sp>
        <p:nvSpPr>
          <p:cNvPr id="20" name="圆角矩形标注 24"/>
          <p:cNvSpPr/>
          <p:nvPr/>
        </p:nvSpPr>
        <p:spPr>
          <a:xfrm>
            <a:off x="982267" y="4191175"/>
            <a:ext cx="7269818" cy="434162"/>
          </a:xfrm>
          <a:prstGeom prst="wedgeRoundRectCallout">
            <a:avLst>
              <a:gd name="adj1" fmla="val -49456"/>
              <a:gd name="adj2" fmla="val -10099"/>
              <a:gd name="adj3" fmla="val 16667"/>
            </a:avLst>
          </a:prstGeom>
          <a:solidFill>
            <a:srgbClr val="A1C450"/>
          </a:solidFill>
          <a:ln w="28575">
            <a:noFill/>
          </a:ln>
        </p:spPr>
        <p:txBody>
          <a:bodyPr wrap="square" lIns="68580" tIns="34290" rIns="68580" bIns="34290">
            <a:spAutoFit/>
          </a:bodyPr>
          <a:lstStyle/>
          <a:p>
            <a:pPr defTabSz="514350">
              <a:defRPr/>
            </a:pPr>
            <a:r>
              <a:rPr lang="zh-CN" altLang="en-US" sz="210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判断平移和旋转，看是沿着直线运动还是围绕固定一点运动。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2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33"/>
          <p:cNvSpPr>
            <a:spLocks noChangeArrowheads="1"/>
          </p:cNvSpPr>
          <p:nvPr/>
        </p:nvSpPr>
        <p:spPr bwMode="auto">
          <a:xfrm>
            <a:off x="411301" y="445417"/>
            <a:ext cx="3235172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把图①移入七巧板内。</a:t>
            </a:r>
          </a:p>
        </p:txBody>
      </p:sp>
      <p:sp>
        <p:nvSpPr>
          <p:cNvPr id="17" name="AutoShape 27"/>
          <p:cNvSpPr>
            <a:spLocks noChangeArrowheads="1"/>
          </p:cNvSpPr>
          <p:nvPr/>
        </p:nvSpPr>
        <p:spPr bwMode="auto">
          <a:xfrm>
            <a:off x="411301" y="1973451"/>
            <a:ext cx="1830522" cy="1213858"/>
          </a:xfrm>
          <a:prstGeom prst="wedgeRoundRectCallout">
            <a:avLst>
              <a:gd name="adj1" fmla="val 2329"/>
              <a:gd name="adj2" fmla="val 78016"/>
              <a:gd name="adj3" fmla="val 16667"/>
            </a:avLst>
          </a:prstGeom>
          <a:solidFill>
            <a:srgbClr val="EA976B"/>
          </a:solidFill>
          <a:ln w="19050">
            <a:noFill/>
            <a:miter lim="800000"/>
          </a:ln>
        </p:spPr>
        <p:txBody>
          <a:bodyPr lIns="51435" tIns="25718" rIns="51435" bIns="25718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>
              <a:lnSpc>
                <a:spcPct val="110000"/>
              </a:lnSpc>
              <a:defRPr/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先向上平移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5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格，再向左平移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10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格。</a:t>
            </a:r>
          </a:p>
        </p:txBody>
      </p:sp>
      <p:graphicFrame>
        <p:nvGraphicFramePr>
          <p:cNvPr id="22" name="表格 21"/>
          <p:cNvGraphicFramePr>
            <a:graphicFrameLocks noGrp="1"/>
          </p:cNvGraphicFramePr>
          <p:nvPr/>
        </p:nvGraphicFramePr>
        <p:xfrm>
          <a:off x="2599658" y="1109678"/>
          <a:ext cx="6081075" cy="3764592"/>
        </p:xfrm>
        <a:graphic>
          <a:graphicData uri="http://schemas.openxmlformats.org/drawingml/2006/table">
            <a:tbl>
              <a:tblPr firstRow="1" bandRow="1"/>
              <a:tblGrid>
                <a:gridCol w="289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0959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6955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23" name="图片 7" descr="1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2887326" y="2266761"/>
            <a:ext cx="2303971" cy="230524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4" name="组合 10"/>
          <p:cNvGrpSpPr/>
          <p:nvPr/>
        </p:nvGrpSpPr>
        <p:grpSpPr bwMode="auto">
          <a:xfrm>
            <a:off x="5814259" y="3710501"/>
            <a:ext cx="1691300" cy="573879"/>
            <a:chOff x="6053457" y="-143146"/>
            <a:chExt cx="2160240" cy="720080"/>
          </a:xfrm>
        </p:grpSpPr>
        <p:sp>
          <p:nvSpPr>
            <p:cNvPr id="25" name="平行四边形 24"/>
            <p:cNvSpPr/>
            <p:nvPr/>
          </p:nvSpPr>
          <p:spPr>
            <a:xfrm flipV="1">
              <a:off x="6053457" y="-143146"/>
              <a:ext cx="2160240" cy="720080"/>
            </a:xfrm>
            <a:prstGeom prst="parallelogram">
              <a:avLst>
                <a:gd name="adj" fmla="val 100519"/>
              </a:avLst>
            </a:prstGeom>
            <a:solidFill>
              <a:srgbClr val="D42B1E"/>
            </a:solidFill>
            <a:ln w="2540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kern="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26" name="TextBox 9"/>
            <p:cNvSpPr txBox="1">
              <a:spLocks noChangeArrowheads="1"/>
            </p:cNvSpPr>
            <p:nvPr/>
          </p:nvSpPr>
          <p:spPr bwMode="auto">
            <a:xfrm>
              <a:off x="6730477" y="-83692"/>
              <a:ext cx="576064" cy="656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eaLnBrk="1" hangingPunct="1">
                <a:defRPr/>
              </a:pPr>
              <a:r>
                <a:rPr lang="zh-CN" altLang="en-US" sz="2800" kern="0" dirty="0">
                  <a:solidFill>
                    <a:prstClr val="black"/>
                  </a:solidFill>
                </a:rPr>
                <a:t>①</a:t>
              </a:r>
            </a:p>
          </p:txBody>
        </p:sp>
      </p:grpSp>
      <p:grpSp>
        <p:nvGrpSpPr>
          <p:cNvPr id="27" name="组合 10"/>
          <p:cNvGrpSpPr/>
          <p:nvPr/>
        </p:nvGrpSpPr>
        <p:grpSpPr bwMode="auto">
          <a:xfrm>
            <a:off x="5800514" y="3718505"/>
            <a:ext cx="1718787" cy="601666"/>
            <a:chOff x="4731782" y="2329851"/>
            <a:chExt cx="2160240" cy="754946"/>
          </a:xfrm>
        </p:grpSpPr>
        <p:sp>
          <p:nvSpPr>
            <p:cNvPr id="28" name="平行四边形 27"/>
            <p:cNvSpPr/>
            <p:nvPr/>
          </p:nvSpPr>
          <p:spPr>
            <a:xfrm flipV="1">
              <a:off x="4731782" y="2329851"/>
              <a:ext cx="2160240" cy="720080"/>
            </a:xfrm>
            <a:prstGeom prst="parallelogram">
              <a:avLst>
                <a:gd name="adj" fmla="val 100519"/>
              </a:avLst>
            </a:prstGeom>
            <a:solidFill>
              <a:srgbClr val="D42B1E"/>
            </a:solidFill>
            <a:ln w="2540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kern="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29" name="TextBox 9"/>
            <p:cNvSpPr txBox="1">
              <a:spLocks noChangeArrowheads="1"/>
            </p:cNvSpPr>
            <p:nvPr/>
          </p:nvSpPr>
          <p:spPr bwMode="auto">
            <a:xfrm>
              <a:off x="5532814" y="2428282"/>
              <a:ext cx="576064" cy="656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eaLnBrk="1" hangingPunct="1">
                <a:defRPr/>
              </a:pPr>
              <a:r>
                <a:rPr lang="zh-CN" altLang="en-US" sz="2800" kern="0" dirty="0">
                  <a:solidFill>
                    <a:prstClr val="black"/>
                  </a:solidFill>
                </a:rPr>
                <a:t>①</a:t>
              </a:r>
            </a:p>
          </p:txBody>
        </p:sp>
      </p:grpSp>
      <p:grpSp>
        <p:nvGrpSpPr>
          <p:cNvPr id="30" name="组合 22"/>
          <p:cNvGrpSpPr/>
          <p:nvPr/>
        </p:nvGrpSpPr>
        <p:grpSpPr bwMode="auto">
          <a:xfrm>
            <a:off x="6673651" y="1129854"/>
            <a:ext cx="1120578" cy="1120578"/>
            <a:chOff x="5467627" y="1613033"/>
            <a:chExt cx="1440000" cy="1440000"/>
          </a:xfrm>
        </p:grpSpPr>
        <p:sp>
          <p:nvSpPr>
            <p:cNvPr id="31" name="直角三角形 30"/>
            <p:cNvSpPr/>
            <p:nvPr/>
          </p:nvSpPr>
          <p:spPr>
            <a:xfrm rot="16200000">
              <a:off x="5467627" y="1613033"/>
              <a:ext cx="1440000" cy="144000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32" name="TextBox 9"/>
            <p:cNvSpPr txBox="1">
              <a:spLocks noChangeArrowheads="1"/>
            </p:cNvSpPr>
            <p:nvPr/>
          </p:nvSpPr>
          <p:spPr bwMode="auto">
            <a:xfrm>
              <a:off x="6213744" y="2323665"/>
              <a:ext cx="575732" cy="6723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eaLnBrk="1" hangingPunct="1">
                <a:defRPr/>
              </a:pPr>
              <a:r>
                <a:rPr lang="zh-CN" altLang="en-US" sz="2800" kern="0" dirty="0">
                  <a:solidFill>
                    <a:prstClr val="black"/>
                  </a:solidFill>
                </a:rPr>
                <a:t>②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-0.0044 L -0.00456 -0.27801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36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68 -0.27593 L -0.31836 -0.2805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34" y="-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33"/>
          <p:cNvSpPr>
            <a:spLocks noChangeArrowheads="1"/>
          </p:cNvSpPr>
          <p:nvPr/>
        </p:nvSpPr>
        <p:spPr bwMode="auto">
          <a:xfrm>
            <a:off x="376986" y="448823"/>
            <a:ext cx="3235172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把图①移入七巧板内。</a:t>
            </a:r>
          </a:p>
        </p:txBody>
      </p:sp>
      <p:sp>
        <p:nvSpPr>
          <p:cNvPr id="18" name="AutoShape 27"/>
          <p:cNvSpPr>
            <a:spLocks noChangeArrowheads="1"/>
          </p:cNvSpPr>
          <p:nvPr/>
        </p:nvSpPr>
        <p:spPr bwMode="auto">
          <a:xfrm>
            <a:off x="6900404" y="1930501"/>
            <a:ext cx="2023160" cy="1282499"/>
          </a:xfrm>
          <a:prstGeom prst="wedgeRoundRectCallout">
            <a:avLst>
              <a:gd name="adj1" fmla="val 16566"/>
              <a:gd name="adj2" fmla="val 76733"/>
              <a:gd name="adj3" fmla="val 16667"/>
            </a:avLst>
          </a:prstGeom>
          <a:solidFill>
            <a:srgbClr val="EE858C"/>
          </a:solidFill>
          <a:ln w="19050">
            <a:noFill/>
            <a:miter lim="800000"/>
          </a:ln>
        </p:spPr>
        <p:txBody>
          <a:bodyPr lIns="51435" tIns="25718" rIns="51435" bIns="25718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>
              <a:lnSpc>
                <a:spcPct val="110000"/>
              </a:lnSpc>
              <a:defRPr/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也可以先向左平移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10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格，再向上平移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5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格。</a:t>
            </a:r>
            <a:endParaRPr lang="en-US" altLang="zh-CN" sz="21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 flipH="1">
            <a:off x="7782148" y="3486150"/>
            <a:ext cx="1285118" cy="1285118"/>
          </a:xfrm>
          <a:prstGeom prst="rect">
            <a:avLst/>
          </a:prstGeom>
        </p:spPr>
      </p:pic>
      <p:graphicFrame>
        <p:nvGraphicFramePr>
          <p:cNvPr id="22" name="表格 21"/>
          <p:cNvGraphicFramePr>
            <a:graphicFrameLocks noGrp="1"/>
          </p:cNvGraphicFramePr>
          <p:nvPr/>
        </p:nvGraphicFramePr>
        <p:xfrm>
          <a:off x="411301" y="1143406"/>
          <a:ext cx="6081075" cy="3764592"/>
        </p:xfrm>
        <a:graphic>
          <a:graphicData uri="http://schemas.openxmlformats.org/drawingml/2006/table">
            <a:tbl>
              <a:tblPr firstRow="1" bandRow="1"/>
              <a:tblGrid>
                <a:gridCol w="289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0959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6955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8957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5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300" dirty="0"/>
                    </a:p>
                  </a:txBody>
                  <a:tcPr marL="73552" marR="73552" marT="36778" marB="36778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23" name="图片 7" descr="1.png"/>
          <p:cNvPicPr>
            <a:picLocks noChangeAspect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709356" y="2296848"/>
            <a:ext cx="2359448" cy="236074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7" name="组合 10"/>
          <p:cNvGrpSpPr/>
          <p:nvPr/>
        </p:nvGrpSpPr>
        <p:grpSpPr bwMode="auto">
          <a:xfrm>
            <a:off x="3605270" y="3764933"/>
            <a:ext cx="1718787" cy="601666"/>
            <a:chOff x="4731782" y="2329851"/>
            <a:chExt cx="2160240" cy="754946"/>
          </a:xfrm>
        </p:grpSpPr>
        <p:sp>
          <p:nvSpPr>
            <p:cNvPr id="28" name="平行四边形 27"/>
            <p:cNvSpPr/>
            <p:nvPr/>
          </p:nvSpPr>
          <p:spPr>
            <a:xfrm flipV="1">
              <a:off x="4731782" y="2329851"/>
              <a:ext cx="2160240" cy="720080"/>
            </a:xfrm>
            <a:prstGeom prst="parallelogram">
              <a:avLst>
                <a:gd name="adj" fmla="val 100519"/>
              </a:avLst>
            </a:prstGeom>
            <a:solidFill>
              <a:srgbClr val="D42B1E"/>
            </a:solidFill>
            <a:ln w="2540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kern="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29" name="TextBox 9"/>
            <p:cNvSpPr txBox="1">
              <a:spLocks noChangeArrowheads="1"/>
            </p:cNvSpPr>
            <p:nvPr/>
          </p:nvSpPr>
          <p:spPr bwMode="auto">
            <a:xfrm>
              <a:off x="5532814" y="2428282"/>
              <a:ext cx="576064" cy="656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eaLnBrk="1" hangingPunct="1">
                <a:defRPr/>
              </a:pPr>
              <a:r>
                <a:rPr lang="zh-CN" altLang="en-US" sz="2800" kern="0" dirty="0">
                  <a:solidFill>
                    <a:prstClr val="black"/>
                  </a:solidFill>
                </a:rPr>
                <a:t>①</a:t>
              </a:r>
            </a:p>
          </p:txBody>
        </p:sp>
      </p:grpSp>
      <p:grpSp>
        <p:nvGrpSpPr>
          <p:cNvPr id="30" name="组合 22"/>
          <p:cNvGrpSpPr/>
          <p:nvPr/>
        </p:nvGrpSpPr>
        <p:grpSpPr bwMode="auto">
          <a:xfrm>
            <a:off x="4485294" y="1163582"/>
            <a:ext cx="1120578" cy="1120578"/>
            <a:chOff x="5467627" y="1613033"/>
            <a:chExt cx="1440000" cy="1440000"/>
          </a:xfrm>
        </p:grpSpPr>
        <p:sp>
          <p:nvSpPr>
            <p:cNvPr id="31" name="直角三角形 30"/>
            <p:cNvSpPr/>
            <p:nvPr/>
          </p:nvSpPr>
          <p:spPr>
            <a:xfrm rot="16200000">
              <a:off x="5467627" y="1613033"/>
              <a:ext cx="1440000" cy="144000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>
                <a:defRPr/>
              </a:pPr>
              <a:endParaRPr lang="zh-CN" altLang="en-US" sz="1900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32" name="TextBox 9"/>
            <p:cNvSpPr txBox="1">
              <a:spLocks noChangeArrowheads="1"/>
            </p:cNvSpPr>
            <p:nvPr/>
          </p:nvSpPr>
          <p:spPr bwMode="auto">
            <a:xfrm>
              <a:off x="6213744" y="2323665"/>
              <a:ext cx="575732" cy="6723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eaLnBrk="1" hangingPunct="1">
                <a:defRPr/>
              </a:pPr>
              <a:r>
                <a:rPr lang="zh-CN" altLang="en-US" sz="2800" kern="0" dirty="0">
                  <a:solidFill>
                    <a:prstClr val="black"/>
                  </a:solidFill>
                </a:rPr>
                <a:t>②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4.44444E-6 L -0.31159 -0.00138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86" y="-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1159 -0.00138 L -0.31706 -0.28125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-140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3"/>
          <p:cNvSpPr>
            <a:spLocks noChangeArrowheads="1"/>
          </p:cNvSpPr>
          <p:nvPr/>
        </p:nvSpPr>
        <p:spPr bwMode="auto">
          <a:xfrm>
            <a:off x="459519" y="573833"/>
            <a:ext cx="28920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>
              <a:defRPr/>
            </a:pPr>
            <a:r>
              <a:rPr lang="zh-CN" altLang="en-US" sz="2100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把图②移入七巧板内。</a:t>
            </a:r>
          </a:p>
        </p:txBody>
      </p:sp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257629" y="1428687"/>
          <a:ext cx="4210290" cy="2606448"/>
        </p:xfrm>
        <a:graphic>
          <a:graphicData uri="http://schemas.openxmlformats.org/drawingml/2006/table">
            <a:tbl>
              <a:tblPr firstRow="1" bandRow="1"/>
              <a:tblGrid>
                <a:gridCol w="200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6" name="图片 7" descr="1.png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462238" y="2239923"/>
            <a:ext cx="1585141" cy="158601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组合 6"/>
          <p:cNvGrpSpPr/>
          <p:nvPr/>
        </p:nvGrpSpPr>
        <p:grpSpPr>
          <a:xfrm>
            <a:off x="4032482" y="1462794"/>
            <a:ext cx="847318" cy="789538"/>
            <a:chOff x="4964562" y="1129822"/>
            <a:chExt cx="995252" cy="1000546"/>
          </a:xfrm>
        </p:grpSpPr>
        <p:sp>
          <p:nvSpPr>
            <p:cNvPr id="8" name="直角三角形 7"/>
            <p:cNvSpPr/>
            <p:nvPr/>
          </p:nvSpPr>
          <p:spPr>
            <a:xfrm rot="16200000">
              <a:off x="4961650" y="1132734"/>
              <a:ext cx="975903" cy="97008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9" name="椭圆 8"/>
            <p:cNvSpPr/>
            <p:nvPr/>
          </p:nvSpPr>
          <p:spPr bwMode="auto">
            <a:xfrm rot="17708005">
              <a:off x="5910000" y="2080553"/>
              <a:ext cx="49284" cy="50345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0" name="TextBox 9"/>
            <p:cNvSpPr txBox="1">
              <a:spLocks noChangeArrowheads="1"/>
            </p:cNvSpPr>
            <p:nvPr/>
          </p:nvSpPr>
          <p:spPr bwMode="auto">
            <a:xfrm rot="260420">
              <a:off x="5422061" y="1491411"/>
              <a:ext cx="39702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514350" eaLnBrk="1" hangingPunct="1">
                <a:defRPr/>
              </a:pPr>
              <a:r>
                <a:rPr lang="zh-CN" altLang="en-US" sz="2100" kern="0" dirty="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</a:rPr>
                <a:t>②</a:t>
              </a:r>
            </a:p>
          </p:txBody>
        </p:sp>
      </p:grpSp>
      <p:grpSp>
        <p:nvGrpSpPr>
          <p:cNvPr id="11" name="组合 10"/>
          <p:cNvGrpSpPr/>
          <p:nvPr/>
        </p:nvGrpSpPr>
        <p:grpSpPr>
          <a:xfrm rot="19657148">
            <a:off x="4001689" y="1725810"/>
            <a:ext cx="746439" cy="750410"/>
            <a:chOff x="4964562" y="1129822"/>
            <a:chExt cx="995252" cy="1000546"/>
          </a:xfrm>
        </p:grpSpPr>
        <p:sp>
          <p:nvSpPr>
            <p:cNvPr id="12" name="直角三角形 11"/>
            <p:cNvSpPr/>
            <p:nvPr/>
          </p:nvSpPr>
          <p:spPr>
            <a:xfrm rot="16200000">
              <a:off x="4961650" y="1132734"/>
              <a:ext cx="975903" cy="97008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3" name="椭圆 12"/>
            <p:cNvSpPr/>
            <p:nvPr/>
          </p:nvSpPr>
          <p:spPr bwMode="auto">
            <a:xfrm rot="17708005">
              <a:off x="5910000" y="2080553"/>
              <a:ext cx="49284" cy="50345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4" name="TextBox 9"/>
            <p:cNvSpPr txBox="1">
              <a:spLocks noChangeArrowheads="1"/>
            </p:cNvSpPr>
            <p:nvPr/>
          </p:nvSpPr>
          <p:spPr bwMode="auto">
            <a:xfrm rot="260420">
              <a:off x="5422061" y="1476023"/>
              <a:ext cx="397025" cy="553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514350" eaLnBrk="1" hangingPunct="1">
                <a:defRPr/>
              </a:pPr>
              <a:r>
                <a:rPr lang="zh-CN" altLang="en-US" sz="2100" kern="0" dirty="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</a:rPr>
                <a:t>②</a:t>
              </a:r>
            </a:p>
          </p:txBody>
        </p:sp>
      </p:grpSp>
      <p:grpSp>
        <p:nvGrpSpPr>
          <p:cNvPr id="15" name="组合 14"/>
          <p:cNvGrpSpPr/>
          <p:nvPr/>
        </p:nvGrpSpPr>
        <p:grpSpPr>
          <a:xfrm rot="18041399">
            <a:off x="4004063" y="1969051"/>
            <a:ext cx="746439" cy="750410"/>
            <a:chOff x="4964562" y="1129822"/>
            <a:chExt cx="995252" cy="1000546"/>
          </a:xfrm>
        </p:grpSpPr>
        <p:sp>
          <p:nvSpPr>
            <p:cNvPr id="16" name="直角三角形 15"/>
            <p:cNvSpPr/>
            <p:nvPr/>
          </p:nvSpPr>
          <p:spPr>
            <a:xfrm rot="16200000">
              <a:off x="4961650" y="1132734"/>
              <a:ext cx="975903" cy="97008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7" name="椭圆 16"/>
            <p:cNvSpPr/>
            <p:nvPr/>
          </p:nvSpPr>
          <p:spPr bwMode="auto">
            <a:xfrm rot="17708005">
              <a:off x="5910000" y="2080553"/>
              <a:ext cx="49284" cy="50345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8" name="TextBox 9"/>
            <p:cNvSpPr txBox="1">
              <a:spLocks noChangeArrowheads="1"/>
            </p:cNvSpPr>
            <p:nvPr/>
          </p:nvSpPr>
          <p:spPr bwMode="auto">
            <a:xfrm rot="260420">
              <a:off x="5422060" y="1476022"/>
              <a:ext cx="397025" cy="553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514350" eaLnBrk="1" hangingPunct="1">
                <a:defRPr/>
              </a:pPr>
              <a:r>
                <a:rPr lang="zh-CN" altLang="en-US" sz="2100" kern="0" dirty="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</a:rPr>
                <a:t>②</a:t>
              </a:r>
            </a:p>
          </p:txBody>
        </p:sp>
      </p:grpSp>
      <p:grpSp>
        <p:nvGrpSpPr>
          <p:cNvPr id="19" name="组合 18"/>
          <p:cNvGrpSpPr/>
          <p:nvPr/>
        </p:nvGrpSpPr>
        <p:grpSpPr>
          <a:xfrm rot="16800995">
            <a:off x="4049950" y="2076843"/>
            <a:ext cx="746824" cy="836488"/>
            <a:chOff x="4964562" y="1129822"/>
            <a:chExt cx="974202" cy="1016168"/>
          </a:xfrm>
        </p:grpSpPr>
        <p:sp>
          <p:nvSpPr>
            <p:cNvPr id="20" name="直角三角形 19"/>
            <p:cNvSpPr/>
            <p:nvPr/>
          </p:nvSpPr>
          <p:spPr>
            <a:xfrm rot="16200000">
              <a:off x="4961650" y="1132734"/>
              <a:ext cx="975903" cy="97008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1" name="椭圆 20"/>
            <p:cNvSpPr/>
            <p:nvPr/>
          </p:nvSpPr>
          <p:spPr bwMode="auto">
            <a:xfrm rot="17708005">
              <a:off x="5888950" y="2096175"/>
              <a:ext cx="49284" cy="50345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2" name="TextBox 9"/>
            <p:cNvSpPr txBox="1">
              <a:spLocks noChangeArrowheads="1"/>
            </p:cNvSpPr>
            <p:nvPr/>
          </p:nvSpPr>
          <p:spPr bwMode="auto">
            <a:xfrm rot="260420">
              <a:off x="5422061" y="1491411"/>
              <a:ext cx="39702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514350" eaLnBrk="1" hangingPunct="1">
                <a:defRPr/>
              </a:pPr>
              <a:r>
                <a:rPr lang="zh-CN" altLang="en-US" sz="2100" kern="0" dirty="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</a:rPr>
                <a:t>②</a:t>
              </a:r>
            </a:p>
          </p:txBody>
        </p:sp>
      </p:grpSp>
      <p:grpSp>
        <p:nvGrpSpPr>
          <p:cNvPr id="23" name="组合 41"/>
          <p:cNvGrpSpPr/>
          <p:nvPr/>
        </p:nvGrpSpPr>
        <p:grpSpPr bwMode="auto">
          <a:xfrm rot="17716631">
            <a:off x="4012486" y="2189385"/>
            <a:ext cx="974453" cy="780670"/>
            <a:chOff x="5694839" y="2355564"/>
            <a:chExt cx="1695814" cy="1439999"/>
          </a:xfrm>
        </p:grpSpPr>
        <p:grpSp>
          <p:nvGrpSpPr>
            <p:cNvPr id="24" name="组合 21"/>
            <p:cNvGrpSpPr/>
            <p:nvPr/>
          </p:nvGrpSpPr>
          <p:grpSpPr bwMode="auto">
            <a:xfrm rot="-1500000">
              <a:off x="5694839" y="2355564"/>
              <a:ext cx="1443668" cy="1439999"/>
              <a:chOff x="5526626" y="1538780"/>
              <a:chExt cx="1443668" cy="1439999"/>
            </a:xfrm>
          </p:grpSpPr>
          <p:sp>
            <p:nvSpPr>
              <p:cNvPr id="26" name="直角三角形 25"/>
              <p:cNvSpPr/>
              <p:nvPr/>
            </p:nvSpPr>
            <p:spPr>
              <a:xfrm rot="16200000">
                <a:off x="5528460" y="1536946"/>
                <a:ext cx="1439999" cy="1443668"/>
              </a:xfrm>
              <a:prstGeom prst="rtTriangle">
                <a:avLst/>
              </a:prstGeom>
              <a:solidFill>
                <a:srgbClr val="9148C8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27" name="TextBox 9"/>
              <p:cNvSpPr txBox="1">
                <a:spLocks noChangeArrowheads="1"/>
              </p:cNvSpPr>
              <p:nvPr/>
            </p:nvSpPr>
            <p:spPr bwMode="auto">
              <a:xfrm>
                <a:off x="6155277" y="2015930"/>
                <a:ext cx="575733" cy="7664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defTabSz="514350" eaLnBrk="1" hangingPunct="1">
                  <a:defRPr/>
                </a:pPr>
                <a:r>
                  <a:rPr lang="zh-CN" altLang="en-US" sz="2100" kern="0" dirty="0">
                    <a:solidFill>
                      <a:prstClr val="black"/>
                    </a:solidFill>
                    <a:latin typeface="微软雅黑" panose="020B0503020204020204" charset="-122"/>
                    <a:ea typeface="微软雅黑" panose="020B0503020204020204" charset="-122"/>
                  </a:rPr>
                  <a:t>②</a:t>
                </a:r>
              </a:p>
            </p:txBody>
          </p:sp>
        </p:grpSp>
        <p:sp>
          <p:nvSpPr>
            <p:cNvPr id="25" name="椭圆 24"/>
            <p:cNvSpPr/>
            <p:nvPr/>
          </p:nvSpPr>
          <p:spPr>
            <a:xfrm>
              <a:off x="7319186" y="3386385"/>
              <a:ext cx="71467" cy="71444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3" name="AutoShape 27"/>
          <p:cNvSpPr>
            <a:spLocks noChangeArrowheads="1"/>
          </p:cNvSpPr>
          <p:nvPr/>
        </p:nvSpPr>
        <p:spPr bwMode="auto">
          <a:xfrm>
            <a:off x="6509203" y="2076243"/>
            <a:ext cx="2112284" cy="1128320"/>
          </a:xfrm>
          <a:prstGeom prst="wedgeRoundRectCallout">
            <a:avLst>
              <a:gd name="adj1" fmla="val 22139"/>
              <a:gd name="adj2" fmla="val 81767"/>
              <a:gd name="adj3" fmla="val 16667"/>
            </a:avLst>
          </a:prstGeom>
          <a:solidFill>
            <a:srgbClr val="EA976B"/>
          </a:solidFill>
          <a:ln w="19050">
            <a:noFill/>
            <a:miter lim="800000"/>
          </a:ln>
        </p:spPr>
        <p:txBody>
          <a:bodyPr lIns="51435" tIns="25718" rIns="51435" bIns="25718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>
              <a:lnSpc>
                <a:spcPct val="110000"/>
              </a:lnSpc>
              <a:defRPr/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先绕红点逆时针旋转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，再向左平移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格。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94 -0.00046 L -0.19675 0.0037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34" y="2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33"/>
          <p:cNvSpPr>
            <a:spLocks noChangeArrowheads="1"/>
          </p:cNvSpPr>
          <p:nvPr/>
        </p:nvSpPr>
        <p:spPr bwMode="auto">
          <a:xfrm>
            <a:off x="590958" y="537124"/>
            <a:ext cx="38847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把图②移入七移入七巧板内。</a:t>
            </a:r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775642" y="1352197"/>
          <a:ext cx="4210290" cy="2606448"/>
        </p:xfrm>
        <a:graphic>
          <a:graphicData uri="http://schemas.openxmlformats.org/drawingml/2006/table">
            <a:tbl>
              <a:tblPr firstRow="1" bandRow="1"/>
              <a:tblGrid>
                <a:gridCol w="200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0049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0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900" dirty="0"/>
                    </a:p>
                  </a:txBody>
                  <a:tcPr marL="50924" marR="50924" marT="25463" marB="25463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7" name="图片 7" descr="1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980251" y="2163433"/>
            <a:ext cx="1585141" cy="158601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组合 7"/>
          <p:cNvGrpSpPr/>
          <p:nvPr/>
        </p:nvGrpSpPr>
        <p:grpSpPr>
          <a:xfrm>
            <a:off x="3596572" y="1327639"/>
            <a:ext cx="826370" cy="848202"/>
            <a:chOff x="4964562" y="1129822"/>
            <a:chExt cx="995252" cy="1000546"/>
          </a:xfrm>
        </p:grpSpPr>
        <p:sp>
          <p:nvSpPr>
            <p:cNvPr id="9" name="直角三角形 8"/>
            <p:cNvSpPr/>
            <p:nvPr/>
          </p:nvSpPr>
          <p:spPr>
            <a:xfrm rot="16200000">
              <a:off x="4961650" y="1132734"/>
              <a:ext cx="975903" cy="97008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" name="椭圆 9"/>
            <p:cNvSpPr/>
            <p:nvPr/>
          </p:nvSpPr>
          <p:spPr bwMode="auto">
            <a:xfrm rot="17708005">
              <a:off x="5910000" y="2080553"/>
              <a:ext cx="49284" cy="50345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" name="TextBox 9"/>
            <p:cNvSpPr txBox="1">
              <a:spLocks noChangeArrowheads="1"/>
            </p:cNvSpPr>
            <p:nvPr/>
          </p:nvSpPr>
          <p:spPr bwMode="auto">
            <a:xfrm rot="260420">
              <a:off x="5422061" y="1507958"/>
              <a:ext cx="397025" cy="490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514350" eaLnBrk="1" hangingPunct="1">
                <a:defRPr/>
              </a:pPr>
              <a:r>
                <a:rPr lang="zh-CN" altLang="en-US" sz="2100" kern="0" dirty="0">
                  <a:solidFill>
                    <a:prstClr val="black"/>
                  </a:solidFill>
                  <a:latin typeface="+mn-ea"/>
                  <a:ea typeface="+mn-ea"/>
                </a:rPr>
                <a:t>②</a:t>
              </a:r>
            </a:p>
          </p:txBody>
        </p:sp>
      </p:grpSp>
      <p:grpSp>
        <p:nvGrpSpPr>
          <p:cNvPr id="12" name="组合 11"/>
          <p:cNvGrpSpPr/>
          <p:nvPr/>
        </p:nvGrpSpPr>
        <p:grpSpPr>
          <a:xfrm rot="19657148">
            <a:off x="1619212" y="1656250"/>
            <a:ext cx="826824" cy="817281"/>
            <a:chOff x="4964562" y="1129822"/>
            <a:chExt cx="995252" cy="1000546"/>
          </a:xfrm>
        </p:grpSpPr>
        <p:sp>
          <p:nvSpPr>
            <p:cNvPr id="13" name="直角三角形 12"/>
            <p:cNvSpPr/>
            <p:nvPr/>
          </p:nvSpPr>
          <p:spPr>
            <a:xfrm rot="16200000">
              <a:off x="4961650" y="1132734"/>
              <a:ext cx="975903" cy="97008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" name="椭圆 13"/>
            <p:cNvSpPr/>
            <p:nvPr/>
          </p:nvSpPr>
          <p:spPr bwMode="auto">
            <a:xfrm rot="17708005">
              <a:off x="5910000" y="2080553"/>
              <a:ext cx="49284" cy="50345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" name="TextBox 9"/>
            <p:cNvSpPr txBox="1">
              <a:spLocks noChangeArrowheads="1"/>
            </p:cNvSpPr>
            <p:nvPr/>
          </p:nvSpPr>
          <p:spPr bwMode="auto">
            <a:xfrm rot="260420">
              <a:off x="5422062" y="1491411"/>
              <a:ext cx="39702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514350" eaLnBrk="1" hangingPunct="1">
                <a:defRPr/>
              </a:pPr>
              <a:r>
                <a:rPr lang="zh-CN" altLang="en-US" sz="2100" kern="0" dirty="0">
                  <a:solidFill>
                    <a:prstClr val="black"/>
                  </a:solidFill>
                  <a:latin typeface="+mn-ea"/>
                  <a:ea typeface="+mn-ea"/>
                </a:rPr>
                <a:t>②</a:t>
              </a:r>
            </a:p>
          </p:txBody>
        </p:sp>
      </p:grpSp>
      <p:grpSp>
        <p:nvGrpSpPr>
          <p:cNvPr id="16" name="组合 15"/>
          <p:cNvGrpSpPr/>
          <p:nvPr/>
        </p:nvGrpSpPr>
        <p:grpSpPr>
          <a:xfrm rot="18041399">
            <a:off x="1559003" y="1867652"/>
            <a:ext cx="861922" cy="906840"/>
            <a:chOff x="4964562" y="1129822"/>
            <a:chExt cx="995252" cy="1000546"/>
          </a:xfrm>
        </p:grpSpPr>
        <p:sp>
          <p:nvSpPr>
            <p:cNvPr id="17" name="直角三角形 16"/>
            <p:cNvSpPr/>
            <p:nvPr/>
          </p:nvSpPr>
          <p:spPr>
            <a:xfrm rot="16200000">
              <a:off x="4961650" y="1132734"/>
              <a:ext cx="975903" cy="97008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" name="椭圆 17"/>
            <p:cNvSpPr/>
            <p:nvPr/>
          </p:nvSpPr>
          <p:spPr bwMode="auto">
            <a:xfrm rot="17708005">
              <a:off x="5910000" y="2080553"/>
              <a:ext cx="49284" cy="50345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" name="TextBox 9"/>
            <p:cNvSpPr txBox="1">
              <a:spLocks noChangeArrowheads="1"/>
            </p:cNvSpPr>
            <p:nvPr/>
          </p:nvSpPr>
          <p:spPr bwMode="auto">
            <a:xfrm rot="260420">
              <a:off x="5422061" y="1523804"/>
              <a:ext cx="397025" cy="458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514350" eaLnBrk="1" hangingPunct="1">
                <a:defRPr/>
              </a:pPr>
              <a:r>
                <a:rPr lang="zh-CN" altLang="en-US" sz="2100" kern="0" dirty="0">
                  <a:solidFill>
                    <a:prstClr val="black"/>
                  </a:solidFill>
                  <a:latin typeface="+mn-ea"/>
                  <a:ea typeface="+mn-ea"/>
                </a:rPr>
                <a:t>②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 rot="16800995">
            <a:off x="1707370" y="2049280"/>
            <a:ext cx="782774" cy="858072"/>
            <a:chOff x="4964562" y="1129822"/>
            <a:chExt cx="995252" cy="1000546"/>
          </a:xfrm>
        </p:grpSpPr>
        <p:sp>
          <p:nvSpPr>
            <p:cNvPr id="21" name="直角三角形 20"/>
            <p:cNvSpPr/>
            <p:nvPr/>
          </p:nvSpPr>
          <p:spPr>
            <a:xfrm rot="16200000">
              <a:off x="4961650" y="1132734"/>
              <a:ext cx="975903" cy="970080"/>
            </a:xfrm>
            <a:prstGeom prst="rtTriangle">
              <a:avLst/>
            </a:prstGeom>
            <a:solidFill>
              <a:srgbClr val="9148C8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" name="椭圆 21"/>
            <p:cNvSpPr/>
            <p:nvPr/>
          </p:nvSpPr>
          <p:spPr bwMode="auto">
            <a:xfrm rot="17708005">
              <a:off x="5910000" y="2080553"/>
              <a:ext cx="49284" cy="50345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" name="TextBox 9"/>
            <p:cNvSpPr txBox="1">
              <a:spLocks noChangeArrowheads="1"/>
            </p:cNvSpPr>
            <p:nvPr/>
          </p:nvSpPr>
          <p:spPr bwMode="auto">
            <a:xfrm rot="260420">
              <a:off x="5422062" y="1510777"/>
              <a:ext cx="397024" cy="484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defTabSz="514350" eaLnBrk="1" hangingPunct="1">
                <a:defRPr/>
              </a:pPr>
              <a:r>
                <a:rPr lang="zh-CN" altLang="en-US" sz="2100" kern="0" dirty="0">
                  <a:solidFill>
                    <a:prstClr val="black"/>
                  </a:solidFill>
                  <a:latin typeface="+mn-ea"/>
                  <a:ea typeface="+mn-ea"/>
                </a:rPr>
                <a:t>②</a:t>
              </a:r>
            </a:p>
          </p:txBody>
        </p:sp>
      </p:grpSp>
      <p:grpSp>
        <p:nvGrpSpPr>
          <p:cNvPr id="24" name="组合 41"/>
          <p:cNvGrpSpPr/>
          <p:nvPr/>
        </p:nvGrpSpPr>
        <p:grpSpPr bwMode="auto">
          <a:xfrm rot="17716631">
            <a:off x="1742332" y="2096559"/>
            <a:ext cx="886145" cy="787010"/>
            <a:chOff x="5683070" y="2302480"/>
            <a:chExt cx="1713350" cy="1489122"/>
          </a:xfrm>
        </p:grpSpPr>
        <p:grpSp>
          <p:nvGrpSpPr>
            <p:cNvPr id="25" name="组合 21"/>
            <p:cNvGrpSpPr/>
            <p:nvPr/>
          </p:nvGrpSpPr>
          <p:grpSpPr bwMode="auto">
            <a:xfrm rot="-1500000">
              <a:off x="5683070" y="2302480"/>
              <a:ext cx="1473311" cy="1489122"/>
              <a:chOff x="5526625" y="1489658"/>
              <a:chExt cx="1473311" cy="1489122"/>
            </a:xfrm>
          </p:grpSpPr>
          <p:sp>
            <p:nvSpPr>
              <p:cNvPr id="27" name="直角三角形 26"/>
              <p:cNvSpPr/>
              <p:nvPr/>
            </p:nvSpPr>
            <p:spPr>
              <a:xfrm rot="16200000">
                <a:off x="5518720" y="1497563"/>
                <a:ext cx="1489122" cy="1473311"/>
              </a:xfrm>
              <a:prstGeom prst="rtTriangle">
                <a:avLst/>
              </a:prstGeom>
              <a:solidFill>
                <a:srgbClr val="9148C8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 defTabSz="514350">
                  <a:defRPr/>
                </a:pPr>
                <a:endParaRPr lang="zh-CN" altLang="en-US" sz="2100" kern="0">
                  <a:solidFill>
                    <a:prstClr val="white"/>
                  </a:solidFill>
                  <a:latin typeface="+mn-ea"/>
                </a:endParaRPr>
              </a:p>
            </p:txBody>
          </p:sp>
          <p:sp>
            <p:nvSpPr>
              <p:cNvPr id="28" name="TextBox 9"/>
              <p:cNvSpPr txBox="1">
                <a:spLocks noChangeArrowheads="1"/>
              </p:cNvSpPr>
              <p:nvPr/>
            </p:nvSpPr>
            <p:spPr bwMode="auto">
              <a:xfrm>
                <a:off x="6155276" y="2006049"/>
                <a:ext cx="575732" cy="78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defTabSz="514350" eaLnBrk="1" hangingPunct="1">
                  <a:defRPr/>
                </a:pPr>
                <a:r>
                  <a:rPr lang="zh-CN" altLang="en-US" sz="2100" kern="0" dirty="0">
                    <a:solidFill>
                      <a:prstClr val="black"/>
                    </a:solidFill>
                    <a:latin typeface="+mn-ea"/>
                    <a:ea typeface="+mn-ea"/>
                  </a:rPr>
                  <a:t>②</a:t>
                </a:r>
              </a:p>
            </p:txBody>
          </p:sp>
        </p:grpSp>
        <p:sp>
          <p:nvSpPr>
            <p:cNvPr id="26" name="椭圆 25"/>
            <p:cNvSpPr/>
            <p:nvPr/>
          </p:nvSpPr>
          <p:spPr>
            <a:xfrm>
              <a:off x="7324953" y="3437305"/>
              <a:ext cx="71467" cy="71444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514350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</p:grpSp>
      <p:sp>
        <p:nvSpPr>
          <p:cNvPr id="32" name="AutoShape 27"/>
          <p:cNvSpPr>
            <a:spLocks noChangeArrowheads="1"/>
          </p:cNvSpPr>
          <p:nvPr/>
        </p:nvSpPr>
        <p:spPr bwMode="auto">
          <a:xfrm>
            <a:off x="6282071" y="2039401"/>
            <a:ext cx="2456655" cy="1128320"/>
          </a:xfrm>
          <a:prstGeom prst="wedgeRoundRectCallout">
            <a:avLst>
              <a:gd name="adj1" fmla="val 16924"/>
              <a:gd name="adj2" fmla="val 70078"/>
              <a:gd name="adj3" fmla="val 16667"/>
            </a:avLst>
          </a:prstGeom>
          <a:solidFill>
            <a:srgbClr val="EA976B"/>
          </a:solidFill>
          <a:ln w="19050">
            <a:noFill/>
            <a:miter lim="800000"/>
          </a:ln>
        </p:spPr>
        <p:txBody>
          <a:bodyPr lIns="51435" tIns="25718" rIns="51435" bIns="25718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>
              <a:spcBef>
                <a:spcPct val="20000"/>
              </a:spcBef>
              <a:defRPr/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也可以先向左平移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9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格，再绕红点逆时针旋转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7.40741E-7 L -0.19765 0.002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831" y="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7"/>
          <p:cNvSpPr txBox="1">
            <a:spLocks noChangeArrowheads="1"/>
          </p:cNvSpPr>
          <p:nvPr/>
        </p:nvSpPr>
        <p:spPr bwMode="auto">
          <a:xfrm>
            <a:off x="528332" y="424766"/>
            <a:ext cx="8274641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请将图形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A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绕点</a:t>
            </a:r>
            <a:r>
              <a:rPr lang="en-US" altLang="zh-CN" sz="2100" i="1" dirty="0">
                <a:solidFill>
                  <a:prstClr val="black"/>
                </a:solidFill>
                <a:latin typeface="+mn-ea"/>
                <a:ea typeface="+mn-ea"/>
              </a:rPr>
              <a:t>O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 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顺时针旋转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90°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，得到图形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B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，再将图形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B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向右平移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5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格，得到图形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C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ea typeface="+mn-ea"/>
              </a:rPr>
              <a:t>。</a:t>
            </a:r>
          </a:p>
        </p:txBody>
      </p:sp>
      <p:sp>
        <p:nvSpPr>
          <p:cNvPr id="13" name="直角三角形 12"/>
          <p:cNvSpPr/>
          <p:nvPr/>
        </p:nvSpPr>
        <p:spPr>
          <a:xfrm flipH="1">
            <a:off x="1314527" y="1799644"/>
            <a:ext cx="1188244" cy="594122"/>
          </a:xfrm>
          <a:prstGeom prst="rtTriangle">
            <a:avLst/>
          </a:prstGeom>
          <a:solidFill>
            <a:srgbClr val="F0AF2C">
              <a:alpha val="50196"/>
            </a:srgbClr>
          </a:solidFill>
          <a:ln w="25400" cap="flat" cmpd="sng" algn="ctr">
            <a:solidFill>
              <a:srgbClr val="000000"/>
            </a:solidFill>
            <a:prstDash val="sysDash"/>
          </a:ln>
          <a:effectLst/>
        </p:spPr>
        <p:txBody>
          <a:bodyPr lIns="68580" tIns="34290" rIns="68580" bIns="34290" anchor="ctr"/>
          <a:lstStyle/>
          <a:p>
            <a:pPr algn="ctr" defTabSz="514350">
              <a:defRPr/>
            </a:pPr>
            <a:endParaRPr lang="zh-CN" altLang="en-US" sz="2100" kern="0">
              <a:solidFill>
                <a:prstClr val="white"/>
              </a:solidFill>
              <a:latin typeface="+mn-ea"/>
            </a:endParaRP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708498" y="1503179"/>
          <a:ext cx="4455315" cy="2078832"/>
        </p:xfrm>
        <a:graphic>
          <a:graphicData uri="http://schemas.openxmlformats.org/drawingml/2006/table">
            <a:tbl>
              <a:tblPr firstRow="1" bandRow="1"/>
              <a:tblGrid>
                <a:gridCol w="2970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9702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29697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97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97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697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97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697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697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endParaRPr lang="zh-CN" altLang="en-US" sz="1200" dirty="0"/>
                    </a:p>
                  </a:txBody>
                  <a:tcPr marL="68585" marR="68585" marT="34287" marB="34287">
                    <a:lnL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504D">
                          <a:lumMod val="60000"/>
                          <a:lumOff val="4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5" name="直角三角形 14"/>
          <p:cNvSpPr/>
          <p:nvPr/>
        </p:nvSpPr>
        <p:spPr>
          <a:xfrm flipH="1">
            <a:off x="1314527" y="1799644"/>
            <a:ext cx="1188244" cy="594122"/>
          </a:xfrm>
          <a:prstGeom prst="rtTriangle">
            <a:avLst/>
          </a:prstGeom>
          <a:solidFill>
            <a:srgbClr val="F0AF2C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514350">
              <a:defRPr/>
            </a:pPr>
            <a:endParaRPr lang="zh-CN" altLang="en-US" sz="21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16" name="直角三角形 15"/>
          <p:cNvSpPr/>
          <p:nvPr/>
        </p:nvSpPr>
        <p:spPr>
          <a:xfrm rot="5400000" flipH="1">
            <a:off x="1015084" y="2694400"/>
            <a:ext cx="1188244" cy="594122"/>
          </a:xfrm>
          <a:prstGeom prst="rtTriangle">
            <a:avLst/>
          </a:prstGeom>
          <a:solidFill>
            <a:srgbClr val="F0AF2C">
              <a:alpha val="50196"/>
            </a:srgbClr>
          </a:solidFill>
          <a:ln w="25400" cap="flat" cmpd="sng" algn="ctr">
            <a:solidFill>
              <a:srgbClr val="000000"/>
            </a:solidFill>
            <a:prstDash val="sysDash"/>
          </a:ln>
          <a:effectLst/>
        </p:spPr>
        <p:txBody>
          <a:bodyPr lIns="68580" tIns="34290" rIns="68580" bIns="34290" anchor="ctr"/>
          <a:lstStyle/>
          <a:p>
            <a:pPr algn="ctr" defTabSz="514350">
              <a:defRPr/>
            </a:pPr>
            <a:endParaRPr lang="zh-CN" altLang="en-US" sz="21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17" name="TextBox 11"/>
          <p:cNvSpPr txBox="1">
            <a:spLocks noChangeArrowheads="1"/>
          </p:cNvSpPr>
          <p:nvPr/>
        </p:nvSpPr>
        <p:spPr bwMode="auto">
          <a:xfrm>
            <a:off x="1044255" y="2202076"/>
            <a:ext cx="432197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en-US" altLang="zh-CN" sz="2100" i="1">
                <a:solidFill>
                  <a:prstClr val="black"/>
                </a:solidFill>
                <a:latin typeface="+mn-ea"/>
                <a:ea typeface="+mn-ea"/>
              </a:rPr>
              <a:t>O</a:t>
            </a:r>
            <a:endParaRPr lang="zh-CN" altLang="en-US" sz="2100" i="1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18" name="TextBox 12"/>
          <p:cNvSpPr txBox="1">
            <a:spLocks noChangeArrowheads="1"/>
          </p:cNvSpPr>
          <p:nvPr/>
        </p:nvSpPr>
        <p:spPr bwMode="auto">
          <a:xfrm>
            <a:off x="2040808" y="1992526"/>
            <a:ext cx="432197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en-US" altLang="zh-CN" sz="2100">
                <a:solidFill>
                  <a:prstClr val="black"/>
                </a:solidFill>
                <a:latin typeface="+mn-ea"/>
                <a:ea typeface="+mn-ea"/>
              </a:rPr>
              <a:t>A</a:t>
            </a:r>
            <a:endParaRPr lang="zh-CN" altLang="en-US" sz="210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19" name="直角三角形 18"/>
          <p:cNvSpPr/>
          <p:nvPr/>
        </p:nvSpPr>
        <p:spPr>
          <a:xfrm rot="1500000" flipH="1">
            <a:off x="1393108" y="2074679"/>
            <a:ext cx="1188244" cy="594122"/>
          </a:xfrm>
          <a:prstGeom prst="rtTriangle">
            <a:avLst/>
          </a:prstGeom>
          <a:solidFill>
            <a:srgbClr val="F0AF2C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514350">
              <a:defRPr/>
            </a:pPr>
            <a:endParaRPr lang="zh-CN" altLang="en-US" sz="21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0" name="直角三角形 19"/>
          <p:cNvSpPr/>
          <p:nvPr/>
        </p:nvSpPr>
        <p:spPr>
          <a:xfrm rot="3000000" flipH="1">
            <a:off x="1329409" y="2353881"/>
            <a:ext cx="1188244" cy="594122"/>
          </a:xfrm>
          <a:prstGeom prst="rtTriangle">
            <a:avLst/>
          </a:prstGeom>
          <a:solidFill>
            <a:srgbClr val="F0AF2C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514350">
              <a:defRPr/>
            </a:pPr>
            <a:endParaRPr lang="zh-CN" altLang="en-US" sz="21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1" name="直角三角形 20"/>
          <p:cNvSpPr/>
          <p:nvPr/>
        </p:nvSpPr>
        <p:spPr>
          <a:xfrm rot="4500000" flipH="1">
            <a:off x="1161531" y="2594387"/>
            <a:ext cx="1188244" cy="594122"/>
          </a:xfrm>
          <a:prstGeom prst="rtTriangle">
            <a:avLst/>
          </a:prstGeom>
          <a:solidFill>
            <a:srgbClr val="F0AF2C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514350">
              <a:defRPr/>
            </a:pPr>
            <a:endParaRPr lang="zh-CN" altLang="en-US" sz="21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2" name="直角三角形 21"/>
          <p:cNvSpPr/>
          <p:nvPr/>
        </p:nvSpPr>
        <p:spPr>
          <a:xfrm rot="5400000" flipH="1">
            <a:off x="1015084" y="2694400"/>
            <a:ext cx="1188244" cy="594122"/>
          </a:xfrm>
          <a:prstGeom prst="rtTriangle">
            <a:avLst/>
          </a:prstGeom>
          <a:solidFill>
            <a:srgbClr val="F0AF2C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lIns="68580" tIns="34290" rIns="68580" bIns="34290" anchor="ctr"/>
          <a:lstStyle/>
          <a:p>
            <a:pPr algn="ctr" defTabSz="514350">
              <a:defRPr/>
            </a:pPr>
            <a:endParaRPr lang="zh-CN" altLang="en-US" sz="21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3" name="TextBox 17"/>
          <p:cNvSpPr txBox="1">
            <a:spLocks noChangeArrowheads="1"/>
          </p:cNvSpPr>
          <p:nvPr/>
        </p:nvSpPr>
        <p:spPr bwMode="auto">
          <a:xfrm>
            <a:off x="1347865" y="2950979"/>
            <a:ext cx="431006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en-US" altLang="zh-CN" sz="2100">
                <a:solidFill>
                  <a:prstClr val="black"/>
                </a:solidFill>
                <a:latin typeface="+mn-ea"/>
                <a:ea typeface="+mn-ea"/>
              </a:rPr>
              <a:t>B</a:t>
            </a:r>
            <a:endParaRPr lang="zh-CN" altLang="en-US" sz="2100">
              <a:solidFill>
                <a:prstClr val="black"/>
              </a:solidFill>
              <a:latin typeface="+mn-ea"/>
              <a:ea typeface="+mn-ea"/>
            </a:endParaRPr>
          </a:p>
        </p:txBody>
      </p:sp>
      <p:sp>
        <p:nvSpPr>
          <p:cNvPr id="24" name="TextBox 18"/>
          <p:cNvSpPr txBox="1">
            <a:spLocks noChangeArrowheads="1"/>
          </p:cNvSpPr>
          <p:nvPr/>
        </p:nvSpPr>
        <p:spPr bwMode="auto">
          <a:xfrm>
            <a:off x="2544442" y="2950979"/>
            <a:ext cx="432197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 eaLnBrk="1" hangingPunct="1"/>
            <a:r>
              <a:rPr lang="en-US" altLang="zh-CN" sz="2100">
                <a:solidFill>
                  <a:prstClr val="black"/>
                </a:solidFill>
                <a:latin typeface="+mn-ea"/>
                <a:ea typeface="+mn-ea"/>
              </a:rPr>
              <a:t>C</a:t>
            </a:r>
            <a:endParaRPr lang="zh-CN" altLang="en-US" sz="2100">
              <a:solidFill>
                <a:prstClr val="black"/>
              </a:solidFill>
              <a:latin typeface="+mn-ea"/>
              <a:ea typeface="+mn-ea"/>
            </a:endParaRPr>
          </a:p>
        </p:txBody>
      </p:sp>
      <p:cxnSp>
        <p:nvCxnSpPr>
          <p:cNvPr id="25" name="直接连接符 24"/>
          <p:cNvCxnSpPr/>
          <p:nvPr/>
        </p:nvCxnSpPr>
        <p:spPr>
          <a:xfrm flipV="1">
            <a:off x="1312146" y="2386622"/>
            <a:ext cx="118824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26" name="直接连接符 25"/>
          <p:cNvCxnSpPr/>
          <p:nvPr/>
        </p:nvCxnSpPr>
        <p:spPr>
          <a:xfrm rot="1500000" flipV="1">
            <a:off x="1265711" y="2629510"/>
            <a:ext cx="118824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27" name="直接连接符 26"/>
          <p:cNvCxnSpPr/>
          <p:nvPr/>
        </p:nvCxnSpPr>
        <p:spPr>
          <a:xfrm rot="3000000" flipV="1">
            <a:off x="1110930" y="2853348"/>
            <a:ext cx="118824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28" name="直接连接符 27"/>
          <p:cNvCxnSpPr/>
          <p:nvPr/>
        </p:nvCxnSpPr>
        <p:spPr>
          <a:xfrm rot="5400000" flipV="1">
            <a:off x="708498" y="2985507"/>
            <a:ext cx="118824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29" name="直接连接符 28"/>
          <p:cNvCxnSpPr/>
          <p:nvPr/>
        </p:nvCxnSpPr>
        <p:spPr>
          <a:xfrm rot="5400000" flipV="1">
            <a:off x="1014489" y="2987888"/>
            <a:ext cx="118824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30" name="直接连接符 29"/>
          <p:cNvCxnSpPr/>
          <p:nvPr/>
        </p:nvCxnSpPr>
        <p:spPr>
          <a:xfrm rot="5400000" flipV="1">
            <a:off x="1302620" y="2987888"/>
            <a:ext cx="118824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31" name="直接连接符 30"/>
          <p:cNvCxnSpPr/>
          <p:nvPr/>
        </p:nvCxnSpPr>
        <p:spPr>
          <a:xfrm rot="5400000" flipV="1">
            <a:off x="1614564" y="2993842"/>
            <a:ext cx="118824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32" name="直接连接符 31"/>
          <p:cNvCxnSpPr/>
          <p:nvPr/>
        </p:nvCxnSpPr>
        <p:spPr>
          <a:xfrm rot="5400000" flipV="1">
            <a:off x="1908648" y="2987888"/>
            <a:ext cx="118824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sp>
        <p:nvSpPr>
          <p:cNvPr id="36" name="AutoShape 27"/>
          <p:cNvSpPr>
            <a:spLocks noChangeArrowheads="1"/>
          </p:cNvSpPr>
          <p:nvPr/>
        </p:nvSpPr>
        <p:spPr bwMode="auto">
          <a:xfrm>
            <a:off x="6346318" y="2180152"/>
            <a:ext cx="2456655" cy="1128320"/>
          </a:xfrm>
          <a:prstGeom prst="wedgeRoundRectCallout">
            <a:avLst>
              <a:gd name="adj1" fmla="val 19429"/>
              <a:gd name="adj2" fmla="val 70078"/>
              <a:gd name="adj3" fmla="val 16667"/>
            </a:avLst>
          </a:prstGeom>
          <a:solidFill>
            <a:srgbClr val="EA976B"/>
          </a:solidFill>
          <a:ln w="19050">
            <a:noFill/>
            <a:miter lim="800000"/>
          </a:ln>
        </p:spPr>
        <p:txBody>
          <a:bodyPr lIns="51435" tIns="25718" rIns="51435" bIns="25718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514350">
              <a:lnSpc>
                <a:spcPct val="150000"/>
              </a:lnSpc>
              <a:spcBef>
                <a:spcPct val="20000"/>
              </a:spcBef>
              <a:defRPr/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旋转和平移都可以抓住关键线段进行。</a:t>
            </a:r>
          </a:p>
        </p:txBody>
      </p:sp>
      <p:cxnSp>
        <p:nvCxnSpPr>
          <p:cNvPr id="33" name="直接连接符 32"/>
          <p:cNvCxnSpPr/>
          <p:nvPr/>
        </p:nvCxnSpPr>
        <p:spPr>
          <a:xfrm rot="5400000" flipV="1">
            <a:off x="2191589" y="2990306"/>
            <a:ext cx="118824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1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xit" presetSubtype="0" fill="hold" grpId="1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xit" presetSubtype="0" fill="hold" grpId="1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34 -1.48148E-6 L 0.16224 -1.48148E-6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2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/>
      <p:bldP spid="24" grpId="0"/>
      <p:bldP spid="36" grpId="0" animBg="1"/>
    </p:bldLst>
  </p:timing>
</p:sld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921</Words>
  <Application>Microsoft Office PowerPoint</Application>
  <PresentationFormat>全屏显示(16:9)</PresentationFormat>
  <Paragraphs>160</Paragraphs>
  <Slides>21</Slides>
  <Notes>9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21</vt:i4>
      </vt:variant>
    </vt:vector>
  </HeadingPairs>
  <TitlesOfParts>
    <vt:vector size="31" baseType="lpstr">
      <vt:lpstr>Adobe Arabic</vt:lpstr>
      <vt:lpstr>楷体</vt:lpstr>
      <vt:lpstr>宋体</vt:lpstr>
      <vt:lpstr>微软雅黑</vt:lpstr>
      <vt:lpstr>新宋体</vt:lpstr>
      <vt:lpstr>幼圆</vt:lpstr>
      <vt:lpstr>Arial</vt:lpstr>
      <vt:lpstr>Calibri</vt:lpstr>
      <vt:lpstr>Times New Roman</vt:lpstr>
      <vt:lpstr>WWW.2PPT.COM
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2019-05-20T10:58:00Z</dcterms:created>
  <dcterms:modified xsi:type="dcterms:W3CDTF">2023-01-16T18:31:54Z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024EA357A5764DDBA62365615BCEC0E1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