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9" r:id="rId2"/>
    <p:sldId id="393" r:id="rId3"/>
    <p:sldId id="424" r:id="rId4"/>
    <p:sldId id="425" r:id="rId5"/>
    <p:sldId id="275" r:id="rId6"/>
    <p:sldId id="426" r:id="rId7"/>
    <p:sldId id="422" r:id="rId8"/>
    <p:sldId id="423" r:id="rId9"/>
    <p:sldId id="416" r:id="rId10"/>
    <p:sldId id="417" r:id="rId11"/>
    <p:sldId id="418" r:id="rId12"/>
    <p:sldId id="373" r:id="rId13"/>
    <p:sldId id="404" r:id="rId14"/>
    <p:sldId id="394" r:id="rId15"/>
    <p:sldId id="387" r:id="rId16"/>
    <p:sldId id="427" r:id="rId17"/>
    <p:sldId id="359" r:id="rId18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1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35574"/>
    <a:srgbClr val="CC0066"/>
    <a:srgbClr val="0033CC"/>
    <a:srgbClr val="CC0000"/>
    <a:srgbClr val="CC00CC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100" autoAdjust="0"/>
  </p:normalViewPr>
  <p:slideViewPr>
    <p:cSldViewPr>
      <p:cViewPr>
        <p:scale>
          <a:sx n="100" d="100"/>
          <a:sy n="100" d="100"/>
        </p:scale>
        <p:origin x="-282" y="-774"/>
      </p:cViewPr>
      <p:guideLst>
        <p:guide orient="horz" pos="1601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02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页眉占位符 6860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8611" name="日期占位符 68610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8612" name="页脚占位符 68611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3" name="灯片编号占位符 68612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F503D93-3F19-4A92-9945-017F02DBBB5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18436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7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8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9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09D59D-8594-4BBD-8B15-B2872364E2A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4403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7170" name="文本占位符 4403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9D59D-8594-4BBD-8B15-B2872364E2AA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1B7ABB-38DA-4DA8-BAD1-7815676ADF24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5EF2E67-13AC-4DE8-913D-01DE2E0E59A3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B5562F4-C83C-4BB4-BCD2-91A4E440DDB4}" type="slidenum">
              <a:rPr lang="zh-CN" altLang="en-US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9D59D-8594-4BBD-8B15-B2872364E2AA}" type="slidenum">
              <a:rPr lang="zh-CN" altLang="en-US" smtClean="0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DAF83-D7A7-4C07-A3E7-80C79FA323B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8E22-24FD-4A65-BAA5-E34A685DE62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3CA48-22A1-409F-9517-82196900550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9596E-7223-47F3-8AF1-94D6AB5A7AC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74CE0-B9E1-4F0E-8F56-B101B92C90C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B4D22-BEA6-4274-93BD-EEC07C8E0F3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26AAB-E19F-4F7F-9971-C1EDBDAA5DE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8EC23-981B-4C2E-B5C1-9593748FEE2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5284B-5A39-4D4A-BE1F-90ECA71E6FD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DE5A2-81F5-4EE2-A641-B9E70313DD0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073B1-8753-43D1-AC83-2A49345363D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41A3F08-7E19-48EB-BC92-C9AB3B069D4E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9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1.wmf"/><Relationship Id="rId2" Type="http://schemas.openxmlformats.org/officeDocument/2006/relationships/tags" Target="../tags/tag1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-16452" y="1704750"/>
            <a:ext cx="91604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zh-CN" altLang="en-US" sz="40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三角形相似的条件</a:t>
            </a:r>
            <a:endParaRPr lang="en-US" altLang="zh-CN" sz="40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627534"/>
            <a:ext cx="91604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 图形的相似</a:t>
            </a:r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103" name="MH_Text_1"/>
          <p:cNvSpPr>
            <a:spLocks noChangeArrowheads="1"/>
          </p:cNvSpPr>
          <p:nvPr/>
        </p:nvSpPr>
        <p:spPr bwMode="auto">
          <a:xfrm>
            <a:off x="723900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4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5" name="MH_Other_1"/>
          <p:cNvSpPr>
            <a:spLocks noChangeArrowheads="1"/>
          </p:cNvSpPr>
          <p:nvPr/>
        </p:nvSpPr>
        <p:spPr bwMode="auto">
          <a:xfrm>
            <a:off x="2149476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6" name="MH_Text_2"/>
          <p:cNvSpPr>
            <a:spLocks noChangeArrowheads="1"/>
          </p:cNvSpPr>
          <p:nvPr/>
        </p:nvSpPr>
        <p:spPr bwMode="auto">
          <a:xfrm>
            <a:off x="2711450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7" name="MH_SubTitle_2"/>
          <p:cNvSpPr>
            <a:spLocks noChangeArrowheads="1"/>
          </p:cNvSpPr>
          <p:nvPr/>
        </p:nvSpPr>
        <p:spPr bwMode="auto">
          <a:xfrm>
            <a:off x="2711450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8" name="MH_Other_2"/>
          <p:cNvSpPr>
            <a:spLocks noChangeArrowheads="1"/>
          </p:cNvSpPr>
          <p:nvPr/>
        </p:nvSpPr>
        <p:spPr bwMode="auto">
          <a:xfrm>
            <a:off x="2746376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9" name="MH_Other_3"/>
          <p:cNvSpPr>
            <a:spLocks noChangeArrowheads="1"/>
          </p:cNvSpPr>
          <p:nvPr/>
        </p:nvSpPr>
        <p:spPr bwMode="auto">
          <a:xfrm>
            <a:off x="4179889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Text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1" name="MH_SubTitle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2" name="MH_Other_4"/>
          <p:cNvSpPr>
            <a:spLocks noChangeArrowheads="1"/>
          </p:cNvSpPr>
          <p:nvPr/>
        </p:nvSpPr>
        <p:spPr bwMode="auto">
          <a:xfrm>
            <a:off x="4776788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3" name="MH_Other_5"/>
          <p:cNvSpPr>
            <a:spLocks noChangeArrowheads="1"/>
          </p:cNvSpPr>
          <p:nvPr/>
        </p:nvSpPr>
        <p:spPr bwMode="auto">
          <a:xfrm>
            <a:off x="6178551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Text_4"/>
          <p:cNvSpPr>
            <a:spLocks noChangeArrowheads="1"/>
          </p:cNvSpPr>
          <p:nvPr/>
        </p:nvSpPr>
        <p:spPr bwMode="auto">
          <a:xfrm>
            <a:off x="6727825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5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6" name="MH_Other_6"/>
          <p:cNvSpPr>
            <a:spLocks noChangeArrowheads="1"/>
          </p:cNvSpPr>
          <p:nvPr/>
        </p:nvSpPr>
        <p:spPr bwMode="auto">
          <a:xfrm>
            <a:off x="6777039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7" name="MH_Other_7"/>
          <p:cNvGrpSpPr/>
          <p:nvPr/>
        </p:nvGrpSpPr>
        <p:grpSpPr bwMode="auto">
          <a:xfrm>
            <a:off x="2085975" y="3661494"/>
            <a:ext cx="890588" cy="200025"/>
            <a:chOff x="0" y="0"/>
            <a:chExt cx="561" cy="169"/>
          </a:xfrm>
        </p:grpSpPr>
        <p:pic>
          <p:nvPicPr>
            <p:cNvPr id="4118" name="MH_Other_7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9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0" name="MH_Other_8"/>
          <p:cNvSpPr>
            <a:spLocks noChangeArrowheads="1"/>
          </p:cNvSpPr>
          <p:nvPr/>
        </p:nvSpPr>
        <p:spPr bwMode="auto">
          <a:xfrm>
            <a:off x="2184401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1" name="MH_Other_9"/>
          <p:cNvGrpSpPr/>
          <p:nvPr/>
        </p:nvGrpSpPr>
        <p:grpSpPr bwMode="auto">
          <a:xfrm>
            <a:off x="4116388" y="3661494"/>
            <a:ext cx="889000" cy="200025"/>
            <a:chOff x="0" y="0"/>
            <a:chExt cx="560" cy="169"/>
          </a:xfrm>
        </p:grpSpPr>
        <p:pic>
          <p:nvPicPr>
            <p:cNvPr id="4122" name="MH_Other_9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3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4" name="MH_Other_10"/>
          <p:cNvSpPr>
            <a:spLocks noChangeArrowheads="1"/>
          </p:cNvSpPr>
          <p:nvPr/>
        </p:nvSpPr>
        <p:spPr bwMode="auto">
          <a:xfrm>
            <a:off x="4214814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5" name="MH_Other_1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050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6226176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7" name="MH_Other_12"/>
          <p:cNvSpPr>
            <a:spLocks noChangeArrowheads="1"/>
          </p:cNvSpPr>
          <p:nvPr/>
        </p:nvSpPr>
        <p:spPr bwMode="auto">
          <a:xfrm>
            <a:off x="6213476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9" name="文本框 1059"/>
          <p:cNvSpPr txBox="1">
            <a:spLocks noChangeArrowheads="1"/>
          </p:cNvSpPr>
          <p:nvPr/>
        </p:nvSpPr>
        <p:spPr bwMode="auto">
          <a:xfrm>
            <a:off x="3829650" y="2571750"/>
            <a:ext cx="14847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8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8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课时</a:t>
            </a:r>
            <a:endParaRPr lang="en-US" altLang="zh-CN" sz="28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9311" y="4299942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文本框 38913"/>
          <p:cNvSpPr txBox="1">
            <a:spLocks noChangeArrowheads="1"/>
          </p:cNvSpPr>
          <p:nvPr/>
        </p:nvSpPr>
        <p:spPr bwMode="auto">
          <a:xfrm>
            <a:off x="900113" y="1439466"/>
            <a:ext cx="79930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判定三角形相似的方法之一：如果题中给出了两个三角形的三边的长，分别算出三条对应边的比值，看是否相等，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计算时最长边与最长边对应，最短边与最短边对应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15362" name="组合 17"/>
          <p:cNvGrpSpPr/>
          <p:nvPr/>
        </p:nvGrpSpPr>
        <p:grpSpPr bwMode="auto">
          <a:xfrm>
            <a:off x="860425" y="821532"/>
            <a:ext cx="1479550" cy="503398"/>
            <a:chOff x="0" y="1"/>
            <a:chExt cx="4104456" cy="587163"/>
          </a:xfrm>
        </p:grpSpPr>
        <p:sp>
          <p:nvSpPr>
            <p:cNvPr id="15363" name="圆角矩形 31"/>
            <p:cNvSpPr>
              <a:spLocks noChangeArrowheads="1"/>
            </p:cNvSpPr>
            <p:nvPr/>
          </p:nvSpPr>
          <p:spPr bwMode="auto">
            <a:xfrm>
              <a:off x="0" y="1"/>
              <a:ext cx="4104456" cy="469395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364" name="文本框 19"/>
            <p:cNvSpPr>
              <a:spLocks noChangeArrowheads="1"/>
            </p:cNvSpPr>
            <p:nvPr/>
          </p:nvSpPr>
          <p:spPr bwMode="auto">
            <a:xfrm>
              <a:off x="72291" y="48679"/>
              <a:ext cx="4032165" cy="538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方法归纳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755651" y="789385"/>
            <a:ext cx="7897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 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根据下列条件判断它们是否相似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755651" y="2920604"/>
            <a:ext cx="5775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=12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24.</a:t>
            </a:r>
          </a:p>
          <a:p>
            <a:pPr>
              <a:lnSpc>
                <a:spcPct val="150000"/>
              </a:lnSpc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30.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755650" y="2110979"/>
            <a:ext cx="52530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=8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10.</a:t>
            </a:r>
          </a:p>
          <a:p>
            <a:pPr>
              <a:lnSpc>
                <a:spcPct val="150000"/>
              </a:lnSpc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8.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755651" y="1282304"/>
            <a:ext cx="50784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</a:p>
          <a:p>
            <a:pPr>
              <a:lnSpc>
                <a:spcPct val="150000"/>
              </a:lnSpc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449888" y="2272903"/>
            <a:ext cx="492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414964" y="1468041"/>
            <a:ext cx="6937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否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913438" y="3077766"/>
            <a:ext cx="492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否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755650" y="3795713"/>
            <a:ext cx="6434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（注意：大对大，小对小，中对中．）</a:t>
            </a:r>
          </a:p>
        </p:txBody>
      </p:sp>
      <p:sp>
        <p:nvSpPr>
          <p:cNvPr id="16393" name="圆角矩形 31"/>
          <p:cNvSpPr>
            <a:spLocks noChangeArrowheads="1"/>
          </p:cNvSpPr>
          <p:nvPr/>
        </p:nvSpPr>
        <p:spPr bwMode="auto">
          <a:xfrm>
            <a:off x="446089" y="426244"/>
            <a:ext cx="1538287" cy="363141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27655" grpId="0"/>
      <p:bldP spid="276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6448"/>
          <p:cNvSpPr txBox="1">
            <a:spLocks noChangeArrowheads="1"/>
          </p:cNvSpPr>
          <p:nvPr/>
        </p:nvSpPr>
        <p:spPr bwMode="auto">
          <a:xfrm>
            <a:off x="214313" y="428625"/>
            <a:ext cx="857250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>
                <a:solidFill>
                  <a:srgbClr val="FF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2: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如图所示，在△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                          ∠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BAD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=20°,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求∠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CAE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7410" name="对象 6449"/>
          <p:cNvGraphicFramePr/>
          <p:nvPr/>
        </p:nvGraphicFramePr>
        <p:xfrm>
          <a:off x="5572126" y="535782"/>
          <a:ext cx="2163763" cy="56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r:id="rId4" imgW="1117600" imgH="393700" progId="Equation.3">
                  <p:embed/>
                </p:oleObj>
              </mc:Choice>
              <mc:Fallback>
                <p:oleObj r:id="rId4" imgW="1117600" imgH="393700" progId="Equation.3">
                  <p:embed/>
                  <p:pic>
                    <p:nvPicPr>
                      <p:cNvPr id="0" name="对象 644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6" y="535782"/>
                        <a:ext cx="2163763" cy="569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" name="Rectangle 4"/>
          <p:cNvSpPr>
            <a:spLocks noChangeArrowheads="1"/>
          </p:cNvSpPr>
          <p:nvPr/>
        </p:nvSpPr>
        <p:spPr bwMode="auto">
          <a:xfrm>
            <a:off x="357188" y="1393031"/>
            <a:ext cx="7847012" cy="400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解：∵</a:t>
            </a:r>
          </a:p>
          <a:p>
            <a:pPr>
              <a:lnSpc>
                <a:spcPct val="18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三边成比例的两个三角形相似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4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DAE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-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DAC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DAE</a:t>
            </a:r>
            <a:r>
              <a:rPr lang="en-US" altLang="zh-CN" i="1" dirty="0">
                <a:latin typeface="宋体" panose="02010600030101010101" pitchFamily="2" charset="-122"/>
              </a:rPr>
              <a:t>-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DAC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即     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BAD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CAE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∵∠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BAD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=20°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∴∠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CAE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=20°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6452" name="对象 6451"/>
          <p:cNvGraphicFramePr/>
          <p:nvPr/>
        </p:nvGraphicFramePr>
        <p:xfrm>
          <a:off x="1428750" y="1446610"/>
          <a:ext cx="2262188" cy="57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r:id="rId6" imgW="1562100" imgH="520700" progId="Equation.3">
                  <p:embed/>
                </p:oleObj>
              </mc:Choice>
              <mc:Fallback>
                <p:oleObj r:id="rId6" imgW="1562100" imgH="520700" progId="Equation.3">
                  <p:embed/>
                  <p:pic>
                    <p:nvPicPr>
                      <p:cNvPr id="0" name="对象 645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1446610"/>
                        <a:ext cx="2262188" cy="570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任意多边形 6452"/>
          <p:cNvSpPr>
            <a:spLocks noChangeArrowheads="1"/>
          </p:cNvSpPr>
          <p:nvPr/>
        </p:nvSpPr>
        <p:spPr bwMode="auto">
          <a:xfrm>
            <a:off x="6227764" y="2950369"/>
            <a:ext cx="2592387" cy="1350169"/>
          </a:xfrm>
          <a:custGeom>
            <a:avLst/>
            <a:gdLst>
              <a:gd name="T0" fmla="*/ 1134 w 1633"/>
              <a:gd name="T1" fmla="*/ 0 h 1134"/>
              <a:gd name="T2" fmla="*/ 0 w 1633"/>
              <a:gd name="T3" fmla="*/ 1044 h 1134"/>
              <a:gd name="T4" fmla="*/ 1633 w 1633"/>
              <a:gd name="T5" fmla="*/ 1134 h 1134"/>
              <a:gd name="T6" fmla="*/ 1134 w 1633"/>
              <a:gd name="T7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3" h="1134">
                <a:moveTo>
                  <a:pt x="1134" y="0"/>
                </a:moveTo>
                <a:lnTo>
                  <a:pt x="0" y="1044"/>
                </a:lnTo>
                <a:lnTo>
                  <a:pt x="1633" y="1134"/>
                </a:lnTo>
                <a:lnTo>
                  <a:pt x="1134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4" name="任意多边形 6453"/>
          <p:cNvSpPr>
            <a:spLocks noChangeArrowheads="1"/>
          </p:cNvSpPr>
          <p:nvPr/>
        </p:nvSpPr>
        <p:spPr bwMode="auto">
          <a:xfrm rot="1492041">
            <a:off x="6723064" y="2822973"/>
            <a:ext cx="1584325" cy="825103"/>
          </a:xfrm>
          <a:custGeom>
            <a:avLst/>
            <a:gdLst>
              <a:gd name="T0" fmla="*/ 1134 w 1633"/>
              <a:gd name="T1" fmla="*/ 0 h 1134"/>
              <a:gd name="T2" fmla="*/ 0 w 1633"/>
              <a:gd name="T3" fmla="*/ 1044 h 1134"/>
              <a:gd name="T4" fmla="*/ 1633 w 1633"/>
              <a:gd name="T5" fmla="*/ 1134 h 1134"/>
              <a:gd name="T6" fmla="*/ 1134 w 1633"/>
              <a:gd name="T7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3" h="1134">
                <a:moveTo>
                  <a:pt x="1134" y="0"/>
                </a:moveTo>
                <a:lnTo>
                  <a:pt x="0" y="1044"/>
                </a:lnTo>
                <a:lnTo>
                  <a:pt x="1633" y="1134"/>
                </a:lnTo>
                <a:lnTo>
                  <a:pt x="1134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文本框 6454"/>
          <p:cNvSpPr txBox="1">
            <a:spLocks noChangeArrowheads="1"/>
          </p:cNvSpPr>
          <p:nvPr/>
        </p:nvSpPr>
        <p:spPr bwMode="auto">
          <a:xfrm>
            <a:off x="7890375" y="26527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7416" name="文本框 6455"/>
          <p:cNvSpPr txBox="1">
            <a:spLocks noChangeArrowheads="1"/>
          </p:cNvSpPr>
          <p:nvPr/>
        </p:nvSpPr>
        <p:spPr bwMode="auto">
          <a:xfrm>
            <a:off x="6226675" y="3112294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7417" name="文本框 6456"/>
          <p:cNvSpPr txBox="1">
            <a:spLocks noChangeArrowheads="1"/>
          </p:cNvSpPr>
          <p:nvPr/>
        </p:nvSpPr>
        <p:spPr bwMode="auto">
          <a:xfrm>
            <a:off x="7955464" y="3759994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7418" name="文本框 6457"/>
          <p:cNvSpPr txBox="1">
            <a:spLocks noChangeArrowheads="1"/>
          </p:cNvSpPr>
          <p:nvPr/>
        </p:nvSpPr>
        <p:spPr bwMode="auto">
          <a:xfrm>
            <a:off x="5932918" y="4030267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7419" name="文本框 6458"/>
          <p:cNvSpPr txBox="1">
            <a:spLocks noChangeArrowheads="1"/>
          </p:cNvSpPr>
          <p:nvPr/>
        </p:nvSpPr>
        <p:spPr bwMode="auto">
          <a:xfrm>
            <a:off x="8596814" y="4245769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65582"/>
          <p:cNvSpPr txBox="1">
            <a:spLocks noChangeArrowheads="1"/>
          </p:cNvSpPr>
          <p:nvPr/>
        </p:nvSpPr>
        <p:spPr bwMode="auto">
          <a:xfrm>
            <a:off x="0" y="428626"/>
            <a:ext cx="8001000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例</a:t>
            </a:r>
            <a:r>
              <a:rPr lang="en-US" altLang="zh-CN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3: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如图，在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i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 b="1" baseline="30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endParaRPr lang="en-US" altLang="zh-CN" b="1" baseline="300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= 90</a:t>
            </a:r>
            <a:r>
              <a:rPr lang="zh-CN" altLang="en-US" baseline="30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</a:p>
          <a:p>
            <a:pPr>
              <a:lnSpc>
                <a:spcPct val="140000"/>
              </a:lnSpc>
            </a:pP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求证：△ 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pSp>
        <p:nvGrpSpPr>
          <p:cNvPr id="19458" name="组合 65583"/>
          <p:cNvGrpSpPr/>
          <p:nvPr/>
        </p:nvGrpSpPr>
        <p:grpSpPr bwMode="auto">
          <a:xfrm>
            <a:off x="5651500" y="2980135"/>
            <a:ext cx="3168650" cy="2035955"/>
            <a:chOff x="0" y="0"/>
            <a:chExt cx="2185" cy="2029"/>
          </a:xfrm>
        </p:grpSpPr>
        <p:pic>
          <p:nvPicPr>
            <p:cNvPr id="19459" name="图片 65584" descr="p2-40 [转换]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185" cy="1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0" name="矩形 65585"/>
            <p:cNvSpPr>
              <a:spLocks noChangeArrowheads="1"/>
            </p:cNvSpPr>
            <p:nvPr/>
          </p:nvSpPr>
          <p:spPr bwMode="auto">
            <a:xfrm>
              <a:off x="767" y="1584"/>
              <a:ext cx="865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zh-CN" altLang="en-US" sz="2300" b="1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9461" name="对象 65586"/>
          <p:cNvGraphicFramePr/>
          <p:nvPr/>
        </p:nvGraphicFramePr>
        <p:xfrm>
          <a:off x="2571750" y="750094"/>
          <a:ext cx="20891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r:id="rId4" imgW="1079500" imgH="393700" progId="Equation.3">
                  <p:embed/>
                </p:oleObj>
              </mc:Choice>
              <mc:Fallback>
                <p:oleObj r:id="rId4" imgW="1079500" imgH="393700" progId="Equation.3">
                  <p:embed/>
                  <p:pic>
                    <p:nvPicPr>
                      <p:cNvPr id="0" name="对象 6558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750094"/>
                        <a:ext cx="20891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文本框 65588"/>
          <p:cNvSpPr txBox="1">
            <a:spLocks noChangeArrowheads="1"/>
          </p:cNvSpPr>
          <p:nvPr/>
        </p:nvSpPr>
        <p:spPr bwMode="auto">
          <a:xfrm>
            <a:off x="541339" y="1707356"/>
            <a:ext cx="624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 证明：由已知条件得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′,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3320" name="文本框 65589"/>
          <p:cNvSpPr txBox="1">
            <a:spLocks noChangeArrowheads="1"/>
          </p:cNvSpPr>
          <p:nvPr/>
        </p:nvSpPr>
        <p:spPr bwMode="auto">
          <a:xfrm>
            <a:off x="571500" y="2196704"/>
            <a:ext cx="49530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>
                <a:ea typeface="黑体" panose="02010609060101010101" pitchFamily="49" charset="-122"/>
              </a:rPr>
              <a:t>从而</a:t>
            </a:r>
          </a:p>
        </p:txBody>
      </p:sp>
      <p:sp>
        <p:nvSpPr>
          <p:cNvPr id="13321" name="文本框 65590"/>
          <p:cNvSpPr txBox="1">
            <a:spLocks noChangeArrowheads="1"/>
          </p:cNvSpPr>
          <p:nvPr/>
        </p:nvSpPr>
        <p:spPr bwMode="auto">
          <a:xfrm>
            <a:off x="1285875" y="2196703"/>
            <a:ext cx="6572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dirty="0">
                <a:latin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dirty="0">
                <a:latin typeface="宋体" panose="02010600030101010101" pitchFamily="2" charset="-122"/>
              </a:rPr>
              <a:t>)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dirty="0">
                <a:latin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dirty="0">
                <a:latin typeface="宋体" panose="02010600030101010101" pitchFamily="2" charset="-122"/>
              </a:rPr>
              <a:t>)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      = 4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 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–  4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 =4</a:t>
            </a:r>
            <a:r>
              <a:rPr lang="en-US" altLang="zh-CN" dirty="0">
                <a:latin typeface="宋体" panose="02010600030101010101" pitchFamily="2" charset="-122"/>
              </a:rPr>
              <a:t>(</a:t>
            </a:r>
            <a:r>
              <a:rPr lang="en-US" altLang="zh-CN" i="1" dirty="0">
                <a:latin typeface="Times New Roman" panose="02020603050405020304" pitchFamily="18" charset="0"/>
              </a:rPr>
              <a:t>A</a:t>
            </a:r>
            <a:r>
              <a:rPr lang="en-US" altLang="zh-CN" dirty="0">
                <a:latin typeface="宋体" panose="02010600030101010101" pitchFamily="2" charset="-122"/>
              </a:rPr>
              <a:t>′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lang="en-US" altLang="zh-CN" dirty="0">
                <a:latin typeface="宋体" panose="02010600030101010101" pitchFamily="2" charset="-122"/>
              </a:rPr>
              <a:t>′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dirty="0">
                <a:latin typeface="宋体" panose="02010600030101010101" pitchFamily="2" charset="-122"/>
              </a:rPr>
              <a:t>)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      = 4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 =</a:t>
            </a:r>
            <a:r>
              <a:rPr lang="en-US" altLang="zh-CN" dirty="0">
                <a:latin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dirty="0">
                <a:latin typeface="宋体" panose="02010600030101010101" pitchFamily="2" charset="-122"/>
              </a:rPr>
              <a:t>)</a:t>
            </a:r>
            <a:r>
              <a:rPr lang="en-US" altLang="zh-CN" baseline="5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22" name="文本框 65591"/>
          <p:cNvSpPr txBox="1">
            <a:spLocks noChangeArrowheads="1"/>
          </p:cNvSpPr>
          <p:nvPr/>
        </p:nvSpPr>
        <p:spPr bwMode="auto">
          <a:xfrm>
            <a:off x="642938" y="3696891"/>
            <a:ext cx="480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从而</a:t>
            </a:r>
          </a:p>
        </p:txBody>
      </p:sp>
      <p:sp>
        <p:nvSpPr>
          <p:cNvPr id="13323" name="文本框 65592"/>
          <p:cNvSpPr txBox="1">
            <a:spLocks noChangeArrowheads="1"/>
          </p:cNvSpPr>
          <p:nvPr/>
        </p:nvSpPr>
        <p:spPr bwMode="auto">
          <a:xfrm>
            <a:off x="642938" y="3161110"/>
            <a:ext cx="502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由此得出，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</a:p>
        </p:txBody>
      </p:sp>
      <p:sp>
        <p:nvSpPr>
          <p:cNvPr id="13324" name="文本框 65593"/>
          <p:cNvSpPr txBox="1">
            <a:spLocks noChangeArrowheads="1"/>
          </p:cNvSpPr>
          <p:nvPr/>
        </p:nvSpPr>
        <p:spPr bwMode="auto">
          <a:xfrm>
            <a:off x="642939" y="4179094"/>
            <a:ext cx="4968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因此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△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A′B′C′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∽△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>
                <a:latin typeface="楷体_GB2312" pitchFamily="49" charset="-122"/>
                <a:ea typeface="楷体_GB2312" pitchFamily="49" charset="-122"/>
              </a:rPr>
              <a:t>. </a:t>
            </a:r>
          </a:p>
          <a:p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三边对应成比例的两个三角形相似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graphicFrame>
        <p:nvGraphicFramePr>
          <p:cNvPr id="13325" name="对象 65594"/>
          <p:cNvGraphicFramePr/>
          <p:nvPr/>
        </p:nvGraphicFramePr>
        <p:xfrm>
          <a:off x="1357313" y="3589735"/>
          <a:ext cx="2811462" cy="506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r:id="rId6" imgW="1638300" imgH="393700" progId="Equation.3">
                  <p:embed/>
                </p:oleObj>
              </mc:Choice>
              <mc:Fallback>
                <p:oleObj r:id="rId6" imgW="1638300" imgH="393700" progId="Equation.3">
                  <p:embed/>
                  <p:pic>
                    <p:nvPicPr>
                      <p:cNvPr id="0" name="对象 6559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589735"/>
                        <a:ext cx="2811462" cy="5060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1" grpId="0"/>
      <p:bldP spid="13322" grpId="0"/>
      <p:bldP spid="13323" grpId="0"/>
      <p:bldP spid="133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ChangeArrowheads="1"/>
          </p:cNvSpPr>
          <p:nvPr/>
        </p:nvSpPr>
        <p:spPr bwMode="auto">
          <a:xfrm>
            <a:off x="250826" y="519113"/>
            <a:ext cx="8220075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18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 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 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相似吗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你用什么方法来支持你的判断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grpSp>
        <p:nvGrpSpPr>
          <p:cNvPr id="20482" name="Group 5"/>
          <p:cNvGrpSpPr/>
          <p:nvPr/>
        </p:nvGrpSpPr>
        <p:grpSpPr bwMode="auto">
          <a:xfrm>
            <a:off x="5219700" y="1924050"/>
            <a:ext cx="3529013" cy="1837135"/>
            <a:chOff x="4105" y="1298"/>
            <a:chExt cx="2256" cy="1776"/>
          </a:xfrm>
        </p:grpSpPr>
        <p:sp>
          <p:nvSpPr>
            <p:cNvPr id="20483" name="Line 6"/>
            <p:cNvSpPr>
              <a:spLocks noChangeShapeType="1"/>
            </p:cNvSpPr>
            <p:nvPr/>
          </p:nvSpPr>
          <p:spPr bwMode="auto">
            <a:xfrm>
              <a:off x="4105" y="1298"/>
              <a:ext cx="2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4" name="Line 7"/>
            <p:cNvSpPr>
              <a:spLocks noChangeShapeType="1"/>
            </p:cNvSpPr>
            <p:nvPr/>
          </p:nvSpPr>
          <p:spPr bwMode="auto">
            <a:xfrm>
              <a:off x="4105" y="1492"/>
              <a:ext cx="2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5" name="Line 8"/>
            <p:cNvSpPr>
              <a:spLocks noChangeShapeType="1"/>
            </p:cNvSpPr>
            <p:nvPr/>
          </p:nvSpPr>
          <p:spPr bwMode="auto">
            <a:xfrm>
              <a:off x="4105" y="1685"/>
              <a:ext cx="2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6" name="Line 9"/>
            <p:cNvSpPr>
              <a:spLocks noChangeShapeType="1"/>
            </p:cNvSpPr>
            <p:nvPr/>
          </p:nvSpPr>
          <p:spPr bwMode="auto">
            <a:xfrm>
              <a:off x="4105" y="1879"/>
              <a:ext cx="2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7" name="Line 10"/>
            <p:cNvSpPr>
              <a:spLocks noChangeShapeType="1"/>
            </p:cNvSpPr>
            <p:nvPr/>
          </p:nvSpPr>
          <p:spPr bwMode="auto">
            <a:xfrm>
              <a:off x="4105" y="2073"/>
              <a:ext cx="2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8" name="Line 11"/>
            <p:cNvSpPr>
              <a:spLocks noChangeShapeType="1"/>
            </p:cNvSpPr>
            <p:nvPr/>
          </p:nvSpPr>
          <p:spPr bwMode="auto">
            <a:xfrm>
              <a:off x="4105" y="2265"/>
              <a:ext cx="2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9" name="Line 12"/>
            <p:cNvSpPr>
              <a:spLocks noChangeShapeType="1"/>
            </p:cNvSpPr>
            <p:nvPr/>
          </p:nvSpPr>
          <p:spPr bwMode="auto">
            <a:xfrm>
              <a:off x="4105" y="2459"/>
              <a:ext cx="2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0" name="Line 13"/>
            <p:cNvSpPr>
              <a:spLocks noChangeShapeType="1"/>
            </p:cNvSpPr>
            <p:nvPr/>
          </p:nvSpPr>
          <p:spPr bwMode="auto">
            <a:xfrm>
              <a:off x="4105" y="2653"/>
              <a:ext cx="2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Line 14"/>
            <p:cNvSpPr>
              <a:spLocks noChangeShapeType="1"/>
            </p:cNvSpPr>
            <p:nvPr/>
          </p:nvSpPr>
          <p:spPr bwMode="auto">
            <a:xfrm>
              <a:off x="4105" y="2846"/>
              <a:ext cx="2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Line 15"/>
            <p:cNvSpPr>
              <a:spLocks noChangeShapeType="1"/>
            </p:cNvSpPr>
            <p:nvPr/>
          </p:nvSpPr>
          <p:spPr bwMode="auto">
            <a:xfrm>
              <a:off x="4105" y="3040"/>
              <a:ext cx="2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Line 16"/>
            <p:cNvSpPr>
              <a:spLocks noChangeShapeType="1"/>
            </p:cNvSpPr>
            <p:nvPr/>
          </p:nvSpPr>
          <p:spPr bwMode="auto">
            <a:xfrm flipH="1">
              <a:off x="4105" y="1298"/>
              <a:ext cx="0" cy="17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Line 17"/>
            <p:cNvSpPr>
              <a:spLocks noChangeShapeType="1"/>
            </p:cNvSpPr>
            <p:nvPr/>
          </p:nvSpPr>
          <p:spPr bwMode="auto">
            <a:xfrm>
              <a:off x="4279" y="1298"/>
              <a:ext cx="0" cy="17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Line 18"/>
            <p:cNvSpPr>
              <a:spLocks noChangeShapeType="1"/>
            </p:cNvSpPr>
            <p:nvPr/>
          </p:nvSpPr>
          <p:spPr bwMode="auto">
            <a:xfrm>
              <a:off x="4452" y="1298"/>
              <a:ext cx="10" cy="174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6" name="Line 19"/>
            <p:cNvSpPr>
              <a:spLocks noChangeShapeType="1"/>
            </p:cNvSpPr>
            <p:nvPr/>
          </p:nvSpPr>
          <p:spPr bwMode="auto">
            <a:xfrm>
              <a:off x="4626" y="1298"/>
              <a:ext cx="0" cy="17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4799" y="1298"/>
              <a:ext cx="0" cy="17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8" name="Line 21"/>
            <p:cNvSpPr>
              <a:spLocks noChangeShapeType="1"/>
            </p:cNvSpPr>
            <p:nvPr/>
          </p:nvSpPr>
          <p:spPr bwMode="auto">
            <a:xfrm flipH="1">
              <a:off x="4969" y="1298"/>
              <a:ext cx="3" cy="17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9" name="Line 22"/>
            <p:cNvSpPr>
              <a:spLocks noChangeShapeType="1"/>
            </p:cNvSpPr>
            <p:nvPr/>
          </p:nvSpPr>
          <p:spPr bwMode="auto">
            <a:xfrm>
              <a:off x="5146" y="1298"/>
              <a:ext cx="0" cy="17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0" name="Line 23"/>
            <p:cNvSpPr>
              <a:spLocks noChangeShapeType="1"/>
            </p:cNvSpPr>
            <p:nvPr/>
          </p:nvSpPr>
          <p:spPr bwMode="auto">
            <a:xfrm>
              <a:off x="5320" y="1298"/>
              <a:ext cx="0" cy="174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1" name="Line 24"/>
            <p:cNvSpPr>
              <a:spLocks noChangeShapeType="1"/>
            </p:cNvSpPr>
            <p:nvPr/>
          </p:nvSpPr>
          <p:spPr bwMode="auto">
            <a:xfrm flipH="1">
              <a:off x="5493" y="1298"/>
              <a:ext cx="1" cy="17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2" name="Line 25"/>
            <p:cNvSpPr>
              <a:spLocks noChangeShapeType="1"/>
            </p:cNvSpPr>
            <p:nvPr/>
          </p:nvSpPr>
          <p:spPr bwMode="auto">
            <a:xfrm>
              <a:off x="5667" y="1298"/>
              <a:ext cx="0" cy="17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3" name="Line 26"/>
            <p:cNvSpPr>
              <a:spLocks noChangeShapeType="1"/>
            </p:cNvSpPr>
            <p:nvPr/>
          </p:nvSpPr>
          <p:spPr bwMode="auto">
            <a:xfrm flipH="1">
              <a:off x="5835" y="1298"/>
              <a:ext cx="5" cy="174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4" name="Line 27"/>
            <p:cNvSpPr>
              <a:spLocks noChangeShapeType="1"/>
            </p:cNvSpPr>
            <p:nvPr/>
          </p:nvSpPr>
          <p:spPr bwMode="auto">
            <a:xfrm flipH="1">
              <a:off x="6011" y="1298"/>
              <a:ext cx="3" cy="17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5" name="Line 28"/>
            <p:cNvSpPr>
              <a:spLocks noChangeShapeType="1"/>
            </p:cNvSpPr>
            <p:nvPr/>
          </p:nvSpPr>
          <p:spPr bwMode="auto">
            <a:xfrm>
              <a:off x="6187" y="1298"/>
              <a:ext cx="0" cy="17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6" name="Line 29"/>
            <p:cNvSpPr>
              <a:spLocks noChangeShapeType="1"/>
            </p:cNvSpPr>
            <p:nvPr/>
          </p:nvSpPr>
          <p:spPr bwMode="auto">
            <a:xfrm>
              <a:off x="6361" y="1298"/>
              <a:ext cx="0" cy="17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7" name="Text Box 30"/>
            <p:cNvSpPr txBox="1">
              <a:spLocks noChangeArrowheads="1"/>
            </p:cNvSpPr>
            <p:nvPr/>
          </p:nvSpPr>
          <p:spPr bwMode="auto">
            <a:xfrm>
              <a:off x="4953" y="1787"/>
              <a:ext cx="30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b="1" i="1">
                  <a:solidFill>
                    <a:srgbClr val="000066"/>
                  </a:solidFill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20508" name="Text Box 31"/>
            <p:cNvSpPr txBox="1">
              <a:spLocks noChangeArrowheads="1"/>
            </p:cNvSpPr>
            <p:nvPr/>
          </p:nvSpPr>
          <p:spPr bwMode="auto">
            <a:xfrm>
              <a:off x="6010" y="1417"/>
              <a:ext cx="30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b="1" i="1">
                  <a:solidFill>
                    <a:srgbClr val="000066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20509" name="Text Box 32"/>
            <p:cNvSpPr txBox="1">
              <a:spLocks noChangeArrowheads="1"/>
            </p:cNvSpPr>
            <p:nvPr/>
          </p:nvSpPr>
          <p:spPr bwMode="auto">
            <a:xfrm>
              <a:off x="4392" y="1407"/>
              <a:ext cx="30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b="1" i="1">
                  <a:solidFill>
                    <a:srgbClr val="000066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20510" name="Text Box 33"/>
            <p:cNvSpPr txBox="1">
              <a:spLocks noChangeArrowheads="1"/>
            </p:cNvSpPr>
            <p:nvPr/>
          </p:nvSpPr>
          <p:spPr bwMode="auto">
            <a:xfrm>
              <a:off x="4195" y="2180"/>
              <a:ext cx="77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b="1" i="1">
                  <a:solidFill>
                    <a:srgbClr val="000066"/>
                  </a:solidFill>
                  <a:latin typeface="宋体" panose="02010600030101010101" pitchFamily="2" charset="-122"/>
                </a:rPr>
                <a:t>A</a:t>
              </a:r>
              <a:r>
                <a:rPr lang="en-US" altLang="zh-CN" b="1" i="1">
                  <a:solidFill>
                    <a:srgbClr val="000066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′</a:t>
              </a:r>
            </a:p>
          </p:txBody>
        </p:sp>
        <p:sp>
          <p:nvSpPr>
            <p:cNvPr id="20511" name="Text Box 34"/>
            <p:cNvSpPr txBox="1">
              <a:spLocks noChangeArrowheads="1"/>
            </p:cNvSpPr>
            <p:nvPr/>
          </p:nvSpPr>
          <p:spPr bwMode="auto">
            <a:xfrm>
              <a:off x="5116" y="2169"/>
              <a:ext cx="64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b="1" i="1">
                  <a:solidFill>
                    <a:srgbClr val="000066"/>
                  </a:solidFill>
                  <a:latin typeface="宋体" panose="02010600030101010101" pitchFamily="2" charset="-122"/>
                </a:rPr>
                <a:t>B</a:t>
              </a:r>
              <a:r>
                <a:rPr lang="en-US" altLang="zh-CN" b="1" i="1">
                  <a:solidFill>
                    <a:srgbClr val="000066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′</a:t>
              </a:r>
            </a:p>
          </p:txBody>
        </p:sp>
        <p:sp>
          <p:nvSpPr>
            <p:cNvPr id="20512" name="Line 35"/>
            <p:cNvSpPr>
              <a:spLocks noChangeShapeType="1"/>
            </p:cNvSpPr>
            <p:nvPr/>
          </p:nvSpPr>
          <p:spPr bwMode="auto">
            <a:xfrm>
              <a:off x="4612" y="1491"/>
              <a:ext cx="1405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3" name="Line 36"/>
            <p:cNvSpPr>
              <a:spLocks noChangeShapeType="1"/>
            </p:cNvSpPr>
            <p:nvPr/>
          </p:nvSpPr>
          <p:spPr bwMode="auto">
            <a:xfrm>
              <a:off x="4631" y="1508"/>
              <a:ext cx="340" cy="373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4" name="Line 37"/>
            <p:cNvSpPr>
              <a:spLocks noChangeShapeType="1"/>
            </p:cNvSpPr>
            <p:nvPr/>
          </p:nvSpPr>
          <p:spPr bwMode="auto">
            <a:xfrm flipV="1">
              <a:off x="4983" y="1492"/>
              <a:ext cx="1034" cy="389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Line 38"/>
            <p:cNvSpPr>
              <a:spLocks noChangeShapeType="1"/>
            </p:cNvSpPr>
            <p:nvPr/>
          </p:nvSpPr>
          <p:spPr bwMode="auto">
            <a:xfrm>
              <a:off x="4472" y="2444"/>
              <a:ext cx="681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6" name="Line 39"/>
            <p:cNvSpPr>
              <a:spLocks noChangeShapeType="1"/>
            </p:cNvSpPr>
            <p:nvPr/>
          </p:nvSpPr>
          <p:spPr bwMode="auto">
            <a:xfrm>
              <a:off x="4442" y="2441"/>
              <a:ext cx="189" cy="234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7" name="Line 40"/>
            <p:cNvSpPr>
              <a:spLocks noChangeShapeType="1"/>
            </p:cNvSpPr>
            <p:nvPr/>
          </p:nvSpPr>
          <p:spPr bwMode="auto">
            <a:xfrm flipV="1">
              <a:off x="4631" y="2457"/>
              <a:ext cx="511" cy="202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8" name="Text Box 41"/>
            <p:cNvSpPr txBox="1">
              <a:spLocks noChangeArrowheads="1"/>
            </p:cNvSpPr>
            <p:nvPr/>
          </p:nvSpPr>
          <p:spPr bwMode="auto">
            <a:xfrm>
              <a:off x="4570" y="2606"/>
              <a:ext cx="71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b="1" i="1">
                  <a:solidFill>
                    <a:srgbClr val="000066"/>
                  </a:solidFill>
                  <a:latin typeface="宋体" panose="02010600030101010101" pitchFamily="2" charset="-122"/>
                </a:rPr>
                <a:t>C</a:t>
              </a:r>
              <a:r>
                <a:rPr lang="en-US" altLang="zh-CN" b="1" i="1">
                  <a:solidFill>
                    <a:srgbClr val="000066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′</a:t>
              </a:r>
            </a:p>
          </p:txBody>
        </p:sp>
      </p:grpSp>
      <p:graphicFrame>
        <p:nvGraphicFramePr>
          <p:cNvPr id="10390" name="Object 43"/>
          <p:cNvGraphicFramePr/>
          <p:nvPr/>
        </p:nvGraphicFramePr>
        <p:xfrm>
          <a:off x="468314" y="3543300"/>
          <a:ext cx="41370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r:id="rId4" imgW="1879600" imgH="609600" progId="Equation.DSMT4">
                  <p:embed/>
                </p:oleObj>
              </mc:Choice>
              <mc:Fallback>
                <p:oleObj r:id="rId4" imgW="1879600" imgH="609600" progId="Equation.DSMT4">
                  <p:embed/>
                  <p:pic>
                    <p:nvPicPr>
                      <p:cNvPr id="0" name="Object 4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4" y="3543300"/>
                        <a:ext cx="4137025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1" name="Object 44"/>
          <p:cNvGraphicFramePr/>
          <p:nvPr/>
        </p:nvGraphicFramePr>
        <p:xfrm>
          <a:off x="684214" y="2518173"/>
          <a:ext cx="4041775" cy="383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r:id="rId6" imgW="1943100" imgH="241300" progId="Equation.DSMT4">
                  <p:embed/>
                </p:oleObj>
              </mc:Choice>
              <mc:Fallback>
                <p:oleObj r:id="rId6" imgW="1943100" imgH="241300" progId="Equation.DSMT4">
                  <p:embed/>
                  <p:pic>
                    <p:nvPicPr>
                      <p:cNvPr id="0" name="Object 4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4" y="2518173"/>
                        <a:ext cx="4041775" cy="383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2" name="Object 45"/>
          <p:cNvGraphicFramePr/>
          <p:nvPr/>
        </p:nvGraphicFramePr>
        <p:xfrm>
          <a:off x="611188" y="3057525"/>
          <a:ext cx="4102100" cy="379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r:id="rId8" imgW="1993900" imgH="241300" progId="Equation.DSMT4">
                  <p:embed/>
                </p:oleObj>
              </mc:Choice>
              <mc:Fallback>
                <p:oleObj r:id="rId8" imgW="1993900" imgH="241300" progId="Equation.DSMT4">
                  <p:embed/>
                  <p:pic>
                    <p:nvPicPr>
                      <p:cNvPr id="0" name="Object 4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057525"/>
                        <a:ext cx="4102100" cy="379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539751" y="1653778"/>
            <a:ext cx="4970463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解：这两个三角形相似．</a:t>
            </a:r>
          </a:p>
          <a:p>
            <a:pPr>
              <a:spcBef>
                <a:spcPct val="30000"/>
              </a:spcBef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设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个小方格的边长为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</a:p>
        </p:txBody>
      </p:sp>
      <p:sp>
        <p:nvSpPr>
          <p:cNvPr id="20523" name="矩形 80"/>
          <p:cNvSpPr>
            <a:spLocks noChangeArrowheads="1"/>
          </p:cNvSpPr>
          <p:nvPr/>
        </p:nvSpPr>
        <p:spPr bwMode="auto">
          <a:xfrm>
            <a:off x="128588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625476" y="273576"/>
            <a:ext cx="81121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中，已知：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6cm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8cm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10cm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18cm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B′C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24cm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A′C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30cm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．求证：△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相似．</a:t>
            </a:r>
          </a:p>
        </p:txBody>
      </p:sp>
      <p:graphicFrame>
        <p:nvGraphicFramePr>
          <p:cNvPr id="16533" name="Object 3"/>
          <p:cNvGraphicFramePr/>
          <p:nvPr/>
        </p:nvGraphicFramePr>
        <p:xfrm>
          <a:off x="2195514" y="1924050"/>
          <a:ext cx="1677987" cy="525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r:id="rId3" imgW="939800" imgH="393700" progId="Equation.DSMT4">
                  <p:embed/>
                </p:oleObj>
              </mc:Choice>
              <mc:Fallback>
                <p:oleObj r:id="rId3" imgW="939800" imgH="3937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4" y="1924050"/>
                        <a:ext cx="1677987" cy="525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34" name="Object 4"/>
          <p:cNvGraphicFramePr/>
          <p:nvPr/>
        </p:nvGraphicFramePr>
        <p:xfrm>
          <a:off x="4140201" y="1924050"/>
          <a:ext cx="1751013" cy="531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r:id="rId5" imgW="965200" imgH="393700" progId="Equation.DSMT4">
                  <p:embed/>
                </p:oleObj>
              </mc:Choice>
              <mc:Fallback>
                <p:oleObj r:id="rId5" imgW="965200" imgH="39370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1" y="1924050"/>
                        <a:ext cx="1751013" cy="531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35" name="Object 5"/>
          <p:cNvGraphicFramePr/>
          <p:nvPr/>
        </p:nvGraphicFramePr>
        <p:xfrm>
          <a:off x="5940425" y="1924051"/>
          <a:ext cx="1919288" cy="57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r:id="rId7" imgW="977900" imgH="393700" progId="Equation.DSMT4">
                  <p:embed/>
                </p:oleObj>
              </mc:Choice>
              <mc:Fallback>
                <p:oleObj r:id="rId7" imgW="977900" imgH="39370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1924051"/>
                        <a:ext cx="1919288" cy="575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827088" y="1786028"/>
            <a:ext cx="23479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证明：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∵</a:t>
            </a:r>
            <a:r>
              <a:rPr lang="zh-CN" altLang="en-US" b="1">
                <a:solidFill>
                  <a:srgbClr val="080808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684214" y="2488404"/>
            <a:ext cx="3241675" cy="646509"/>
            <a:chOff x="1701" y="2571"/>
            <a:chExt cx="2042" cy="543"/>
          </a:xfrm>
        </p:grpSpPr>
        <p:graphicFrame>
          <p:nvGraphicFramePr>
            <p:cNvPr id="22535" name="Object 9"/>
            <p:cNvGraphicFramePr/>
            <p:nvPr/>
          </p:nvGraphicFramePr>
          <p:xfrm>
            <a:off x="2336" y="2693"/>
            <a:ext cx="1407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2" r:id="rId9" imgW="1308100" imgH="393700" progId="Equation.DSMT4">
                    <p:embed/>
                  </p:oleObj>
                </mc:Choice>
                <mc:Fallback>
                  <p:oleObj r:id="rId9" imgW="1308100" imgH="393700" progId="Equation.DSMT4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2693"/>
                          <a:ext cx="1407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6" name="Rectangle 10"/>
            <p:cNvSpPr>
              <a:spLocks noChangeArrowheads="1"/>
            </p:cNvSpPr>
            <p:nvPr/>
          </p:nvSpPr>
          <p:spPr bwMode="auto">
            <a:xfrm>
              <a:off x="1701" y="2571"/>
              <a:ext cx="675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indent="266700">
                <a:lnSpc>
                  <a:spcPct val="150000"/>
                </a:lnSpc>
              </a:pPr>
              <a:r>
                <a:rPr lang="en-US" altLang="zh-CN">
                  <a:latin typeface="楷体_GB2312" pitchFamily="49" charset="-122"/>
                  <a:cs typeface="Times New Roman" panose="02020603050405020304" pitchFamily="18" charset="0"/>
                </a:rPr>
                <a:t>∴</a:t>
              </a:r>
              <a:r>
                <a:rPr lang="zh-CN" altLang="en-US" b="1">
                  <a:latin typeface="楷体_GB2312" pitchFamily="49" charset="-122"/>
                  <a:cs typeface="Times New Roman" panose="02020603050405020304" pitchFamily="18" charset="0"/>
                </a:rPr>
                <a:t>　</a:t>
              </a:r>
            </a:p>
          </p:txBody>
        </p:sp>
      </p:grp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900113" y="2938326"/>
            <a:ext cx="4940300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>
                <a:latin typeface="楷体_GB2312" pitchFamily="49" charset="-122"/>
                <a:ea typeface="楷体_GB2312" pitchFamily="49" charset="-122"/>
              </a:rPr>
              <a:t>∴</a:t>
            </a:r>
            <a:r>
              <a:rPr lang="en-US" altLang="zh-CN" b="1">
                <a:latin typeface="楷体_GB2312" pitchFamily="49" charset="-122"/>
                <a:ea typeface="楷体_GB2312" pitchFamily="49" charset="-122"/>
              </a:rPr>
              <a:t> △</a:t>
            </a:r>
            <a:r>
              <a:rPr lang="en-US" altLang="zh-CN" b="1" i="1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en-US" altLang="zh-CN" b="1">
                <a:latin typeface="楷体_GB2312" pitchFamily="49" charset="-122"/>
                <a:ea typeface="楷体_GB2312" pitchFamily="49" charset="-122"/>
              </a:rPr>
              <a:t> ∽△</a:t>
            </a:r>
            <a:r>
              <a:rPr lang="en-US" altLang="zh-CN" b="1" i="1">
                <a:latin typeface="Times New Roman" panose="02020603050405020304" pitchFamily="18" charset="0"/>
                <a:ea typeface="楷体_GB2312" pitchFamily="49" charset="-122"/>
              </a:rPr>
              <a:t>A′B′C</a:t>
            </a:r>
            <a:r>
              <a:rPr lang="en-US" altLang="zh-CN" b="1">
                <a:latin typeface="楷体_GB2312" pitchFamily="49" charset="-122"/>
                <a:ea typeface="楷体_GB2312" pitchFamily="49" charset="-122"/>
              </a:rPr>
              <a:t>′</a:t>
            </a:r>
          </a:p>
          <a:p>
            <a:pPr>
              <a:lnSpc>
                <a:spcPct val="170000"/>
              </a:lnSpc>
            </a:pP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三边成比例的两个三角形相似</a:t>
            </a:r>
            <a:r>
              <a:rPr lang="en-US" altLang="zh-CN" b="1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． </a:t>
            </a:r>
          </a:p>
        </p:txBody>
      </p:sp>
      <p:grpSp>
        <p:nvGrpSpPr>
          <p:cNvPr id="22538" name="组合 16540"/>
          <p:cNvGrpSpPr/>
          <p:nvPr/>
        </p:nvGrpSpPr>
        <p:grpSpPr bwMode="auto">
          <a:xfrm>
            <a:off x="6516688" y="2139554"/>
            <a:ext cx="2043112" cy="1390651"/>
            <a:chOff x="3627" y="2833"/>
            <a:chExt cx="1287" cy="1168"/>
          </a:xfrm>
        </p:grpSpPr>
        <p:grpSp>
          <p:nvGrpSpPr>
            <p:cNvPr id="22539" name="组合 16541"/>
            <p:cNvGrpSpPr/>
            <p:nvPr/>
          </p:nvGrpSpPr>
          <p:grpSpPr bwMode="auto">
            <a:xfrm>
              <a:off x="3859" y="3199"/>
              <a:ext cx="870" cy="495"/>
              <a:chOff x="3473" y="1439"/>
              <a:chExt cx="870" cy="495"/>
            </a:xfrm>
          </p:grpSpPr>
          <p:sp>
            <p:nvSpPr>
              <p:cNvPr id="22540" name="直接连接符 16542"/>
              <p:cNvSpPr>
                <a:spLocks noChangeShapeType="1"/>
              </p:cNvSpPr>
              <p:nvPr/>
            </p:nvSpPr>
            <p:spPr bwMode="auto">
              <a:xfrm flipH="1">
                <a:off x="3479" y="1439"/>
                <a:ext cx="628" cy="4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1" name="直接连接符 16543"/>
              <p:cNvSpPr>
                <a:spLocks noChangeShapeType="1"/>
              </p:cNvSpPr>
              <p:nvPr/>
            </p:nvSpPr>
            <p:spPr bwMode="auto">
              <a:xfrm flipV="1">
                <a:off x="3473" y="1919"/>
                <a:ext cx="870" cy="1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2" name="直接连接符 16544"/>
              <p:cNvSpPr>
                <a:spLocks noChangeShapeType="1"/>
              </p:cNvSpPr>
              <p:nvPr/>
            </p:nvSpPr>
            <p:spPr bwMode="auto">
              <a:xfrm flipH="1" flipV="1">
                <a:off x="4101" y="1440"/>
                <a:ext cx="242" cy="4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43" name="文本框 16545"/>
            <p:cNvSpPr txBox="1">
              <a:spLocks noChangeArrowheads="1"/>
            </p:cNvSpPr>
            <p:nvPr/>
          </p:nvSpPr>
          <p:spPr bwMode="auto">
            <a:xfrm>
              <a:off x="4335" y="2833"/>
              <a:ext cx="23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i="1">
                  <a:solidFill>
                    <a:schemeClr val="tx1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22544" name="文本框 16546"/>
            <p:cNvSpPr txBox="1">
              <a:spLocks noChangeArrowheads="1"/>
            </p:cNvSpPr>
            <p:nvPr/>
          </p:nvSpPr>
          <p:spPr bwMode="auto">
            <a:xfrm>
              <a:off x="4678" y="3458"/>
              <a:ext cx="23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i="1">
                  <a:solidFill>
                    <a:schemeClr val="tx1"/>
                  </a:solidFill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22545" name="文本框 16547"/>
            <p:cNvSpPr txBox="1">
              <a:spLocks noChangeArrowheads="1"/>
            </p:cNvSpPr>
            <p:nvPr/>
          </p:nvSpPr>
          <p:spPr bwMode="auto">
            <a:xfrm>
              <a:off x="3627" y="3396"/>
              <a:ext cx="524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i="1">
                  <a:solidFill>
                    <a:schemeClr val="tx1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</p:grpSp>
      <p:grpSp>
        <p:nvGrpSpPr>
          <p:cNvPr id="22546" name="组合 16548"/>
          <p:cNvGrpSpPr/>
          <p:nvPr/>
        </p:nvGrpSpPr>
        <p:grpSpPr bwMode="auto">
          <a:xfrm>
            <a:off x="6005514" y="3327798"/>
            <a:ext cx="3138487" cy="1560910"/>
            <a:chOff x="3445" y="1669"/>
            <a:chExt cx="1977" cy="1311"/>
          </a:xfrm>
        </p:grpSpPr>
        <p:grpSp>
          <p:nvGrpSpPr>
            <p:cNvPr id="22547" name="组合 16549"/>
            <p:cNvGrpSpPr/>
            <p:nvPr/>
          </p:nvGrpSpPr>
          <p:grpSpPr bwMode="auto">
            <a:xfrm>
              <a:off x="3661" y="2022"/>
              <a:ext cx="1267" cy="714"/>
              <a:chOff x="3473" y="1439"/>
              <a:chExt cx="870" cy="495"/>
            </a:xfrm>
          </p:grpSpPr>
          <p:sp>
            <p:nvSpPr>
              <p:cNvPr id="22548" name="直接连接符 16550"/>
              <p:cNvSpPr>
                <a:spLocks noChangeShapeType="1"/>
              </p:cNvSpPr>
              <p:nvPr/>
            </p:nvSpPr>
            <p:spPr bwMode="auto">
              <a:xfrm flipH="1">
                <a:off x="3479" y="1439"/>
                <a:ext cx="628" cy="4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9" name="直接连接符 16551"/>
              <p:cNvSpPr>
                <a:spLocks noChangeShapeType="1"/>
              </p:cNvSpPr>
              <p:nvPr/>
            </p:nvSpPr>
            <p:spPr bwMode="auto">
              <a:xfrm flipV="1">
                <a:off x="3473" y="1919"/>
                <a:ext cx="870" cy="1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0" name="直接连接符 16552"/>
              <p:cNvSpPr>
                <a:spLocks noChangeShapeType="1"/>
              </p:cNvSpPr>
              <p:nvPr/>
            </p:nvSpPr>
            <p:spPr bwMode="auto">
              <a:xfrm flipH="1" flipV="1">
                <a:off x="4101" y="1440"/>
                <a:ext cx="242" cy="4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51" name="文本框 16553"/>
            <p:cNvSpPr txBox="1">
              <a:spLocks noChangeArrowheads="1"/>
            </p:cNvSpPr>
            <p:nvPr/>
          </p:nvSpPr>
          <p:spPr bwMode="auto">
            <a:xfrm>
              <a:off x="4904" y="2437"/>
              <a:ext cx="518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i="1">
                  <a:solidFill>
                    <a:schemeClr val="tx1"/>
                  </a:solidFill>
                  <a:latin typeface="宋体" panose="02010600030101010101" pitchFamily="2" charset="-122"/>
                </a:rPr>
                <a:t>C′</a:t>
              </a:r>
            </a:p>
          </p:txBody>
        </p:sp>
        <p:sp>
          <p:nvSpPr>
            <p:cNvPr id="22552" name="文本框 16554"/>
            <p:cNvSpPr txBox="1">
              <a:spLocks noChangeArrowheads="1"/>
            </p:cNvSpPr>
            <p:nvPr/>
          </p:nvSpPr>
          <p:spPr bwMode="auto">
            <a:xfrm>
              <a:off x="4420" y="1669"/>
              <a:ext cx="73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i="1">
                  <a:solidFill>
                    <a:schemeClr val="tx1"/>
                  </a:solidFill>
                  <a:latin typeface="宋体" panose="02010600030101010101" pitchFamily="2" charset="-122"/>
                </a:rPr>
                <a:t>A′</a:t>
              </a:r>
            </a:p>
          </p:txBody>
        </p:sp>
        <p:sp>
          <p:nvSpPr>
            <p:cNvPr id="22553" name="文本框 16555"/>
            <p:cNvSpPr txBox="1">
              <a:spLocks noChangeArrowheads="1"/>
            </p:cNvSpPr>
            <p:nvPr/>
          </p:nvSpPr>
          <p:spPr bwMode="auto">
            <a:xfrm>
              <a:off x="3445" y="2426"/>
              <a:ext cx="565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i="1">
                  <a:solidFill>
                    <a:schemeClr val="tx1"/>
                  </a:solidFill>
                  <a:latin typeface="宋体" panose="02010600030101010101" pitchFamily="2" charset="-122"/>
                </a:rPr>
                <a:t>B′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40293"/>
          <p:cNvSpPr txBox="1">
            <a:spLocks noChangeArrowheads="1"/>
          </p:cNvSpPr>
          <p:nvPr/>
        </p:nvSpPr>
        <p:spPr bwMode="auto">
          <a:xfrm>
            <a:off x="285751" y="482204"/>
            <a:ext cx="8315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如图，某地四个乡镇建有公路，已知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AB=14</a:t>
            </a: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千米，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AD=28</a:t>
            </a: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千米， 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BD=21</a:t>
            </a: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千米， 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BC=42</a:t>
            </a: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千米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,DC=31.5</a:t>
            </a: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千米，公路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平行吗？说出你的理由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81001" y="1458516"/>
            <a:ext cx="50720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解：公路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平行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</a:p>
          <a:p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</a:p>
        </p:txBody>
      </p:sp>
      <p:grpSp>
        <p:nvGrpSpPr>
          <p:cNvPr id="23555" name="组合 3"/>
          <p:cNvGrpSpPr/>
          <p:nvPr/>
        </p:nvGrpSpPr>
        <p:grpSpPr bwMode="auto">
          <a:xfrm>
            <a:off x="5562601" y="1485900"/>
            <a:ext cx="3375025" cy="1838325"/>
            <a:chOff x="8788" y="3245"/>
            <a:chExt cx="5315" cy="3860"/>
          </a:xfrm>
        </p:grpSpPr>
        <p:sp>
          <p:nvSpPr>
            <p:cNvPr id="23556" name="文本框 140294"/>
            <p:cNvSpPr txBox="1">
              <a:spLocks noChangeArrowheads="1"/>
            </p:cNvSpPr>
            <p:nvPr/>
          </p:nvSpPr>
          <p:spPr bwMode="auto">
            <a:xfrm>
              <a:off x="9015" y="5173"/>
              <a:ext cx="102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latin typeface="Times New Roman" panose="02020603050405020304" pitchFamily="18" charset="0"/>
                  <a:ea typeface="黑体" panose="02010609060101010101" pitchFamily="49" charset="-122"/>
                </a:rPr>
                <a:t>14</a:t>
              </a:r>
            </a:p>
          </p:txBody>
        </p:sp>
        <p:sp>
          <p:nvSpPr>
            <p:cNvPr id="23557" name="文本框 140295"/>
            <p:cNvSpPr txBox="1">
              <a:spLocks noChangeArrowheads="1"/>
            </p:cNvSpPr>
            <p:nvPr/>
          </p:nvSpPr>
          <p:spPr bwMode="auto">
            <a:xfrm>
              <a:off x="9808" y="3473"/>
              <a:ext cx="105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latin typeface="Times New Roman" panose="02020603050405020304" pitchFamily="18" charset="0"/>
                  <a:ea typeface="黑体" panose="02010609060101010101" pitchFamily="49" charset="-122"/>
                </a:rPr>
                <a:t>28</a:t>
              </a:r>
            </a:p>
          </p:txBody>
        </p:sp>
        <p:sp>
          <p:nvSpPr>
            <p:cNvPr id="23558" name="文本框 140296"/>
            <p:cNvSpPr txBox="1">
              <a:spLocks noChangeArrowheads="1"/>
            </p:cNvSpPr>
            <p:nvPr/>
          </p:nvSpPr>
          <p:spPr bwMode="auto">
            <a:xfrm>
              <a:off x="10830" y="4340"/>
              <a:ext cx="776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anose="02020603050405020304" pitchFamily="18" charset="0"/>
                  <a:ea typeface="黑体" panose="02010609060101010101" pitchFamily="49" charset="-122"/>
                </a:rPr>
                <a:t>21</a:t>
              </a:r>
            </a:p>
          </p:txBody>
        </p:sp>
        <p:sp>
          <p:nvSpPr>
            <p:cNvPr id="23559" name="文本框 140297"/>
            <p:cNvSpPr txBox="1">
              <a:spLocks noChangeArrowheads="1"/>
            </p:cNvSpPr>
            <p:nvPr/>
          </p:nvSpPr>
          <p:spPr bwMode="auto">
            <a:xfrm>
              <a:off x="11395" y="5360"/>
              <a:ext cx="776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anose="02020603050405020304" pitchFamily="18" charset="0"/>
                  <a:ea typeface="黑体" panose="02010609060101010101" pitchFamily="49" charset="-122"/>
                </a:rPr>
                <a:t>42</a:t>
              </a:r>
            </a:p>
          </p:txBody>
        </p:sp>
        <p:sp>
          <p:nvSpPr>
            <p:cNvPr id="23560" name="文本框 140298"/>
            <p:cNvSpPr txBox="1">
              <a:spLocks noChangeArrowheads="1"/>
            </p:cNvSpPr>
            <p:nvPr/>
          </p:nvSpPr>
          <p:spPr bwMode="auto">
            <a:xfrm>
              <a:off x="12418" y="4000"/>
              <a:ext cx="1139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anose="02020603050405020304" pitchFamily="18" charset="0"/>
                  <a:ea typeface="黑体" panose="02010609060101010101" pitchFamily="49" charset="-122"/>
                </a:rPr>
                <a:t>31.5</a:t>
              </a:r>
            </a:p>
          </p:txBody>
        </p:sp>
        <p:sp>
          <p:nvSpPr>
            <p:cNvPr id="23561" name="直接连接符 140303"/>
            <p:cNvSpPr>
              <a:spLocks noChangeShapeType="1"/>
            </p:cNvSpPr>
            <p:nvPr/>
          </p:nvSpPr>
          <p:spPr bwMode="auto">
            <a:xfrm>
              <a:off x="9318" y="4833"/>
              <a:ext cx="877" cy="9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2" name="直接连接符 140304"/>
            <p:cNvSpPr>
              <a:spLocks noChangeShapeType="1"/>
            </p:cNvSpPr>
            <p:nvPr/>
          </p:nvSpPr>
          <p:spPr bwMode="auto">
            <a:xfrm flipV="1">
              <a:off x="9240" y="3925"/>
              <a:ext cx="2138" cy="89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3" name="直接连接符 140305"/>
            <p:cNvSpPr>
              <a:spLocks noChangeShapeType="1"/>
            </p:cNvSpPr>
            <p:nvPr/>
          </p:nvSpPr>
          <p:spPr bwMode="auto">
            <a:xfrm flipV="1">
              <a:off x="10148" y="3925"/>
              <a:ext cx="1257" cy="188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4" name="直接连接符 140306"/>
            <p:cNvSpPr>
              <a:spLocks noChangeShapeType="1"/>
            </p:cNvSpPr>
            <p:nvPr/>
          </p:nvSpPr>
          <p:spPr bwMode="auto">
            <a:xfrm>
              <a:off x="11455" y="3940"/>
              <a:ext cx="1998" cy="21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5" name="直接连接符 140307"/>
            <p:cNvSpPr>
              <a:spLocks noChangeShapeType="1"/>
            </p:cNvSpPr>
            <p:nvPr/>
          </p:nvSpPr>
          <p:spPr bwMode="auto">
            <a:xfrm>
              <a:off x="10198" y="5825"/>
              <a:ext cx="3255" cy="3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6" name="文本框 140308"/>
            <p:cNvSpPr txBox="1">
              <a:spLocks noChangeArrowheads="1"/>
            </p:cNvSpPr>
            <p:nvPr/>
          </p:nvSpPr>
          <p:spPr bwMode="auto">
            <a:xfrm>
              <a:off x="8788" y="3965"/>
              <a:ext cx="445" cy="1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3567" name="文本框 140309"/>
            <p:cNvSpPr txBox="1">
              <a:spLocks noChangeArrowheads="1"/>
            </p:cNvSpPr>
            <p:nvPr/>
          </p:nvSpPr>
          <p:spPr bwMode="auto">
            <a:xfrm>
              <a:off x="9668" y="5825"/>
              <a:ext cx="445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3568" name="文本框 140310"/>
            <p:cNvSpPr txBox="1">
              <a:spLocks noChangeArrowheads="1"/>
            </p:cNvSpPr>
            <p:nvPr/>
          </p:nvSpPr>
          <p:spPr bwMode="auto">
            <a:xfrm>
              <a:off x="13438" y="5853"/>
              <a:ext cx="665" cy="1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3569" name="文本框 140311"/>
            <p:cNvSpPr txBox="1">
              <a:spLocks noChangeArrowheads="1"/>
            </p:cNvSpPr>
            <p:nvPr/>
          </p:nvSpPr>
          <p:spPr bwMode="auto">
            <a:xfrm>
              <a:off x="11283" y="3245"/>
              <a:ext cx="480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aphicFrame>
        <p:nvGraphicFramePr>
          <p:cNvPr id="140291" name="对象 140290"/>
          <p:cNvGraphicFramePr>
            <a:graphicFrameLocks noGrp="1"/>
          </p:cNvGraphicFramePr>
          <p:nvPr/>
        </p:nvGraphicFramePr>
        <p:xfrm>
          <a:off x="2840039" y="1869281"/>
          <a:ext cx="1912937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r:id="rId3" imgW="901065" imgH="405765" progId="Equation.DSMT4">
                  <p:embed/>
                </p:oleObj>
              </mc:Choice>
              <mc:Fallback>
                <p:oleObj r:id="rId3" imgW="901065" imgH="405765" progId="Equation.DSMT4">
                  <p:embed/>
                  <p:pic>
                    <p:nvPicPr>
                      <p:cNvPr id="0" name="对象 14029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9" y="1869281"/>
                        <a:ext cx="1912937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2" name="对象 140291"/>
          <p:cNvGraphicFramePr>
            <a:graphicFrameLocks noGrp="1"/>
          </p:cNvGraphicFramePr>
          <p:nvPr/>
        </p:nvGraphicFramePr>
        <p:xfrm>
          <a:off x="1027114" y="1869281"/>
          <a:ext cx="16589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r:id="rId5" imgW="875665" imgH="405765" progId="Equation.DSMT4">
                  <p:embed/>
                </p:oleObj>
              </mc:Choice>
              <mc:Fallback>
                <p:oleObj r:id="rId5" imgW="875665" imgH="405765" progId="Equation.DSMT4">
                  <p:embed/>
                  <p:pic>
                    <p:nvPicPr>
                      <p:cNvPr id="0" name="对象 14029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4" y="1869281"/>
                        <a:ext cx="16589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1" name="对象 140300"/>
          <p:cNvGraphicFramePr>
            <a:graphicFrameLocks noGrp="1"/>
          </p:cNvGraphicFramePr>
          <p:nvPr/>
        </p:nvGraphicFramePr>
        <p:xfrm>
          <a:off x="1027114" y="2622947"/>
          <a:ext cx="16986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r:id="rId7" imgW="1015365" imgH="405765" progId="Equation.DSMT4">
                  <p:embed/>
                </p:oleObj>
              </mc:Choice>
              <mc:Fallback>
                <p:oleObj r:id="rId7" imgW="1015365" imgH="405765" progId="Equation.DSMT4">
                  <p:embed/>
                  <p:pic>
                    <p:nvPicPr>
                      <p:cNvPr id="0" name="对象 14030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4" y="2622947"/>
                        <a:ext cx="1698625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13" name="对象 140312"/>
          <p:cNvGraphicFramePr/>
          <p:nvPr/>
        </p:nvGraphicFramePr>
        <p:xfrm>
          <a:off x="704850" y="3324225"/>
          <a:ext cx="21780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r:id="rId9" imgW="1154430" imgH="405765" progId="Equation.DSMT4">
                  <p:embed/>
                </p:oleObj>
              </mc:Choice>
              <mc:Fallback>
                <p:oleObj r:id="rId9" imgW="1154430" imgH="405765" progId="Equation.DSMT4">
                  <p:embed/>
                  <p:pic>
                    <p:nvPicPr>
                      <p:cNvPr id="0" name="对象 140312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324225"/>
                        <a:ext cx="21780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14" name="文本框 140313"/>
          <p:cNvSpPr txBox="1">
            <a:spLocks noChangeArrowheads="1"/>
          </p:cNvSpPr>
          <p:nvPr/>
        </p:nvSpPr>
        <p:spPr bwMode="auto">
          <a:xfrm>
            <a:off x="565150" y="4156472"/>
            <a:ext cx="2853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∴ △ABD∽△BDC,</a:t>
            </a:r>
          </a:p>
        </p:txBody>
      </p:sp>
      <p:sp>
        <p:nvSpPr>
          <p:cNvPr id="140315" name="文本框 140314"/>
          <p:cNvSpPr txBox="1">
            <a:spLocks noChangeArrowheads="1"/>
          </p:cNvSpPr>
          <p:nvPr/>
        </p:nvSpPr>
        <p:spPr bwMode="auto">
          <a:xfrm>
            <a:off x="4752975" y="3600450"/>
            <a:ext cx="28729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∴   ∠ABD=∠BDC </a:t>
            </a:r>
          </a:p>
        </p:txBody>
      </p:sp>
      <p:sp>
        <p:nvSpPr>
          <p:cNvPr id="140316" name="文本框 140315"/>
          <p:cNvSpPr txBox="1">
            <a:spLocks noChangeArrowheads="1"/>
          </p:cNvSpPr>
          <p:nvPr/>
        </p:nvSpPr>
        <p:spPr bwMode="auto">
          <a:xfrm>
            <a:off x="4762501" y="4243388"/>
            <a:ext cx="2716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∴  AB∥DC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4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4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4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0314" grpId="0"/>
      <p:bldP spid="140315" grpId="0"/>
      <p:bldP spid="1403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6"/>
          <p:cNvSpPr txBox="1"/>
          <p:nvPr/>
        </p:nvSpPr>
        <p:spPr>
          <a:xfrm>
            <a:off x="755650" y="1824038"/>
            <a:ext cx="1574800" cy="1200329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noProof="1">
                <a:solidFill>
                  <a:schemeClr val="tx1"/>
                </a:solidFill>
                <a:ea typeface="黑体" panose="02010609060101010101" pitchFamily="49" charset="-122"/>
                <a:cs typeface="+mn-ea"/>
              </a:rPr>
              <a:t>利用三边判定三角形相似 </a:t>
            </a:r>
            <a:endParaRPr lang="en-US" altLang="zh-CN" noProof="1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2293" name="左大括号 17"/>
          <p:cNvSpPr/>
          <p:nvPr/>
        </p:nvSpPr>
        <p:spPr bwMode="auto">
          <a:xfrm>
            <a:off x="2484439" y="1182291"/>
            <a:ext cx="71437" cy="2199084"/>
          </a:xfrm>
          <a:prstGeom prst="leftBrace">
            <a:avLst>
              <a:gd name="adj1" fmla="val 32874"/>
              <a:gd name="adj2" fmla="val 50000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2771775" y="951310"/>
            <a:ext cx="5761038" cy="461665"/>
          </a:xfrm>
          <a:prstGeom prst="rect">
            <a:avLst/>
          </a:prstGeom>
          <a:solidFill>
            <a:srgbClr val="85E0E0"/>
          </a:solidFill>
          <a:ln w="19050">
            <a:solidFill>
              <a:schemeClr val="tx2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定理：三边对应成比例的两个三角形相似</a:t>
            </a:r>
            <a:endParaRPr lang="en-US" altLang="zh-CN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04" name="矩形 80"/>
          <p:cNvSpPr>
            <a:spLocks noChangeArrowheads="1"/>
          </p:cNvSpPr>
          <p:nvPr/>
        </p:nvSpPr>
        <p:spPr bwMode="auto">
          <a:xfrm>
            <a:off x="79375" y="2262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2308" name="Text Box 18"/>
          <p:cNvSpPr txBox="1">
            <a:spLocks noChangeArrowheads="1"/>
          </p:cNvSpPr>
          <p:nvPr/>
        </p:nvSpPr>
        <p:spPr bwMode="auto">
          <a:xfrm>
            <a:off x="2771776" y="3127772"/>
            <a:ext cx="4608513" cy="461665"/>
          </a:xfrm>
          <a:prstGeom prst="rect">
            <a:avLst/>
          </a:prstGeom>
          <a:solidFill>
            <a:srgbClr val="85E0E0"/>
          </a:solidFill>
          <a:ln w="19050">
            <a:solidFill>
              <a:schemeClr val="tx2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相似三角形的判定定理</a:t>
            </a:r>
            <a:r>
              <a:rPr lang="en-US" altLang="zh-CN" dirty="0">
                <a:solidFill>
                  <a:schemeClr val="tx1"/>
                </a:solidFill>
                <a:ea typeface="黑体" panose="02010609060101010101" pitchFamily="49" charset="-122"/>
              </a:rPr>
              <a:t>3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的运用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nimBg="1"/>
      <p:bldP spid="12293" grpId="0" animBg="1"/>
      <p:bldP spid="12295" grpId="0" bldLvl="0" animBg="1"/>
      <p:bldP spid="1230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79388" y="1274671"/>
            <a:ext cx="8388350" cy="15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掌握相似三角形的判定定理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；（重点）</a:t>
            </a:r>
          </a:p>
          <a:p>
            <a:pPr indent="200025" algn="just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能熟练运用相似三角形的判定定理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．（难点）</a:t>
            </a:r>
          </a:p>
        </p:txBody>
      </p:sp>
      <p:sp>
        <p:nvSpPr>
          <p:cNvPr id="5122" name="MH_SubTitle_4"/>
          <p:cNvSpPr txBox="1">
            <a:spLocks noChangeArrowheads="1"/>
          </p:cNvSpPr>
          <p:nvPr/>
        </p:nvSpPr>
        <p:spPr bwMode="auto">
          <a:xfrm>
            <a:off x="3635376" y="897732"/>
            <a:ext cx="1649413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矩形 210945"/>
          <p:cNvSpPr>
            <a:spLocks noChangeArrowheads="1"/>
          </p:cNvSpPr>
          <p:nvPr/>
        </p:nvSpPr>
        <p:spPr bwMode="auto">
          <a:xfrm>
            <a:off x="285750" y="1128713"/>
            <a:ext cx="8555038" cy="426244"/>
          </a:xfrm>
          <a:prstGeom prst="rect">
            <a:avLst/>
          </a:prstGeom>
          <a:noFill/>
          <a:ln w="38100">
            <a:solidFill>
              <a:srgbClr val="269999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en-US" sz="1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⑴</a:t>
            </a: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定义法</a:t>
            </a:r>
            <a:r>
              <a:rPr lang="en-US" altLang="zh-CN" sz="1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1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三个角分别相等，三条边成比例的两个三角形相似</a:t>
            </a:r>
            <a:r>
              <a:rPr lang="en-US" altLang="zh-CN" sz="1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126" name="文本框 210950"/>
          <p:cNvSpPr txBox="1">
            <a:spLocks noChangeArrowheads="1"/>
          </p:cNvSpPr>
          <p:nvPr/>
        </p:nvSpPr>
        <p:spPr bwMode="auto">
          <a:xfrm>
            <a:off x="214314" y="750094"/>
            <a:ext cx="793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1800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800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1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判定两个三角形相似我们学过了哪些方法</a:t>
            </a:r>
            <a:r>
              <a:rPr lang="en-US" altLang="zh-CN" sz="1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210973" name="矩形 210972"/>
          <p:cNvSpPr>
            <a:spLocks noChangeArrowheads="1"/>
          </p:cNvSpPr>
          <p:nvPr/>
        </p:nvSpPr>
        <p:spPr bwMode="auto">
          <a:xfrm>
            <a:off x="285750" y="1719263"/>
            <a:ext cx="8555038" cy="800100"/>
          </a:xfrm>
          <a:prstGeom prst="rect">
            <a:avLst/>
          </a:prstGeom>
          <a:noFill/>
          <a:ln w="38100">
            <a:solidFill>
              <a:srgbClr val="269999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⑵</a:t>
            </a:r>
            <a:r>
              <a:rPr lang="en-US" altLang="en-US" sz="1800" dirty="0"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</a:rPr>
              <a:t>引理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1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平行于三角形一边的直线和其他两边相交，所构成的三角形与原三角形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</a:rPr>
              <a:t>相似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</a:rPr>
              <a:t>（也可由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AA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</a:rPr>
              <a:t>证明得到相似）</a:t>
            </a:r>
          </a:p>
        </p:txBody>
      </p:sp>
      <p:grpSp>
        <p:nvGrpSpPr>
          <p:cNvPr id="2" name="组合 5149"/>
          <p:cNvGrpSpPr/>
          <p:nvPr/>
        </p:nvGrpSpPr>
        <p:grpSpPr bwMode="auto">
          <a:xfrm rot="19620000">
            <a:off x="6086686" y="369691"/>
            <a:ext cx="2425700" cy="954160"/>
            <a:chOff x="4540" y="1513"/>
            <a:chExt cx="1434" cy="1127"/>
          </a:xfrm>
        </p:grpSpPr>
        <p:sp>
          <p:nvSpPr>
            <p:cNvPr id="6149" name="AutoShape 29"/>
            <p:cNvSpPr>
              <a:spLocks noChangeArrowheads="1"/>
            </p:cNvSpPr>
            <p:nvPr/>
          </p:nvSpPr>
          <p:spPr bwMode="auto">
            <a:xfrm rot="6456016" flipH="1" flipV="1">
              <a:off x="4663" y="1479"/>
              <a:ext cx="830" cy="1076"/>
            </a:xfrm>
            <a:prstGeom prst="wedgeEllipseCallout">
              <a:avLst>
                <a:gd name="adj1" fmla="val -1306"/>
                <a:gd name="adj2" fmla="val -131065"/>
              </a:avLst>
            </a:prstGeom>
            <a:solidFill>
              <a:srgbClr val="FFFF7A"/>
            </a:solidFill>
            <a:ln w="38100" cap="sq">
              <a:solidFill>
                <a:srgbClr val="FF0000"/>
              </a:solidFill>
              <a:miter lim="800000"/>
            </a:ln>
          </p:spPr>
          <p:txBody>
            <a:bodyPr rot="10800000"/>
            <a:lstStyle/>
            <a:p>
              <a:pPr algn="ctr">
                <a:spcBef>
                  <a:spcPct val="50000"/>
                </a:spcBef>
              </a:pPr>
              <a:endParaRPr lang="zh-CN" altLang="en-US" sz="3600">
                <a:solidFill>
                  <a:srgbClr val="0000FF"/>
                </a:solidFill>
                <a:latin typeface="Times New Roman" panose="02020603050405020304" pitchFamily="18" charset="0"/>
                <a:ea typeface="方正舒体" panose="02010601030101010101" pitchFamily="2" charset="-122"/>
              </a:endParaRPr>
            </a:p>
          </p:txBody>
        </p:sp>
        <p:sp>
          <p:nvSpPr>
            <p:cNvPr id="6150" name="文本框 210986"/>
            <p:cNvSpPr txBox="1">
              <a:spLocks noChangeArrowheads="1"/>
            </p:cNvSpPr>
            <p:nvPr/>
          </p:nvSpPr>
          <p:spPr bwMode="auto">
            <a:xfrm rot="602946">
              <a:off x="4694" y="1513"/>
              <a:ext cx="1280" cy="1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rgbClr val="0000FF"/>
                  </a:solidFill>
                </a:rPr>
                <a:t>复杂</a:t>
              </a:r>
            </a:p>
            <a:p>
              <a:r>
                <a:rPr lang="zh-CN" altLang="en-US" sz="2800">
                  <a:solidFill>
                    <a:srgbClr val="0000FF"/>
                  </a:solidFill>
                </a:rPr>
                <a:t>烦琐！</a:t>
              </a:r>
            </a:p>
          </p:txBody>
        </p:sp>
      </p:grpSp>
      <p:sp>
        <p:nvSpPr>
          <p:cNvPr id="5148" name="矩形 43037"/>
          <p:cNvSpPr>
            <a:spLocks noChangeArrowheads="1"/>
          </p:cNvSpPr>
          <p:nvPr/>
        </p:nvSpPr>
        <p:spPr bwMode="auto">
          <a:xfrm>
            <a:off x="2857500" y="3375422"/>
            <a:ext cx="5257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具备两个条件：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(1) DE∥BC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(2)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两个三角形在同一图形中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3" name="组合 24"/>
          <p:cNvGrpSpPr/>
          <p:nvPr/>
        </p:nvGrpSpPr>
        <p:grpSpPr bwMode="auto">
          <a:xfrm>
            <a:off x="168276" y="3107531"/>
            <a:ext cx="2673981" cy="1861661"/>
            <a:chOff x="210" y="6120"/>
            <a:chExt cx="4210" cy="3909"/>
          </a:xfrm>
        </p:grpSpPr>
        <p:sp>
          <p:nvSpPr>
            <p:cNvPr id="6153" name="文本框 210963"/>
            <p:cNvSpPr txBox="1">
              <a:spLocks noChangeArrowheads="1"/>
            </p:cNvSpPr>
            <p:nvPr/>
          </p:nvSpPr>
          <p:spPr bwMode="auto">
            <a:xfrm>
              <a:off x="2963" y="6120"/>
              <a:ext cx="700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990033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54" name="文本框 210964"/>
            <p:cNvSpPr txBox="1">
              <a:spLocks noChangeArrowheads="1"/>
            </p:cNvSpPr>
            <p:nvPr/>
          </p:nvSpPr>
          <p:spPr bwMode="auto">
            <a:xfrm>
              <a:off x="210" y="9060"/>
              <a:ext cx="614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990033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155" name="文本框 210966"/>
            <p:cNvSpPr txBox="1">
              <a:spLocks noChangeArrowheads="1"/>
            </p:cNvSpPr>
            <p:nvPr/>
          </p:nvSpPr>
          <p:spPr bwMode="auto">
            <a:xfrm>
              <a:off x="1323" y="7635"/>
              <a:ext cx="64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990033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156" name="直接连接符 210969"/>
            <p:cNvSpPr>
              <a:spLocks noChangeShapeType="1"/>
            </p:cNvSpPr>
            <p:nvPr/>
          </p:nvSpPr>
          <p:spPr bwMode="auto">
            <a:xfrm>
              <a:off x="3360" y="6840"/>
              <a:ext cx="603" cy="2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7" name="直接连接符 210970"/>
            <p:cNvSpPr>
              <a:spLocks noChangeShapeType="1"/>
            </p:cNvSpPr>
            <p:nvPr/>
          </p:nvSpPr>
          <p:spPr bwMode="auto">
            <a:xfrm flipH="1">
              <a:off x="682" y="9198"/>
              <a:ext cx="32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文本框 210965"/>
            <p:cNvSpPr txBox="1">
              <a:spLocks noChangeArrowheads="1"/>
            </p:cNvSpPr>
            <p:nvPr/>
          </p:nvSpPr>
          <p:spPr bwMode="auto">
            <a:xfrm>
              <a:off x="3806" y="9035"/>
              <a:ext cx="614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990033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159" name="文本框 210967"/>
            <p:cNvSpPr txBox="1">
              <a:spLocks noChangeArrowheads="1"/>
            </p:cNvSpPr>
            <p:nvPr/>
          </p:nvSpPr>
          <p:spPr bwMode="auto">
            <a:xfrm>
              <a:off x="3682" y="7680"/>
              <a:ext cx="586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990033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6160" name="直接连接符 210968"/>
            <p:cNvSpPr>
              <a:spLocks noChangeShapeType="1"/>
            </p:cNvSpPr>
            <p:nvPr/>
          </p:nvSpPr>
          <p:spPr bwMode="auto">
            <a:xfrm flipH="1">
              <a:off x="682" y="6840"/>
              <a:ext cx="2678" cy="23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1" name="直接连接符 210971"/>
            <p:cNvSpPr>
              <a:spLocks noChangeShapeType="1"/>
            </p:cNvSpPr>
            <p:nvPr/>
          </p:nvSpPr>
          <p:spPr bwMode="auto">
            <a:xfrm>
              <a:off x="1952" y="8093"/>
              <a:ext cx="176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组合 28"/>
          <p:cNvGrpSpPr/>
          <p:nvPr/>
        </p:nvGrpSpPr>
        <p:grpSpPr bwMode="auto">
          <a:xfrm rot="1260000">
            <a:off x="6188169" y="3102546"/>
            <a:ext cx="2620962" cy="1244276"/>
            <a:chOff x="12566" y="5849"/>
            <a:chExt cx="4307" cy="2943"/>
          </a:xfrm>
        </p:grpSpPr>
        <p:sp>
          <p:nvSpPr>
            <p:cNvPr id="6163" name="AutoShape 32"/>
            <p:cNvSpPr>
              <a:spLocks noChangeArrowheads="1"/>
            </p:cNvSpPr>
            <p:nvPr/>
          </p:nvSpPr>
          <p:spPr bwMode="auto">
            <a:xfrm rot="1221089">
              <a:off x="12566" y="5849"/>
              <a:ext cx="4307" cy="1958"/>
            </a:xfrm>
            <a:prstGeom prst="cloudCallout">
              <a:avLst>
                <a:gd name="adj1" fmla="val -104597"/>
                <a:gd name="adj2" fmla="val 29782"/>
              </a:avLst>
            </a:prstGeom>
            <a:noFill/>
            <a:ln w="57150" cap="sq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zh-CN" altLang="zh-CN" sz="3200">
                <a:latin typeface="Times New Roman" panose="02020603050405020304" pitchFamily="18" charset="0"/>
              </a:endParaRPr>
            </a:p>
          </p:txBody>
        </p:sp>
        <p:sp>
          <p:nvSpPr>
            <p:cNvPr id="6164" name="文本框 210993"/>
            <p:cNvSpPr txBox="1">
              <a:spLocks noChangeArrowheads="1"/>
            </p:cNvSpPr>
            <p:nvPr/>
          </p:nvSpPr>
          <p:spPr bwMode="auto">
            <a:xfrm rot="821922">
              <a:off x="12763" y="6026"/>
              <a:ext cx="3948" cy="2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 </a:t>
              </a:r>
              <a:r>
                <a:rPr lang="zh-CN" altLang="en-US" sz="2800">
                  <a:solidFill>
                    <a:srgbClr val="0000FF"/>
                  </a:solidFill>
                </a:rPr>
                <a:t>限制条件啦！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0000FF"/>
                  </a:solidFill>
                </a:rPr>
                <a:t>       </a:t>
              </a:r>
            </a:p>
          </p:txBody>
        </p:sp>
      </p:grpSp>
      <p:sp>
        <p:nvSpPr>
          <p:cNvPr id="6165" name="矩形 80"/>
          <p:cNvSpPr>
            <a:spLocks noChangeArrowheads="1"/>
          </p:cNvSpPr>
          <p:nvPr/>
        </p:nvSpPr>
        <p:spPr bwMode="auto">
          <a:xfrm>
            <a:off x="825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1800">
              <a:solidFill>
                <a:srgbClr val="228B8B"/>
              </a:solidFill>
            </a:endParaRPr>
          </a:p>
        </p:txBody>
      </p:sp>
      <p:sp>
        <p:nvSpPr>
          <p:cNvPr id="6166" name="圆角矩形 31"/>
          <p:cNvSpPr>
            <a:spLocks noChangeArrowheads="1"/>
          </p:cNvSpPr>
          <p:nvPr/>
        </p:nvSpPr>
        <p:spPr bwMode="auto">
          <a:xfrm>
            <a:off x="285751" y="428625"/>
            <a:ext cx="1643063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复习与回顾</a:t>
            </a:r>
            <a:endParaRPr lang="zh-CN" altLang="en-US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 bldLvl="0" animBg="1"/>
      <p:bldP spid="210973" grpId="0" bldLvl="0" animBg="1"/>
      <p:bldP spid="5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87351" y="2743200"/>
            <a:ext cx="8462963" cy="95725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思考：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类比全等三角形的判定方法，还有其他判定两个三角形相似的方法吗？</a:t>
            </a:r>
          </a:p>
        </p:txBody>
      </p:sp>
      <p:sp>
        <p:nvSpPr>
          <p:cNvPr id="210946" name="矩形 210945"/>
          <p:cNvSpPr>
            <a:spLocks noChangeArrowheads="1"/>
          </p:cNvSpPr>
          <p:nvPr/>
        </p:nvSpPr>
        <p:spPr bwMode="auto">
          <a:xfrm>
            <a:off x="295275" y="760810"/>
            <a:ext cx="8553450" cy="427434"/>
          </a:xfrm>
          <a:prstGeom prst="rect">
            <a:avLst/>
          </a:prstGeom>
          <a:noFill/>
          <a:ln w="38100">
            <a:solidFill>
              <a:srgbClr val="269999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判定定理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两角分别相等的两个三角形相似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0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95275" y="1677591"/>
            <a:ext cx="8553450" cy="427434"/>
          </a:xfrm>
          <a:prstGeom prst="rect">
            <a:avLst/>
          </a:prstGeom>
          <a:noFill/>
          <a:ln w="38100">
            <a:solidFill>
              <a:srgbClr val="269999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(4)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判定定理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两边成比例且夹角相等的两个三角形相似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0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10946" grpId="0" bldLvl="0" animBg="1"/>
      <p:bldP spid="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80"/>
          <p:cNvSpPr>
            <a:spLocks noChangeArrowheads="1"/>
          </p:cNvSpPr>
          <p:nvPr/>
        </p:nvSpPr>
        <p:spPr bwMode="auto">
          <a:xfrm>
            <a:off x="825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  <p:sp>
        <p:nvSpPr>
          <p:cNvPr id="2152" name="矩形 2151"/>
          <p:cNvSpPr>
            <a:spLocks noChangeArrowheads="1"/>
          </p:cNvSpPr>
          <p:nvPr/>
        </p:nvSpPr>
        <p:spPr bwMode="auto">
          <a:xfrm>
            <a:off x="285751" y="3696891"/>
            <a:ext cx="50720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latin typeface="Times New Roman" panose="02020603050405020304" pitchFamily="18" charset="0"/>
                <a:ea typeface="华文新魏" panose="02010800040101010101" pitchFamily="2" charset="-122"/>
              </a:rPr>
              <a:t>  </a:t>
            </a:r>
            <a:r>
              <a:rPr lang="zh-CN" altLang="en-US" sz="2800" b="1">
                <a:latin typeface="Times New Roman" panose="02020603050405020304" pitchFamily="18" charset="0"/>
                <a:ea typeface="华文新魏" panose="02010800040101010101" pitchFamily="2" charset="-122"/>
              </a:rPr>
              <a:t>猜想：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-25000">
                <a:latin typeface="Times New Roman" panose="02020603050405020304" pitchFamily="18" charset="0"/>
              </a:rPr>
              <a:t>1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-25000">
                <a:latin typeface="Times New Roman" panose="02020603050405020304" pitchFamily="18" charset="0"/>
              </a:rPr>
              <a:t>1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aseline="-25000">
                <a:latin typeface="Times New Roman" panose="02020603050405020304" pitchFamily="18" charset="0"/>
              </a:rPr>
              <a:t>1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19" name="未知"/>
          <p:cNvSpPr>
            <a:spLocks noChangeArrowheads="1"/>
          </p:cNvSpPr>
          <p:nvPr/>
        </p:nvSpPr>
        <p:spPr bwMode="auto">
          <a:xfrm>
            <a:off x="5149851" y="1450182"/>
            <a:ext cx="3470275" cy="1375172"/>
          </a:xfrm>
          <a:custGeom>
            <a:avLst/>
            <a:gdLst>
              <a:gd name="T0" fmla="*/ 886 w 2186"/>
              <a:gd name="T1" fmla="*/ 0 h 1155"/>
              <a:gd name="T2" fmla="*/ 0 w 2186"/>
              <a:gd name="T3" fmla="*/ 1155 h 1155"/>
              <a:gd name="T4" fmla="*/ 2186 w 2186"/>
              <a:gd name="T5" fmla="*/ 1155 h 1155"/>
              <a:gd name="T6" fmla="*/ 886 w 2186"/>
              <a:gd name="T7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86" h="1155">
                <a:moveTo>
                  <a:pt x="886" y="0"/>
                </a:moveTo>
                <a:lnTo>
                  <a:pt x="0" y="1155"/>
                </a:lnTo>
                <a:lnTo>
                  <a:pt x="2186" y="1155"/>
                </a:lnTo>
                <a:lnTo>
                  <a:pt x="886" y="0"/>
                </a:lnTo>
                <a:close/>
              </a:path>
            </a:pathLst>
          </a:custGeom>
          <a:solidFill>
            <a:srgbClr val="FFFF00">
              <a:alpha val="30196"/>
            </a:srgbClr>
          </a:solidFill>
          <a:ln w="0">
            <a:solidFill>
              <a:srgbClr val="FFFF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0" name="直接连接符 2153"/>
          <p:cNvSpPr>
            <a:spLocks noChangeShapeType="1"/>
          </p:cNvSpPr>
          <p:nvPr/>
        </p:nvSpPr>
        <p:spPr bwMode="auto">
          <a:xfrm flipH="1">
            <a:off x="5149851" y="1454944"/>
            <a:ext cx="1406525" cy="1375172"/>
          </a:xfrm>
          <a:prstGeom prst="line">
            <a:avLst/>
          </a:prstGeom>
          <a:noFill/>
          <a:ln w="46038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1" name="直接连接符 2154"/>
          <p:cNvSpPr>
            <a:spLocks noChangeShapeType="1"/>
          </p:cNvSpPr>
          <p:nvPr/>
        </p:nvSpPr>
        <p:spPr bwMode="auto">
          <a:xfrm>
            <a:off x="5149851" y="2830117"/>
            <a:ext cx="3470275" cy="1190"/>
          </a:xfrm>
          <a:prstGeom prst="line">
            <a:avLst/>
          </a:prstGeom>
          <a:noFill/>
          <a:ln w="46038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2" name="直接连接符 2155"/>
          <p:cNvSpPr>
            <a:spLocks noChangeShapeType="1"/>
          </p:cNvSpPr>
          <p:nvPr/>
        </p:nvSpPr>
        <p:spPr bwMode="auto">
          <a:xfrm>
            <a:off x="6556375" y="1454944"/>
            <a:ext cx="2063750" cy="1375172"/>
          </a:xfrm>
          <a:prstGeom prst="line">
            <a:avLst/>
          </a:prstGeom>
          <a:noFill/>
          <a:ln w="46038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" name="椭圆 2156"/>
          <p:cNvSpPr>
            <a:spLocks noChangeArrowheads="1"/>
          </p:cNvSpPr>
          <p:nvPr/>
        </p:nvSpPr>
        <p:spPr bwMode="auto">
          <a:xfrm>
            <a:off x="6526213" y="1431131"/>
            <a:ext cx="76200" cy="58341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9224" name="矩形 2157"/>
          <p:cNvSpPr>
            <a:spLocks noChangeArrowheads="1"/>
          </p:cNvSpPr>
          <p:nvPr/>
        </p:nvSpPr>
        <p:spPr bwMode="auto">
          <a:xfrm>
            <a:off x="6235701" y="1212056"/>
            <a:ext cx="2901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225" name="椭圆 2158"/>
          <p:cNvSpPr>
            <a:spLocks noChangeArrowheads="1"/>
          </p:cNvSpPr>
          <p:nvPr/>
        </p:nvSpPr>
        <p:spPr bwMode="auto">
          <a:xfrm>
            <a:off x="5119688" y="2807494"/>
            <a:ext cx="7620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9226" name="矩形 2159"/>
          <p:cNvSpPr>
            <a:spLocks noChangeArrowheads="1"/>
          </p:cNvSpPr>
          <p:nvPr/>
        </p:nvSpPr>
        <p:spPr bwMode="auto">
          <a:xfrm>
            <a:off x="4845051" y="2597944"/>
            <a:ext cx="2901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227" name="椭圆 2160"/>
          <p:cNvSpPr>
            <a:spLocks noChangeArrowheads="1"/>
          </p:cNvSpPr>
          <p:nvPr/>
        </p:nvSpPr>
        <p:spPr bwMode="auto">
          <a:xfrm>
            <a:off x="8589963" y="2807494"/>
            <a:ext cx="7620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9228" name="矩形 2161"/>
          <p:cNvSpPr>
            <a:spLocks noChangeArrowheads="1"/>
          </p:cNvSpPr>
          <p:nvPr/>
        </p:nvSpPr>
        <p:spPr bwMode="auto">
          <a:xfrm>
            <a:off x="8655051" y="2540794"/>
            <a:ext cx="3077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9229" name="组合 2162"/>
          <p:cNvGrpSpPr/>
          <p:nvPr/>
        </p:nvGrpSpPr>
        <p:grpSpPr bwMode="auto">
          <a:xfrm>
            <a:off x="1071564" y="1446610"/>
            <a:ext cx="2917825" cy="1490663"/>
            <a:chOff x="0" y="0"/>
            <a:chExt cx="1838" cy="1252"/>
          </a:xfrm>
        </p:grpSpPr>
        <p:sp>
          <p:nvSpPr>
            <p:cNvPr id="9230" name="未知"/>
            <p:cNvSpPr>
              <a:spLocks noChangeArrowheads="1"/>
            </p:cNvSpPr>
            <p:nvPr/>
          </p:nvSpPr>
          <p:spPr bwMode="auto">
            <a:xfrm>
              <a:off x="289" y="405"/>
              <a:ext cx="1088" cy="578"/>
            </a:xfrm>
            <a:custGeom>
              <a:avLst/>
              <a:gdLst>
                <a:gd name="T0" fmla="*/ 433 w 1088"/>
                <a:gd name="T1" fmla="*/ 0 h 578"/>
                <a:gd name="T2" fmla="*/ 0 w 1088"/>
                <a:gd name="T3" fmla="*/ 578 h 578"/>
                <a:gd name="T4" fmla="*/ 1088 w 1088"/>
                <a:gd name="T5" fmla="*/ 578 h 578"/>
                <a:gd name="T6" fmla="*/ 433 w 1088"/>
                <a:gd name="T7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" h="578">
                  <a:moveTo>
                    <a:pt x="433" y="0"/>
                  </a:moveTo>
                  <a:lnTo>
                    <a:pt x="0" y="578"/>
                  </a:lnTo>
                  <a:lnTo>
                    <a:pt x="1088" y="57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F8000">
                <a:alpha val="39999"/>
              </a:srgbClr>
            </a:solidFill>
            <a:ln w="0">
              <a:solidFill>
                <a:srgbClr val="FF8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直接连接符 2164"/>
            <p:cNvSpPr>
              <a:spLocks noChangeShapeType="1"/>
            </p:cNvSpPr>
            <p:nvPr/>
          </p:nvSpPr>
          <p:spPr bwMode="auto">
            <a:xfrm flipH="1">
              <a:off x="289" y="405"/>
              <a:ext cx="433" cy="578"/>
            </a:xfrm>
            <a:prstGeom prst="line">
              <a:avLst/>
            </a:prstGeom>
            <a:noFill/>
            <a:ln w="460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直接连接符 2165"/>
            <p:cNvSpPr>
              <a:spLocks noChangeShapeType="1"/>
            </p:cNvSpPr>
            <p:nvPr/>
          </p:nvSpPr>
          <p:spPr bwMode="auto">
            <a:xfrm>
              <a:off x="289" y="983"/>
              <a:ext cx="1088" cy="1"/>
            </a:xfrm>
            <a:prstGeom prst="line">
              <a:avLst/>
            </a:prstGeom>
            <a:noFill/>
            <a:ln w="460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直接连接符 2166"/>
            <p:cNvSpPr>
              <a:spLocks noChangeShapeType="1"/>
            </p:cNvSpPr>
            <p:nvPr/>
          </p:nvSpPr>
          <p:spPr bwMode="auto">
            <a:xfrm>
              <a:off x="722" y="405"/>
              <a:ext cx="655" cy="578"/>
            </a:xfrm>
            <a:prstGeom prst="line">
              <a:avLst/>
            </a:prstGeom>
            <a:noFill/>
            <a:ln w="460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椭圆 2167"/>
            <p:cNvSpPr>
              <a:spLocks noChangeArrowheads="1"/>
            </p:cNvSpPr>
            <p:nvPr/>
          </p:nvSpPr>
          <p:spPr bwMode="auto">
            <a:xfrm>
              <a:off x="1358" y="963"/>
              <a:ext cx="48" cy="4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9235" name="矩形 2168"/>
            <p:cNvSpPr>
              <a:spLocks noChangeArrowheads="1"/>
            </p:cNvSpPr>
            <p:nvPr/>
          </p:nvSpPr>
          <p:spPr bwMode="auto">
            <a:xfrm>
              <a:off x="1366" y="908"/>
              <a:ext cx="47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C′</a:t>
              </a:r>
              <a:endPara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9236" name="椭圆 2169"/>
            <p:cNvSpPr>
              <a:spLocks noChangeArrowheads="1"/>
            </p:cNvSpPr>
            <p:nvPr/>
          </p:nvSpPr>
          <p:spPr bwMode="auto">
            <a:xfrm>
              <a:off x="269" y="963"/>
              <a:ext cx="48" cy="4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9237" name="矩形 2170"/>
            <p:cNvSpPr>
              <a:spLocks noChangeArrowheads="1"/>
            </p:cNvSpPr>
            <p:nvPr/>
          </p:nvSpPr>
          <p:spPr bwMode="auto">
            <a:xfrm>
              <a:off x="0" y="942"/>
              <a:ext cx="1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B′</a:t>
              </a:r>
            </a:p>
          </p:txBody>
        </p:sp>
        <p:sp>
          <p:nvSpPr>
            <p:cNvPr id="9238" name="椭圆 2171"/>
            <p:cNvSpPr>
              <a:spLocks noChangeArrowheads="1"/>
            </p:cNvSpPr>
            <p:nvPr/>
          </p:nvSpPr>
          <p:spPr bwMode="auto">
            <a:xfrm>
              <a:off x="703" y="386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9239" name="矩形 2172"/>
            <p:cNvSpPr>
              <a:spLocks noChangeArrowheads="1"/>
            </p:cNvSpPr>
            <p:nvPr/>
          </p:nvSpPr>
          <p:spPr bwMode="auto">
            <a:xfrm>
              <a:off x="539" y="0"/>
              <a:ext cx="16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A′</a:t>
              </a:r>
              <a:endPara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graphicFrame>
        <p:nvGraphicFramePr>
          <p:cNvPr id="9240" name="对象 2176"/>
          <p:cNvGraphicFramePr/>
          <p:nvPr/>
        </p:nvGraphicFramePr>
        <p:xfrm>
          <a:off x="1546226" y="2988469"/>
          <a:ext cx="3097213" cy="751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r:id="rId4" imgW="1676400" imgH="546100" progId="Equation.DSMT4">
                  <p:embed/>
                </p:oleObj>
              </mc:Choice>
              <mc:Fallback>
                <p:oleObj r:id="rId4" imgW="1676400" imgH="546100" progId="Equation.DSMT4">
                  <p:embed/>
                  <p:pic>
                    <p:nvPicPr>
                      <p:cNvPr id="0" name="对象 217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6" y="2988469"/>
                        <a:ext cx="3097213" cy="751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文本框 2177"/>
          <p:cNvSpPr txBox="1">
            <a:spLocks noChangeArrowheads="1"/>
          </p:cNvSpPr>
          <p:nvPr/>
        </p:nvSpPr>
        <p:spPr bwMode="auto">
          <a:xfrm>
            <a:off x="500400" y="3107532"/>
            <a:ext cx="1210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如果</a:t>
            </a:r>
            <a:r>
              <a:rPr lang="zh-CN" altLang="en-US">
                <a:solidFill>
                  <a:schemeClr val="tx1"/>
                </a:solidFill>
                <a:ea typeface="黑体" panose="02010609060101010101" pitchFamily="49" charset="-122"/>
              </a:rPr>
              <a:t>：</a:t>
            </a:r>
          </a:p>
        </p:txBody>
      </p:sp>
      <p:grpSp>
        <p:nvGrpSpPr>
          <p:cNvPr id="9242" name="组合 6147"/>
          <p:cNvGrpSpPr/>
          <p:nvPr/>
        </p:nvGrpSpPr>
        <p:grpSpPr bwMode="auto">
          <a:xfrm>
            <a:off x="201613" y="283369"/>
            <a:ext cx="4554203" cy="739707"/>
            <a:chOff x="0" y="0"/>
            <a:chExt cx="7175" cy="1549"/>
          </a:xfrm>
        </p:grpSpPr>
        <p:sp>
          <p:nvSpPr>
            <p:cNvPr id="924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46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6297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相似三角形的判定定理</a:t>
              </a:r>
              <a:r>
                <a:rPr lang="en-US" altLang="zh-CN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3</a:t>
              </a:r>
              <a:endParaRPr lang="zh-CN" altLang="en-US" sz="28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9247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grpSp>
        <p:nvGrpSpPr>
          <p:cNvPr id="4" name="组合 241715"/>
          <p:cNvGrpSpPr/>
          <p:nvPr/>
        </p:nvGrpSpPr>
        <p:grpSpPr bwMode="auto">
          <a:xfrm>
            <a:off x="7000875" y="375047"/>
            <a:ext cx="1295400" cy="1314450"/>
            <a:chOff x="1104" y="672"/>
            <a:chExt cx="816" cy="1104"/>
          </a:xfrm>
        </p:grpSpPr>
        <p:sp>
          <p:nvSpPr>
            <p:cNvPr id="9249" name="矩形 241670"/>
            <p:cNvSpPr>
              <a:spLocks noChangeArrowheads="1"/>
            </p:cNvSpPr>
            <p:nvPr/>
          </p:nvSpPr>
          <p:spPr bwMode="auto">
            <a:xfrm>
              <a:off x="1104" y="672"/>
              <a:ext cx="816" cy="912"/>
            </a:xfrm>
            <a:prstGeom prst="rect">
              <a:avLst/>
            </a:prstGeom>
            <a:solidFill>
              <a:srgbClr val="00FFFF"/>
            </a:solidFill>
            <a:ln w="38100">
              <a:pattFill prst="lgCheck">
                <a:fgClr>
                  <a:srgbClr val="CC99FF"/>
                </a:fgClr>
                <a:bgClr>
                  <a:srgbClr val="FFFFFF"/>
                </a:bgClr>
              </a:patt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0" name="文本框 241667"/>
            <p:cNvSpPr txBox="1">
              <a:spLocks noChangeArrowheads="1"/>
            </p:cNvSpPr>
            <p:nvPr/>
          </p:nvSpPr>
          <p:spPr bwMode="auto">
            <a:xfrm>
              <a:off x="1268" y="768"/>
              <a:ext cx="349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/>
            <a:p>
              <a:r>
                <a:rPr lang="zh-CN" altLang="en-US">
                  <a:latin typeface="Times New Roman" panose="02020603050405020304" pitchFamily="18" charset="0"/>
                  <a:ea typeface="华文新魏" panose="02010800040101010101" pitchFamily="2" charset="-122"/>
                </a:rPr>
                <a:t>边边边</a:t>
              </a:r>
              <a:endParaRPr lang="zh-CN" altLang="en-US">
                <a:solidFill>
                  <a:srgbClr val="FF0066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9251" name="文本框 241668"/>
            <p:cNvSpPr txBox="1">
              <a:spLocks noChangeArrowheads="1"/>
            </p:cNvSpPr>
            <p:nvPr/>
          </p:nvSpPr>
          <p:spPr bwMode="auto">
            <a:xfrm>
              <a:off x="1535" y="768"/>
              <a:ext cx="224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>
                  <a:latin typeface="Times New Roman" panose="02020603050405020304" pitchFamily="18" charset="0"/>
                  <a:ea typeface="仿宋_GB2312" pitchFamily="49" charset="-122"/>
                </a:rPr>
                <a:t>S</a:t>
              </a:r>
            </a:p>
            <a:p>
              <a:pPr algn="ctr"/>
              <a:r>
                <a:rPr lang="en-US" altLang="zh-CN">
                  <a:latin typeface="Times New Roman" panose="02020603050405020304" pitchFamily="18" charset="0"/>
                  <a:ea typeface="仿宋_GB2312" pitchFamily="49" charset="-122"/>
                </a:rPr>
                <a:t>S</a:t>
              </a:r>
            </a:p>
            <a:p>
              <a:pPr algn="ctr"/>
              <a:r>
                <a:rPr lang="en-US" altLang="zh-CN">
                  <a:latin typeface="Times New Roman" panose="02020603050405020304" pitchFamily="18" charset="0"/>
                  <a:ea typeface="仿宋_GB2312" pitchFamily="49" charset="-122"/>
                </a:rPr>
                <a:t>S</a:t>
              </a:r>
            </a:p>
          </p:txBody>
        </p:sp>
      </p:grpSp>
      <p:pic>
        <p:nvPicPr>
          <p:cNvPr id="38" name="图片 37" descr="png-052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29313" y="589360"/>
            <a:ext cx="762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/>
          <p:nvPr/>
        </p:nvGrpSpPr>
        <p:grpSpPr bwMode="auto">
          <a:xfrm>
            <a:off x="5778501" y="3804047"/>
            <a:ext cx="2214563" cy="831057"/>
            <a:chOff x="9099" y="7988"/>
            <a:chExt cx="3487" cy="1745"/>
          </a:xfrm>
        </p:grpSpPr>
        <p:sp>
          <p:nvSpPr>
            <p:cNvPr id="43" name="矩形 241708"/>
            <p:cNvSpPr>
              <a:spLocks noChangeArrowheads="1"/>
            </p:cNvSpPr>
            <p:nvPr/>
          </p:nvSpPr>
          <p:spPr bwMode="auto">
            <a:xfrm>
              <a:off x="9099" y="7988"/>
              <a:ext cx="3487" cy="135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255" name="文本框 241710"/>
            <p:cNvSpPr txBox="1">
              <a:spLocks noChangeArrowheads="1"/>
            </p:cNvSpPr>
            <p:nvPr/>
          </p:nvSpPr>
          <p:spPr bwMode="auto">
            <a:xfrm>
              <a:off x="9099" y="7988"/>
              <a:ext cx="3487" cy="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latin typeface="Times New Roman" panose="02020603050405020304" pitchFamily="18" charset="0"/>
                  <a:ea typeface="华文新魏" panose="02010800040101010101" pitchFamily="2" charset="-122"/>
                </a:rPr>
                <a:t>有效利用判定定理一去求证</a:t>
              </a: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2439" y="547688"/>
            <a:ext cx="73818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证明:在△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的边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(或延长线)上截取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D=AB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63563" y="1693069"/>
            <a:ext cx="52593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过点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01675" y="2427685"/>
            <a:ext cx="3857625" cy="147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fontAlgn="ctr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grpSp>
        <p:nvGrpSpPr>
          <p:cNvPr id="2" name="组合 17430"/>
          <p:cNvGrpSpPr/>
          <p:nvPr/>
        </p:nvGrpSpPr>
        <p:grpSpPr bwMode="auto">
          <a:xfrm>
            <a:off x="5822951" y="3321845"/>
            <a:ext cx="2392363" cy="1433513"/>
            <a:chOff x="1104" y="1488"/>
            <a:chExt cx="1507" cy="1204"/>
          </a:xfrm>
        </p:grpSpPr>
        <p:sp>
          <p:nvSpPr>
            <p:cNvPr id="11269" name="文本框 17431"/>
            <p:cNvSpPr txBox="1">
              <a:spLocks noChangeArrowheads="1"/>
            </p:cNvSpPr>
            <p:nvPr/>
          </p:nvSpPr>
          <p:spPr bwMode="auto">
            <a:xfrm>
              <a:off x="1872" y="1488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0" name="文本框 17432"/>
            <p:cNvSpPr txBox="1">
              <a:spLocks noChangeArrowheads="1"/>
            </p:cNvSpPr>
            <p:nvPr/>
          </p:nvSpPr>
          <p:spPr bwMode="auto">
            <a:xfrm>
              <a:off x="1104" y="2304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1" name="文本框 17433"/>
            <p:cNvSpPr txBox="1">
              <a:spLocks noChangeArrowheads="1"/>
            </p:cNvSpPr>
            <p:nvPr/>
          </p:nvSpPr>
          <p:spPr bwMode="auto">
            <a:xfrm>
              <a:off x="2112" y="2304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2" name="等腰三角形 17434"/>
            <p:cNvSpPr>
              <a:spLocks noChangeArrowheads="1"/>
            </p:cNvSpPr>
            <p:nvPr/>
          </p:nvSpPr>
          <p:spPr bwMode="auto">
            <a:xfrm>
              <a:off x="1200" y="1728"/>
              <a:ext cx="1056" cy="607"/>
            </a:xfrm>
            <a:prstGeom prst="triangle">
              <a:avLst>
                <a:gd name="adj" fmla="val 73491"/>
              </a:avLst>
            </a:prstGeom>
            <a:solidFill>
              <a:srgbClr val="CCFFCC"/>
            </a:solidFill>
            <a:ln w="19050">
              <a:solidFill>
                <a:srgbClr val="FF00FF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>
                <a:ea typeface="仿宋_GB2312" pitchFamily="49" charset="-122"/>
              </a:endParaRPr>
            </a:p>
          </p:txBody>
        </p:sp>
      </p:grpSp>
      <p:sp>
        <p:nvSpPr>
          <p:cNvPr id="49" name="直接连接符 48"/>
          <p:cNvSpPr>
            <a:spLocks noChangeShapeType="1"/>
          </p:cNvSpPr>
          <p:nvPr/>
        </p:nvSpPr>
        <p:spPr bwMode="auto">
          <a:xfrm>
            <a:off x="6508750" y="3893344"/>
            <a:ext cx="152400" cy="1714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组合 17425"/>
          <p:cNvGrpSpPr/>
          <p:nvPr/>
        </p:nvGrpSpPr>
        <p:grpSpPr bwMode="auto">
          <a:xfrm>
            <a:off x="5232401" y="1007269"/>
            <a:ext cx="3840163" cy="2119313"/>
            <a:chOff x="2832" y="960"/>
            <a:chExt cx="2419" cy="1780"/>
          </a:xfrm>
        </p:grpSpPr>
        <p:sp>
          <p:nvSpPr>
            <p:cNvPr id="11275" name="等腰三角形 17426"/>
            <p:cNvSpPr>
              <a:spLocks noChangeArrowheads="1"/>
            </p:cNvSpPr>
            <p:nvPr/>
          </p:nvSpPr>
          <p:spPr bwMode="auto">
            <a:xfrm>
              <a:off x="2976" y="1296"/>
              <a:ext cx="1920" cy="1104"/>
            </a:xfrm>
            <a:prstGeom prst="triangle">
              <a:avLst>
                <a:gd name="adj" fmla="val 73491"/>
              </a:avLst>
            </a:prstGeom>
            <a:solidFill>
              <a:srgbClr val="CCFFCC"/>
            </a:solidFill>
            <a:ln w="19050">
              <a:solidFill>
                <a:srgbClr val="FF00FF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>
                <a:ea typeface="仿宋_GB2312" pitchFamily="49" charset="-122"/>
              </a:endParaRPr>
            </a:p>
          </p:txBody>
        </p:sp>
        <p:sp>
          <p:nvSpPr>
            <p:cNvPr id="11276" name="文本框 17427"/>
            <p:cNvSpPr txBox="1">
              <a:spLocks noChangeArrowheads="1"/>
            </p:cNvSpPr>
            <p:nvPr/>
          </p:nvSpPr>
          <p:spPr bwMode="auto">
            <a:xfrm>
              <a:off x="4272" y="960"/>
              <a:ext cx="62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77" name="文本框 17428"/>
            <p:cNvSpPr txBox="1">
              <a:spLocks noChangeArrowheads="1"/>
            </p:cNvSpPr>
            <p:nvPr/>
          </p:nvSpPr>
          <p:spPr bwMode="auto">
            <a:xfrm>
              <a:off x="2832" y="2352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zh-CN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78" name="文本框 17429"/>
            <p:cNvSpPr txBox="1">
              <a:spLocks noChangeArrowheads="1"/>
            </p:cNvSpPr>
            <p:nvPr/>
          </p:nvSpPr>
          <p:spPr bwMode="auto">
            <a:xfrm>
              <a:off x="4752" y="2352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CN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55" name="直接连接符 54"/>
          <p:cNvSpPr>
            <a:spLocks noChangeShapeType="1"/>
          </p:cNvSpPr>
          <p:nvPr/>
        </p:nvSpPr>
        <p:spPr bwMode="auto">
          <a:xfrm>
            <a:off x="6375400" y="2207419"/>
            <a:ext cx="18288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6" name="直接连接符 55"/>
          <p:cNvSpPr>
            <a:spLocks noChangeShapeType="1"/>
          </p:cNvSpPr>
          <p:nvPr/>
        </p:nvSpPr>
        <p:spPr bwMode="auto">
          <a:xfrm>
            <a:off x="6985000" y="1693069"/>
            <a:ext cx="152400" cy="1714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6000750" y="1875235"/>
            <a:ext cx="800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  <a:ea typeface="华文新魏" panose="02010800040101010101" pitchFamily="2" charset="-122"/>
              </a:rPr>
              <a:t>D</a:t>
            </a: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8072438" y="1928813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  <a:ea typeface="华文新魏" panose="02010800040101010101" pitchFamily="2" charset="-122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9" grpId="0" animBg="1"/>
      <p:bldP spid="55" grpId="0" animBg="1"/>
      <p:bldP spid="56" grpId="0" animBg="1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16" name="对象 243715"/>
          <p:cNvGraphicFramePr/>
          <p:nvPr/>
        </p:nvGraphicFramePr>
        <p:xfrm>
          <a:off x="1409701" y="1854994"/>
          <a:ext cx="2614613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r:id="rId4" imgW="1236980" imgH="433705" progId="Equation.DSMT4">
                  <p:embed/>
                </p:oleObj>
              </mc:Choice>
              <mc:Fallback>
                <p:oleObj r:id="rId4" imgW="1236980" imgH="433705" progId="Equation.DSMT4">
                  <p:embed/>
                  <p:pic>
                    <p:nvPicPr>
                      <p:cNvPr id="0" name="对象 24371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1" y="1854994"/>
                        <a:ext cx="2614613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7" name="对象 243716"/>
          <p:cNvGraphicFramePr/>
          <p:nvPr/>
        </p:nvGraphicFramePr>
        <p:xfrm>
          <a:off x="1371600" y="2569369"/>
          <a:ext cx="4135438" cy="706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r:id="rId6" imgW="1904365" imgH="431800" progId="Equation.DSMT4">
                  <p:embed/>
                </p:oleObj>
              </mc:Choice>
              <mc:Fallback>
                <p:oleObj r:id="rId6" imgW="1904365" imgH="431800" progId="Equation.DSMT4">
                  <p:embed/>
                  <p:pic>
                    <p:nvPicPr>
                      <p:cNvPr id="0" name="对象 24371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69369"/>
                        <a:ext cx="4135438" cy="706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9" name="对象 243718"/>
          <p:cNvGraphicFramePr/>
          <p:nvPr/>
        </p:nvGraphicFramePr>
        <p:xfrm>
          <a:off x="7086600" y="3483769"/>
          <a:ext cx="1347788" cy="35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r:id="rId8" imgW="650240" imgH="229870" progId="Equation.DSMT4">
                  <p:embed/>
                </p:oleObj>
              </mc:Choice>
              <mc:Fallback>
                <p:oleObj r:id="rId8" imgW="650240" imgH="229870" progId="Equation.DSMT4">
                  <p:embed/>
                  <p:pic>
                    <p:nvPicPr>
                      <p:cNvPr id="0" name="对象 24371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483769"/>
                        <a:ext cx="1347788" cy="355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20" name="对象 243719"/>
          <p:cNvGraphicFramePr/>
          <p:nvPr/>
        </p:nvGraphicFramePr>
        <p:xfrm>
          <a:off x="5562600" y="3540919"/>
          <a:ext cx="1455738" cy="3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r:id="rId10" imgW="662940" imgH="203835" progId="Equation.DSMT4">
                  <p:embed/>
                </p:oleObj>
              </mc:Choice>
              <mc:Fallback>
                <p:oleObj r:id="rId10" imgW="662940" imgH="203835" progId="Equation.DSMT4">
                  <p:embed/>
                  <p:pic>
                    <p:nvPicPr>
                      <p:cNvPr id="0" name="对象 24371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540919"/>
                        <a:ext cx="1455738" cy="33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21" name="对象 243720"/>
          <p:cNvGraphicFramePr/>
          <p:nvPr/>
        </p:nvGraphicFramePr>
        <p:xfrm>
          <a:off x="1600200" y="4398169"/>
          <a:ext cx="25717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r:id="rId12" imgW="1045210" imgH="229235" progId="Equation.DSMT4">
                  <p:embed/>
                </p:oleObj>
              </mc:Choice>
              <mc:Fallback>
                <p:oleObj r:id="rId12" imgW="1045210" imgH="229235" progId="Equation.DSMT4">
                  <p:embed/>
                  <p:pic>
                    <p:nvPicPr>
                      <p:cNvPr id="0" name="对象 243720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98169"/>
                        <a:ext cx="25717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22" name="对象 243721"/>
          <p:cNvGraphicFramePr/>
          <p:nvPr/>
        </p:nvGraphicFramePr>
        <p:xfrm>
          <a:off x="1447800" y="4020741"/>
          <a:ext cx="24780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r:id="rId14" imgW="1007110" imgH="229235" progId="Equation.DSMT4">
                  <p:embed/>
                </p:oleObj>
              </mc:Choice>
              <mc:Fallback>
                <p:oleObj r:id="rId14" imgW="1007110" imgH="229235" progId="Equation.DSMT4">
                  <p:embed/>
                  <p:pic>
                    <p:nvPicPr>
                      <p:cNvPr id="0" name="对象 243721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20741"/>
                        <a:ext cx="247808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24" name="矩形 243723"/>
          <p:cNvSpPr>
            <a:spLocks noChangeArrowheads="1"/>
          </p:cNvSpPr>
          <p:nvPr/>
        </p:nvSpPr>
        <p:spPr bwMode="auto">
          <a:xfrm>
            <a:off x="914400" y="1997869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∴</a:t>
            </a:r>
          </a:p>
        </p:txBody>
      </p:sp>
      <p:sp>
        <p:nvSpPr>
          <p:cNvPr id="243726" name="矩形 243725"/>
          <p:cNvSpPr>
            <a:spLocks noChangeArrowheads="1"/>
          </p:cNvSpPr>
          <p:nvPr/>
        </p:nvSpPr>
        <p:spPr bwMode="auto">
          <a:xfrm>
            <a:off x="914400" y="2683669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Times New Roman" panose="02020603050405020304" pitchFamily="18" charset="0"/>
              </a:rPr>
              <a:t>又</a:t>
            </a:r>
          </a:p>
        </p:txBody>
      </p:sp>
      <p:grpSp>
        <p:nvGrpSpPr>
          <p:cNvPr id="2" name="组合 243736"/>
          <p:cNvGrpSpPr/>
          <p:nvPr/>
        </p:nvGrpSpPr>
        <p:grpSpPr bwMode="auto">
          <a:xfrm>
            <a:off x="5029201" y="257175"/>
            <a:ext cx="3840163" cy="1958579"/>
            <a:chOff x="2832" y="1095"/>
            <a:chExt cx="2419" cy="1645"/>
          </a:xfrm>
        </p:grpSpPr>
        <p:sp>
          <p:nvSpPr>
            <p:cNvPr id="12298" name="等腰三角形 243737"/>
            <p:cNvSpPr>
              <a:spLocks noChangeArrowheads="1"/>
            </p:cNvSpPr>
            <p:nvPr/>
          </p:nvSpPr>
          <p:spPr bwMode="auto">
            <a:xfrm>
              <a:off x="2976" y="1296"/>
              <a:ext cx="1920" cy="1104"/>
            </a:xfrm>
            <a:prstGeom prst="triangle">
              <a:avLst>
                <a:gd name="adj" fmla="val 73491"/>
              </a:avLst>
            </a:prstGeom>
            <a:solidFill>
              <a:srgbClr val="CCFFCC"/>
            </a:solidFill>
            <a:ln w="19050">
              <a:solidFill>
                <a:srgbClr val="FF00FF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>
                <a:ea typeface="仿宋_GB2312" pitchFamily="49" charset="-122"/>
              </a:endParaRPr>
            </a:p>
          </p:txBody>
        </p:sp>
        <p:sp>
          <p:nvSpPr>
            <p:cNvPr id="12299" name="文本框 243738"/>
            <p:cNvSpPr txBox="1">
              <a:spLocks noChangeArrowheads="1"/>
            </p:cNvSpPr>
            <p:nvPr/>
          </p:nvSpPr>
          <p:spPr bwMode="auto">
            <a:xfrm>
              <a:off x="4029" y="1095"/>
              <a:ext cx="62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A</a:t>
              </a:r>
              <a:r>
                <a:rPr lang="en-US" altLang="zh-CN" baseline="-25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00" name="文本框 243739"/>
            <p:cNvSpPr txBox="1">
              <a:spLocks noChangeArrowheads="1"/>
            </p:cNvSpPr>
            <p:nvPr/>
          </p:nvSpPr>
          <p:spPr bwMode="auto">
            <a:xfrm>
              <a:off x="2832" y="2352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B</a:t>
              </a:r>
              <a:r>
                <a:rPr lang="en-US" altLang="zh-CN" baseline="-25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01" name="文本框 243740"/>
            <p:cNvSpPr txBox="1">
              <a:spLocks noChangeArrowheads="1"/>
            </p:cNvSpPr>
            <p:nvPr/>
          </p:nvSpPr>
          <p:spPr bwMode="auto">
            <a:xfrm>
              <a:off x="4752" y="2352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C</a:t>
              </a:r>
              <a:r>
                <a:rPr lang="en-US" altLang="zh-CN" baseline="-25000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3" name="组合 243741"/>
          <p:cNvGrpSpPr/>
          <p:nvPr/>
        </p:nvGrpSpPr>
        <p:grpSpPr bwMode="auto">
          <a:xfrm>
            <a:off x="1219201" y="267892"/>
            <a:ext cx="2392363" cy="1433513"/>
            <a:chOff x="1104" y="1488"/>
            <a:chExt cx="1507" cy="1204"/>
          </a:xfrm>
        </p:grpSpPr>
        <p:sp>
          <p:nvSpPr>
            <p:cNvPr id="12303" name="文本框 243742"/>
            <p:cNvSpPr txBox="1">
              <a:spLocks noChangeArrowheads="1"/>
            </p:cNvSpPr>
            <p:nvPr/>
          </p:nvSpPr>
          <p:spPr bwMode="auto">
            <a:xfrm>
              <a:off x="1872" y="1488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A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2304" name="文本框 243743"/>
            <p:cNvSpPr txBox="1">
              <a:spLocks noChangeArrowheads="1"/>
            </p:cNvSpPr>
            <p:nvPr/>
          </p:nvSpPr>
          <p:spPr bwMode="auto">
            <a:xfrm>
              <a:off x="1104" y="2304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B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2305" name="文本框 243744"/>
            <p:cNvSpPr txBox="1">
              <a:spLocks noChangeArrowheads="1"/>
            </p:cNvSpPr>
            <p:nvPr/>
          </p:nvSpPr>
          <p:spPr bwMode="auto">
            <a:xfrm>
              <a:off x="2112" y="2304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C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2306" name="等腰三角形 243745"/>
            <p:cNvSpPr>
              <a:spLocks noChangeArrowheads="1"/>
            </p:cNvSpPr>
            <p:nvPr/>
          </p:nvSpPr>
          <p:spPr bwMode="auto">
            <a:xfrm>
              <a:off x="1200" y="1728"/>
              <a:ext cx="1056" cy="607"/>
            </a:xfrm>
            <a:prstGeom prst="triangle">
              <a:avLst>
                <a:gd name="adj" fmla="val 73491"/>
              </a:avLst>
            </a:prstGeom>
            <a:solidFill>
              <a:srgbClr val="CCFFCC"/>
            </a:solidFill>
            <a:ln w="19050">
              <a:solidFill>
                <a:srgbClr val="FF00FF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>
                <a:ea typeface="仿宋_GB2312" pitchFamily="49" charset="-122"/>
              </a:endParaRPr>
            </a:p>
          </p:txBody>
        </p:sp>
      </p:grpSp>
      <p:sp>
        <p:nvSpPr>
          <p:cNvPr id="243747" name="直接连接符 243746"/>
          <p:cNvSpPr>
            <a:spLocks noChangeShapeType="1"/>
          </p:cNvSpPr>
          <p:nvPr/>
        </p:nvSpPr>
        <p:spPr bwMode="auto">
          <a:xfrm>
            <a:off x="6019800" y="1353741"/>
            <a:ext cx="18288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48" name="矩形 243747"/>
          <p:cNvSpPr>
            <a:spLocks noChangeArrowheads="1"/>
          </p:cNvSpPr>
          <p:nvPr/>
        </p:nvSpPr>
        <p:spPr bwMode="auto">
          <a:xfrm>
            <a:off x="5486400" y="1125141"/>
            <a:ext cx="800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  <a:ea typeface="华文新魏" panose="02010800040101010101" pitchFamily="2" charset="-122"/>
              </a:rPr>
              <a:t>D</a:t>
            </a:r>
          </a:p>
        </p:txBody>
      </p:sp>
      <p:sp>
        <p:nvSpPr>
          <p:cNvPr id="243749" name="矩形 243748"/>
          <p:cNvSpPr>
            <a:spLocks noChangeArrowheads="1"/>
          </p:cNvSpPr>
          <p:nvPr/>
        </p:nvSpPr>
        <p:spPr bwMode="auto">
          <a:xfrm>
            <a:off x="7848600" y="1125141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  <a:ea typeface="华文新魏" panose="02010800040101010101" pitchFamily="2" charset="-122"/>
              </a:rPr>
              <a:t>E</a:t>
            </a:r>
          </a:p>
        </p:txBody>
      </p:sp>
      <p:sp>
        <p:nvSpPr>
          <p:cNvPr id="243750" name="矩形 243749"/>
          <p:cNvSpPr>
            <a:spLocks noChangeArrowheads="1"/>
          </p:cNvSpPr>
          <p:nvPr/>
        </p:nvSpPr>
        <p:spPr bwMode="auto">
          <a:xfrm>
            <a:off x="914400" y="3426619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∴</a:t>
            </a:r>
          </a:p>
        </p:txBody>
      </p:sp>
      <p:sp>
        <p:nvSpPr>
          <p:cNvPr id="243751" name="椭圆 243750"/>
          <p:cNvSpPr>
            <a:spLocks noChangeArrowheads="1"/>
          </p:cNvSpPr>
          <p:nvPr/>
        </p:nvSpPr>
        <p:spPr bwMode="auto">
          <a:xfrm>
            <a:off x="1371600" y="1769269"/>
            <a:ext cx="685800" cy="400050"/>
          </a:xfrm>
          <a:prstGeom prst="ellipse">
            <a:avLst/>
          </a:prstGeom>
          <a:noFill/>
          <a:ln w="28575">
            <a:solidFill>
              <a:srgbClr val="0000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52" name="椭圆 243751"/>
          <p:cNvSpPr>
            <a:spLocks noChangeArrowheads="1"/>
          </p:cNvSpPr>
          <p:nvPr/>
        </p:nvSpPr>
        <p:spPr bwMode="auto">
          <a:xfrm>
            <a:off x="1371600" y="2569369"/>
            <a:ext cx="762000" cy="342900"/>
          </a:xfrm>
          <a:prstGeom prst="ellipse">
            <a:avLst/>
          </a:prstGeom>
          <a:noFill/>
          <a:ln w="28575">
            <a:solidFill>
              <a:srgbClr val="0000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55" name="直接连接符 243754"/>
          <p:cNvSpPr>
            <a:spLocks noChangeShapeType="1"/>
          </p:cNvSpPr>
          <p:nvPr/>
        </p:nvSpPr>
        <p:spPr bwMode="auto">
          <a:xfrm>
            <a:off x="2133600" y="667941"/>
            <a:ext cx="152400" cy="1714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56" name="直接连接符 243755"/>
          <p:cNvSpPr>
            <a:spLocks noChangeShapeType="1"/>
          </p:cNvSpPr>
          <p:nvPr/>
        </p:nvSpPr>
        <p:spPr bwMode="auto">
          <a:xfrm>
            <a:off x="6629400" y="839391"/>
            <a:ext cx="152400" cy="1714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57" name="椭圆 243756"/>
          <p:cNvSpPr>
            <a:spLocks noChangeArrowheads="1"/>
          </p:cNvSpPr>
          <p:nvPr/>
        </p:nvSpPr>
        <p:spPr bwMode="auto">
          <a:xfrm>
            <a:off x="2362200" y="1769269"/>
            <a:ext cx="685800" cy="40005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58" name="椭圆 243757"/>
          <p:cNvSpPr>
            <a:spLocks noChangeArrowheads="1"/>
          </p:cNvSpPr>
          <p:nvPr/>
        </p:nvSpPr>
        <p:spPr bwMode="auto">
          <a:xfrm>
            <a:off x="2362200" y="2569369"/>
            <a:ext cx="762000" cy="3429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59" name="椭圆 243758"/>
          <p:cNvSpPr>
            <a:spLocks noChangeArrowheads="1"/>
          </p:cNvSpPr>
          <p:nvPr/>
        </p:nvSpPr>
        <p:spPr bwMode="auto">
          <a:xfrm>
            <a:off x="3352800" y="1826419"/>
            <a:ext cx="685800" cy="40005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60" name="椭圆 243759"/>
          <p:cNvSpPr>
            <a:spLocks noChangeArrowheads="1"/>
          </p:cNvSpPr>
          <p:nvPr/>
        </p:nvSpPr>
        <p:spPr bwMode="auto">
          <a:xfrm>
            <a:off x="3276600" y="2569369"/>
            <a:ext cx="762000" cy="3429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43763" name="对象 243762"/>
          <p:cNvGraphicFramePr/>
          <p:nvPr/>
        </p:nvGraphicFramePr>
        <p:xfrm>
          <a:off x="1447800" y="3312319"/>
          <a:ext cx="3475038" cy="706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r:id="rId16" imgW="1599565" imgH="431800" progId="Equation.DSMT4">
                  <p:embed/>
                </p:oleObj>
              </mc:Choice>
              <mc:Fallback>
                <p:oleObj r:id="rId16" imgW="1599565" imgH="431800" progId="Equation.DSMT4">
                  <p:embed/>
                  <p:pic>
                    <p:nvPicPr>
                      <p:cNvPr id="0" name="对象 243762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12319"/>
                        <a:ext cx="3475038" cy="706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64" name="矩形 243763"/>
          <p:cNvSpPr>
            <a:spLocks noChangeArrowheads="1"/>
          </p:cNvSpPr>
          <p:nvPr/>
        </p:nvSpPr>
        <p:spPr bwMode="auto">
          <a:xfrm>
            <a:off x="5105400" y="3426619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∴</a:t>
            </a:r>
          </a:p>
        </p:txBody>
      </p:sp>
      <p:sp>
        <p:nvSpPr>
          <p:cNvPr id="243765" name="矩形 243764"/>
          <p:cNvSpPr>
            <a:spLocks noChangeArrowheads="1"/>
          </p:cNvSpPr>
          <p:nvPr/>
        </p:nvSpPr>
        <p:spPr bwMode="auto">
          <a:xfrm>
            <a:off x="990600" y="3998119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∴</a:t>
            </a:r>
          </a:p>
        </p:txBody>
      </p:sp>
      <p:sp>
        <p:nvSpPr>
          <p:cNvPr id="243768" name="直接连接符 243767"/>
          <p:cNvSpPr>
            <a:spLocks noChangeShapeType="1"/>
          </p:cNvSpPr>
          <p:nvPr/>
        </p:nvSpPr>
        <p:spPr bwMode="auto">
          <a:xfrm>
            <a:off x="6858000" y="1239441"/>
            <a:ext cx="762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69" name="直接连接符 243768"/>
          <p:cNvSpPr>
            <a:spLocks noChangeShapeType="1"/>
          </p:cNvSpPr>
          <p:nvPr/>
        </p:nvSpPr>
        <p:spPr bwMode="auto">
          <a:xfrm>
            <a:off x="2362200" y="1239441"/>
            <a:ext cx="76200" cy="1714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70" name="直接连接符 243769"/>
          <p:cNvSpPr>
            <a:spLocks noChangeShapeType="1"/>
          </p:cNvSpPr>
          <p:nvPr/>
        </p:nvSpPr>
        <p:spPr bwMode="auto">
          <a:xfrm flipH="1">
            <a:off x="7620000" y="839391"/>
            <a:ext cx="152400" cy="1714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71" name="直接连接符 243770"/>
          <p:cNvSpPr>
            <a:spLocks noChangeShapeType="1"/>
          </p:cNvSpPr>
          <p:nvPr/>
        </p:nvSpPr>
        <p:spPr bwMode="auto">
          <a:xfrm flipH="1">
            <a:off x="2743200" y="839391"/>
            <a:ext cx="152400" cy="1714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772" name="文本框 243771"/>
          <p:cNvSpPr txBox="1">
            <a:spLocks noChangeArrowheads="1"/>
          </p:cNvSpPr>
          <p:nvPr/>
        </p:nvSpPr>
        <p:spPr bwMode="auto">
          <a:xfrm>
            <a:off x="3733800" y="4020741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  <a:ea typeface="华文新魏" panose="02010800040101010101" pitchFamily="2" charset="-122"/>
              </a:rPr>
              <a:t>SSS</a:t>
            </a:r>
            <a:r>
              <a:rPr lang="zh-CN" altLang="en-US">
                <a:latin typeface="Times New Roman" panose="02020603050405020304" pitchFamily="18" charset="0"/>
                <a:ea typeface="华文新魏" panose="02010800040101010101" pitchFamily="2" charset="-122"/>
              </a:rPr>
              <a:t>）</a:t>
            </a:r>
          </a:p>
        </p:txBody>
      </p:sp>
      <p:graphicFrame>
        <p:nvGraphicFramePr>
          <p:cNvPr id="243773" name="对象 243772"/>
          <p:cNvGraphicFramePr/>
          <p:nvPr/>
        </p:nvGraphicFramePr>
        <p:xfrm>
          <a:off x="5638800" y="3963591"/>
          <a:ext cx="26670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4" r:id="rId18" imgW="1083945" imgH="229870" progId="Equation.DSMT4">
                  <p:embed/>
                </p:oleObj>
              </mc:Choice>
              <mc:Fallback>
                <p:oleObj r:id="rId18" imgW="1083945" imgH="229870" progId="Equation.DSMT4">
                  <p:embed/>
                  <p:pic>
                    <p:nvPicPr>
                      <p:cNvPr id="0" name="对象 243772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963591"/>
                        <a:ext cx="26670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74" name="矩形 243773"/>
          <p:cNvSpPr>
            <a:spLocks noChangeArrowheads="1"/>
          </p:cNvSpPr>
          <p:nvPr/>
        </p:nvSpPr>
        <p:spPr bwMode="auto">
          <a:xfrm>
            <a:off x="5105400" y="3998119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∵</a:t>
            </a:r>
          </a:p>
        </p:txBody>
      </p:sp>
      <p:sp>
        <p:nvSpPr>
          <p:cNvPr id="243775" name="矩形 243774"/>
          <p:cNvSpPr>
            <a:spLocks noChangeArrowheads="1"/>
          </p:cNvSpPr>
          <p:nvPr/>
        </p:nvSpPr>
        <p:spPr bwMode="auto">
          <a:xfrm>
            <a:off x="1066800" y="4398169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∴</a:t>
            </a:r>
          </a:p>
        </p:txBody>
      </p:sp>
    </p:spTree>
    <p:custDataLst>
      <p:tags r:id="rId2"/>
    </p:custData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24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4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3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3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3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3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3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3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3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3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3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3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3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3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24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3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3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4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3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3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43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43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4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4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43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3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4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24" grpId="0"/>
      <p:bldP spid="243726" grpId="0"/>
      <p:bldP spid="243747" grpId="0" animBg="1"/>
      <p:bldP spid="243748" grpId="0"/>
      <p:bldP spid="243749" grpId="0"/>
      <p:bldP spid="243750" grpId="0"/>
      <p:bldP spid="243755" grpId="0" animBg="1"/>
      <p:bldP spid="243756" grpId="0" animBg="1"/>
      <p:bldP spid="243764" grpId="0"/>
      <p:bldP spid="243765" grpId="0"/>
      <p:bldP spid="243768" grpId="0" animBg="1"/>
      <p:bldP spid="243769" grpId="0" animBg="1"/>
      <p:bldP spid="243770" grpId="0" animBg="1"/>
      <p:bldP spid="243771" grpId="0" animBg="1"/>
      <p:bldP spid="243772" grpId="0"/>
      <p:bldP spid="243774" grpId="0"/>
      <p:bldP spid="2437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矩形 19464"/>
          <p:cNvSpPr>
            <a:spLocks noChangeArrowheads="1"/>
          </p:cNvSpPr>
          <p:nvPr/>
        </p:nvSpPr>
        <p:spPr bwMode="auto">
          <a:xfrm>
            <a:off x="533400" y="972741"/>
            <a:ext cx="8027988" cy="1384995"/>
          </a:xfrm>
          <a:prstGeom prst="rect">
            <a:avLst/>
          </a:prstGeom>
          <a:noFill/>
          <a:ln w="38100" cmpd="sng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判定三角形相似的定理</a:t>
            </a:r>
            <a:r>
              <a:rPr lang="en-US" altLang="zh-CN" sz="2800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3: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    三边成比例的两个三角形相似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endParaRPr lang="zh-CN" altLang="en-US" sz="2800" dirty="0">
              <a:solidFill>
                <a:schemeClr val="accent6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6" name="矩形 19465"/>
          <p:cNvSpPr>
            <a:spLocks noChangeArrowheads="1"/>
          </p:cNvSpPr>
          <p:nvPr/>
        </p:nvSpPr>
        <p:spPr bwMode="auto">
          <a:xfrm>
            <a:off x="5143500" y="3964782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△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ABC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∽△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en-US" altLang="zh-CN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en-US" altLang="zh-CN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en-US" altLang="zh-CN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baseline="-25000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9467" name="对象 19466"/>
          <p:cNvGraphicFramePr/>
          <p:nvPr/>
        </p:nvGraphicFramePr>
        <p:xfrm>
          <a:off x="5357813" y="3053954"/>
          <a:ext cx="2855912" cy="721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r:id="rId4" imgW="1287780" imgH="433705" progId="Equation.DSMT4">
                  <p:embed/>
                </p:oleObj>
              </mc:Choice>
              <mc:Fallback>
                <p:oleObj r:id="rId4" imgW="1287780" imgH="433705" progId="Equation.DSMT4">
                  <p:embed/>
                  <p:pic>
                    <p:nvPicPr>
                      <p:cNvPr id="0" name="对象 1946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3053954"/>
                        <a:ext cx="2855912" cy="721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矩形 19467"/>
          <p:cNvSpPr>
            <a:spLocks noChangeArrowheads="1"/>
          </p:cNvSpPr>
          <p:nvPr/>
        </p:nvSpPr>
        <p:spPr bwMode="auto">
          <a:xfrm>
            <a:off x="4691063" y="3077767"/>
            <a:ext cx="152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∵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∴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pSp>
        <p:nvGrpSpPr>
          <p:cNvPr id="2" name="组合 19468"/>
          <p:cNvGrpSpPr/>
          <p:nvPr/>
        </p:nvGrpSpPr>
        <p:grpSpPr bwMode="auto">
          <a:xfrm>
            <a:off x="1143001" y="2507457"/>
            <a:ext cx="3840163" cy="2119313"/>
            <a:chOff x="2832" y="960"/>
            <a:chExt cx="2419" cy="1780"/>
          </a:xfrm>
        </p:grpSpPr>
        <p:sp>
          <p:nvSpPr>
            <p:cNvPr id="13318" name="等腰三角形 19469"/>
            <p:cNvSpPr>
              <a:spLocks noChangeArrowheads="1"/>
            </p:cNvSpPr>
            <p:nvPr/>
          </p:nvSpPr>
          <p:spPr bwMode="auto">
            <a:xfrm>
              <a:off x="2976" y="1296"/>
              <a:ext cx="1920" cy="1104"/>
            </a:xfrm>
            <a:prstGeom prst="triangle">
              <a:avLst>
                <a:gd name="adj" fmla="val 73491"/>
              </a:avLst>
            </a:prstGeom>
            <a:solidFill>
              <a:srgbClr val="CCFFCC"/>
            </a:solidFill>
            <a:ln w="19050">
              <a:solidFill>
                <a:srgbClr val="FF00FF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>
                <a:ea typeface="仿宋_GB2312" pitchFamily="49" charset="-122"/>
              </a:endParaRPr>
            </a:p>
          </p:txBody>
        </p:sp>
        <p:sp>
          <p:nvSpPr>
            <p:cNvPr id="13319" name="文本框 19470"/>
            <p:cNvSpPr txBox="1">
              <a:spLocks noChangeArrowheads="1"/>
            </p:cNvSpPr>
            <p:nvPr/>
          </p:nvSpPr>
          <p:spPr bwMode="auto">
            <a:xfrm>
              <a:off x="4272" y="960"/>
              <a:ext cx="62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A</a:t>
              </a:r>
              <a:r>
                <a:rPr lang="en-US" altLang="zh-CN" baseline="-25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320" name="文本框 19471"/>
            <p:cNvSpPr txBox="1">
              <a:spLocks noChangeArrowheads="1"/>
            </p:cNvSpPr>
            <p:nvPr/>
          </p:nvSpPr>
          <p:spPr bwMode="auto">
            <a:xfrm>
              <a:off x="2832" y="2352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B</a:t>
              </a:r>
              <a:r>
                <a:rPr lang="en-US" altLang="zh-CN" baseline="-25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321" name="文本框 19472"/>
            <p:cNvSpPr txBox="1">
              <a:spLocks noChangeArrowheads="1"/>
            </p:cNvSpPr>
            <p:nvPr/>
          </p:nvSpPr>
          <p:spPr bwMode="auto">
            <a:xfrm>
              <a:off x="4752" y="2352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C</a:t>
              </a:r>
              <a:r>
                <a:rPr lang="en-US" altLang="zh-CN" baseline="-25000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3" name="组合 19473"/>
          <p:cNvGrpSpPr/>
          <p:nvPr/>
        </p:nvGrpSpPr>
        <p:grpSpPr bwMode="auto">
          <a:xfrm>
            <a:off x="533401" y="2436020"/>
            <a:ext cx="2392363" cy="1433513"/>
            <a:chOff x="1104" y="1488"/>
            <a:chExt cx="1507" cy="1204"/>
          </a:xfrm>
        </p:grpSpPr>
        <p:sp>
          <p:nvSpPr>
            <p:cNvPr id="13323" name="文本框 19474"/>
            <p:cNvSpPr txBox="1">
              <a:spLocks noChangeArrowheads="1"/>
            </p:cNvSpPr>
            <p:nvPr/>
          </p:nvSpPr>
          <p:spPr bwMode="auto">
            <a:xfrm>
              <a:off x="1872" y="1488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A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3324" name="文本框 19475"/>
            <p:cNvSpPr txBox="1">
              <a:spLocks noChangeArrowheads="1"/>
            </p:cNvSpPr>
            <p:nvPr/>
          </p:nvSpPr>
          <p:spPr bwMode="auto">
            <a:xfrm>
              <a:off x="1104" y="2304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B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3325" name="文本框 19476"/>
            <p:cNvSpPr txBox="1">
              <a:spLocks noChangeArrowheads="1"/>
            </p:cNvSpPr>
            <p:nvPr/>
          </p:nvSpPr>
          <p:spPr bwMode="auto">
            <a:xfrm>
              <a:off x="2112" y="2304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</a:rPr>
                <a:t>C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3326" name="等腰三角形 19477"/>
            <p:cNvSpPr>
              <a:spLocks noChangeArrowheads="1"/>
            </p:cNvSpPr>
            <p:nvPr/>
          </p:nvSpPr>
          <p:spPr bwMode="auto">
            <a:xfrm>
              <a:off x="1200" y="1728"/>
              <a:ext cx="1056" cy="607"/>
            </a:xfrm>
            <a:prstGeom prst="triangle">
              <a:avLst>
                <a:gd name="adj" fmla="val 73491"/>
              </a:avLst>
            </a:prstGeom>
            <a:solidFill>
              <a:srgbClr val="CCFFCC"/>
            </a:solidFill>
            <a:ln w="19050">
              <a:solidFill>
                <a:srgbClr val="FF00FF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>
                <a:ea typeface="仿宋_GB2312" pitchFamily="49" charset="-122"/>
              </a:endParaRPr>
            </a:p>
          </p:txBody>
        </p:sp>
      </p:grpSp>
      <p:grpSp>
        <p:nvGrpSpPr>
          <p:cNvPr id="13327" name="组合 17"/>
          <p:cNvGrpSpPr/>
          <p:nvPr/>
        </p:nvGrpSpPr>
        <p:grpSpPr bwMode="auto">
          <a:xfrm>
            <a:off x="357188" y="428626"/>
            <a:ext cx="1479550" cy="503398"/>
            <a:chOff x="0" y="1"/>
            <a:chExt cx="4104456" cy="587163"/>
          </a:xfrm>
        </p:grpSpPr>
        <p:sp>
          <p:nvSpPr>
            <p:cNvPr id="13328" name="圆角矩形 31"/>
            <p:cNvSpPr>
              <a:spLocks noChangeArrowheads="1"/>
            </p:cNvSpPr>
            <p:nvPr/>
          </p:nvSpPr>
          <p:spPr bwMode="auto">
            <a:xfrm>
              <a:off x="0" y="1"/>
              <a:ext cx="4104456" cy="469395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329" name="文本框 19"/>
            <p:cNvSpPr>
              <a:spLocks noChangeArrowheads="1"/>
            </p:cNvSpPr>
            <p:nvPr/>
          </p:nvSpPr>
          <p:spPr bwMode="auto">
            <a:xfrm>
              <a:off x="72291" y="48679"/>
              <a:ext cx="4032165" cy="538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归纳总结</a:t>
              </a:r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4691064" y="2411017"/>
            <a:ext cx="207168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几何语言：</a:t>
            </a:r>
          </a:p>
        </p:txBody>
      </p:sp>
    </p:spTree>
    <p:custDataLst>
      <p:tags r:id="rId2"/>
    </p:custData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bldLvl="0" animBg="1"/>
      <p:bldP spid="19466" grpId="0"/>
      <p:bldP spid="19468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ChangeArrowheads="1"/>
          </p:cNvSpPr>
          <p:nvPr/>
        </p:nvSpPr>
        <p:spPr bwMode="auto">
          <a:xfrm>
            <a:off x="638176" y="876300"/>
            <a:ext cx="775017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判断图中的两个三角形是否相似，并说明理由．</a:t>
            </a:r>
            <a:endParaRPr lang="zh-CN" altLang="en-US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4338" name="等腰三角形 65571"/>
          <p:cNvSpPr>
            <a:spLocks noChangeArrowheads="1"/>
          </p:cNvSpPr>
          <p:nvPr/>
        </p:nvSpPr>
        <p:spPr bwMode="auto">
          <a:xfrm>
            <a:off x="2268539" y="1491854"/>
            <a:ext cx="2376487" cy="1026319"/>
          </a:xfrm>
          <a:prstGeom prst="triangle">
            <a:avLst>
              <a:gd name="adj" fmla="val 34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4339" name="等腰三角形 65572"/>
          <p:cNvSpPr>
            <a:spLocks noChangeArrowheads="1"/>
          </p:cNvSpPr>
          <p:nvPr/>
        </p:nvSpPr>
        <p:spPr bwMode="auto">
          <a:xfrm rot="9092843">
            <a:off x="5853114" y="1604962"/>
            <a:ext cx="1589087" cy="710804"/>
          </a:xfrm>
          <a:prstGeom prst="triangle">
            <a:avLst>
              <a:gd name="adj" fmla="val 34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4340" name="文本框 65573"/>
          <p:cNvSpPr txBox="1">
            <a:spLocks noChangeArrowheads="1"/>
          </p:cNvSpPr>
          <p:nvPr/>
        </p:nvSpPr>
        <p:spPr bwMode="auto">
          <a:xfrm>
            <a:off x="1978449" y="2409825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4341" name="文本框 65574"/>
          <p:cNvSpPr txBox="1">
            <a:spLocks noChangeArrowheads="1"/>
          </p:cNvSpPr>
          <p:nvPr/>
        </p:nvSpPr>
        <p:spPr bwMode="auto">
          <a:xfrm>
            <a:off x="4570041" y="2409825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4342" name="文本框 65575"/>
          <p:cNvSpPr txBox="1">
            <a:spLocks noChangeArrowheads="1"/>
          </p:cNvSpPr>
          <p:nvPr/>
        </p:nvSpPr>
        <p:spPr bwMode="auto">
          <a:xfrm>
            <a:off x="3057863" y="127516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4343" name="文本框 65576"/>
          <p:cNvSpPr txBox="1">
            <a:spLocks noChangeArrowheads="1"/>
          </p:cNvSpPr>
          <p:nvPr/>
        </p:nvSpPr>
        <p:spPr bwMode="auto">
          <a:xfrm>
            <a:off x="7163847" y="122158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4344" name="文本框 65577"/>
          <p:cNvSpPr txBox="1">
            <a:spLocks noChangeArrowheads="1"/>
          </p:cNvSpPr>
          <p:nvPr/>
        </p:nvSpPr>
        <p:spPr bwMode="auto">
          <a:xfrm>
            <a:off x="7037810" y="2085975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14345" name="文本框 65578"/>
          <p:cNvSpPr txBox="1">
            <a:spLocks noChangeArrowheads="1"/>
          </p:cNvSpPr>
          <p:nvPr/>
        </p:nvSpPr>
        <p:spPr bwMode="auto">
          <a:xfrm>
            <a:off x="5434435" y="1652588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65580" name="文本框 65579"/>
          <p:cNvSpPr txBox="1">
            <a:spLocks noChangeArrowheads="1"/>
          </p:cNvSpPr>
          <p:nvPr/>
        </p:nvSpPr>
        <p:spPr bwMode="auto">
          <a:xfrm>
            <a:off x="798251" y="2896791"/>
            <a:ext cx="7736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>
                <a:ea typeface="黑体" panose="02010609060101010101" pitchFamily="49" charset="-122"/>
              </a:rPr>
              <a:t>解：在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ea typeface="黑体" panose="02010609060101010101" pitchFamily="49" charset="-122"/>
              </a:rPr>
              <a:t> </a:t>
            </a:r>
            <a:r>
              <a:rPr lang="en-US" altLang="zh-CN">
                <a:ea typeface="黑体" panose="02010609060101010101" pitchFamily="49" charset="-122"/>
              </a:rPr>
              <a:t>中</a:t>
            </a:r>
            <a:r>
              <a:rPr lang="zh-CN" altLang="en-US">
                <a:ea typeface="黑体" panose="02010609060101010101" pitchFamily="49" charset="-122"/>
              </a:rPr>
              <a:t>，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CA</a:t>
            </a:r>
            <a:r>
              <a:rPr lang="en-US" altLang="zh-CN">
                <a:ea typeface="黑体" panose="02010609060101010101" pitchFamily="49" charset="-122"/>
              </a:rPr>
              <a:t>,</a:t>
            </a:r>
            <a:r>
              <a:rPr lang="zh-CN" altLang="en-US">
                <a:ea typeface="黑体" panose="02010609060101010101" pitchFamily="49" charset="-122"/>
              </a:rPr>
              <a:t>在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>
                <a:ea typeface="黑体" panose="02010609060101010101" pitchFamily="49" charset="-122"/>
              </a:rPr>
              <a:t>中，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FD.</a:t>
            </a:r>
          </a:p>
        </p:txBody>
      </p:sp>
      <p:graphicFrame>
        <p:nvGraphicFramePr>
          <p:cNvPr id="10251" name="对象 65580"/>
          <p:cNvGraphicFramePr/>
          <p:nvPr/>
        </p:nvGraphicFramePr>
        <p:xfrm>
          <a:off x="1685926" y="3239691"/>
          <a:ext cx="58832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r:id="rId3" imgW="3122930" imgH="812165" progId="Equation.DSMT4">
                  <p:embed/>
                </p:oleObj>
              </mc:Choice>
              <mc:Fallback>
                <p:oleObj r:id="rId3" imgW="3122930" imgH="812165" progId="Equation.DSMT4">
                  <p:embed/>
                  <p:pic>
                    <p:nvPicPr>
                      <p:cNvPr id="0" name="对象 6558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6" y="3239691"/>
                        <a:ext cx="5883275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82" name="文本框 65581"/>
          <p:cNvSpPr txBox="1">
            <a:spLocks noChangeArrowheads="1"/>
          </p:cNvSpPr>
          <p:nvPr/>
        </p:nvSpPr>
        <p:spPr bwMode="auto">
          <a:xfrm>
            <a:off x="1482785" y="4407694"/>
            <a:ext cx="287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∽ 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DEF.</a:t>
            </a:r>
            <a:r>
              <a:rPr lang="zh-CN" altLang="en-US">
                <a:ea typeface="黑体" panose="02010609060101010101" pitchFamily="49" charset="-122"/>
              </a:rPr>
              <a:t> </a:t>
            </a:r>
            <a:endParaRPr lang="en-US" altLang="zh-CN">
              <a:ea typeface="黑体" panose="02010609060101010101" pitchFamily="49" charset="-122"/>
            </a:endParaRPr>
          </a:p>
        </p:txBody>
      </p:sp>
      <p:sp>
        <p:nvSpPr>
          <p:cNvPr id="14349" name="文本框 1"/>
          <p:cNvSpPr txBox="1">
            <a:spLocks noChangeArrowheads="1"/>
          </p:cNvSpPr>
          <p:nvPr/>
        </p:nvSpPr>
        <p:spPr bwMode="auto">
          <a:xfrm>
            <a:off x="2051051" y="1762125"/>
            <a:ext cx="842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4350" name="文本框 2"/>
          <p:cNvSpPr txBox="1">
            <a:spLocks noChangeArrowheads="1"/>
          </p:cNvSpPr>
          <p:nvPr/>
        </p:nvSpPr>
        <p:spPr bwMode="auto">
          <a:xfrm>
            <a:off x="7019926" y="1653779"/>
            <a:ext cx="760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1.8</a:t>
            </a:r>
          </a:p>
        </p:txBody>
      </p:sp>
      <p:sp>
        <p:nvSpPr>
          <p:cNvPr id="14351" name="文本框 3"/>
          <p:cNvSpPr txBox="1">
            <a:spLocks noChangeArrowheads="1"/>
          </p:cNvSpPr>
          <p:nvPr/>
        </p:nvSpPr>
        <p:spPr bwMode="auto">
          <a:xfrm>
            <a:off x="3708401" y="1653779"/>
            <a:ext cx="760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3.5</a:t>
            </a:r>
          </a:p>
        </p:txBody>
      </p:sp>
      <p:sp>
        <p:nvSpPr>
          <p:cNvPr id="14352" name="文本框 4"/>
          <p:cNvSpPr txBox="1">
            <a:spLocks noChangeArrowheads="1"/>
          </p:cNvSpPr>
          <p:nvPr/>
        </p:nvSpPr>
        <p:spPr bwMode="auto">
          <a:xfrm>
            <a:off x="6011863" y="2031206"/>
            <a:ext cx="760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2.1</a:t>
            </a:r>
          </a:p>
        </p:txBody>
      </p:sp>
      <p:sp>
        <p:nvSpPr>
          <p:cNvPr id="14353" name="文本框 5"/>
          <p:cNvSpPr txBox="1">
            <a:spLocks noChangeArrowheads="1"/>
          </p:cNvSpPr>
          <p:nvPr/>
        </p:nvSpPr>
        <p:spPr bwMode="auto">
          <a:xfrm>
            <a:off x="2843213" y="2463404"/>
            <a:ext cx="760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4354" name="文本框 6"/>
          <p:cNvSpPr txBox="1">
            <a:spLocks noChangeArrowheads="1"/>
          </p:cNvSpPr>
          <p:nvPr/>
        </p:nvSpPr>
        <p:spPr bwMode="auto">
          <a:xfrm>
            <a:off x="5867401" y="1383506"/>
            <a:ext cx="760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2.4</a:t>
            </a:r>
          </a:p>
        </p:txBody>
      </p:sp>
      <p:grpSp>
        <p:nvGrpSpPr>
          <p:cNvPr id="14355" name="组合 6147"/>
          <p:cNvGrpSpPr/>
          <p:nvPr/>
        </p:nvGrpSpPr>
        <p:grpSpPr bwMode="auto">
          <a:xfrm>
            <a:off x="325438" y="304800"/>
            <a:ext cx="5679114" cy="738770"/>
            <a:chOff x="0" y="0"/>
            <a:chExt cx="8945" cy="1550"/>
          </a:xfrm>
        </p:grpSpPr>
        <p:sp>
          <p:nvSpPr>
            <p:cNvPr id="1435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359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06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相似三角形</a:t>
              </a:r>
              <a:r>
                <a:rPr lang="zh-CN" altLang="en-US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的判定定理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3</a:t>
              </a:r>
              <a:r>
                <a:rPr lang="zh-CN" altLang="en-US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的运用 </a:t>
              </a:r>
            </a:p>
          </p:txBody>
        </p:sp>
        <p:sp>
          <p:nvSpPr>
            <p:cNvPr id="14360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80" grpId="0"/>
      <p:bldP spid="6558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6"/>
</p:tagLst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1036</Words>
  <Application>Microsoft Office PowerPoint</Application>
  <PresentationFormat>全屏显示(16:9)</PresentationFormat>
  <Paragraphs>192</Paragraphs>
  <Slides>17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方正舒体</vt:lpstr>
      <vt:lpstr>方正姚体</vt:lpstr>
      <vt:lpstr>仿宋_GB2312</vt:lpstr>
      <vt:lpstr>黑体</vt:lpstr>
      <vt:lpstr>华文新魏</vt:lpstr>
      <vt:lpstr>华文中宋</vt:lpstr>
      <vt:lpstr>楷体_GB2312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2023-01-16T18:32:00Z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63EB39AF918B4AD8B48C5DA530845B39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