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87" r:id="rId4"/>
    <p:sldId id="288" r:id="rId5"/>
    <p:sldId id="267" r:id="rId6"/>
    <p:sldId id="310" r:id="rId7"/>
    <p:sldId id="311" r:id="rId8"/>
    <p:sldId id="312" r:id="rId9"/>
    <p:sldId id="313" r:id="rId10"/>
    <p:sldId id="314" r:id="rId11"/>
    <p:sldId id="315" r:id="rId12"/>
    <p:sldId id="302" r:id="rId13"/>
    <p:sldId id="316" r:id="rId14"/>
    <p:sldId id="370" r:id="rId15"/>
    <p:sldId id="318" r:id="rId16"/>
    <p:sldId id="319" r:id="rId17"/>
    <p:sldId id="320" r:id="rId18"/>
    <p:sldId id="328" r:id="rId19"/>
    <p:sldId id="290" r:id="rId20"/>
  </p:sldIdLst>
  <p:sldSz cx="12192000" cy="6858000"/>
  <p:notesSz cx="7104063" cy="10234613"/>
  <p:embeddedFontLs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mbria Math" panose="0204050305040603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等线" panose="02010600030101010101" pitchFamily="2" charset="-122"/>
      <p:regular r:id="rId34"/>
      <p:bold r:id="rId35"/>
    </p:embeddedFont>
    <p:embeddedFont>
      <p:font typeface="华文楷体" panose="02010600040101010101" pitchFamily="2" charset="-122"/>
      <p:regular r:id="rId36"/>
    </p:embeddedFont>
    <p:embeddedFont>
      <p:font typeface="楷体" panose="02010609060101010101" pitchFamily="49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CC0000"/>
    <a:srgbClr val="00923F"/>
    <a:srgbClr val="202020"/>
    <a:srgbClr val="323232"/>
    <a:srgbClr val="CC33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E0977-0434-4A8A-A536-971AAC5246E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1312B-EC76-4288-BDC7-9E2D73E00F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FE69CA8-869C-4B6C-868C-F065CA08E070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0" y="1581865"/>
            <a:ext cx="12192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认识几分之一</a:t>
            </a:r>
          </a:p>
        </p:txBody>
      </p:sp>
      <p:sp>
        <p:nvSpPr>
          <p:cNvPr id="22" name="矩形 21"/>
          <p:cNvSpPr/>
          <p:nvPr/>
        </p:nvSpPr>
        <p:spPr>
          <a:xfrm>
            <a:off x="4433145" y="3574903"/>
            <a:ext cx="2582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苏教版  数学  三年级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687670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8000" y="908051"/>
            <a:ext cx="1701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7900" y="908051"/>
            <a:ext cx="1701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6239934" y="1447801"/>
            <a:ext cx="2459567" cy="90170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/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5757335" y="1375199"/>
            <a:ext cx="2942167" cy="1046191"/>
          </a:xfrm>
          <a:prstGeom prst="roundRect">
            <a:avLst/>
          </a:prstGeom>
          <a:solidFill>
            <a:srgbClr val="A1C4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你是怎样比的？和同学交流。</a:t>
            </a:r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4099984" y="2622551"/>
            <a:ext cx="539749" cy="1048672"/>
            <a:chOff x="4797025" y="2633185"/>
            <a:chExt cx="405045" cy="786441"/>
          </a:xfrm>
        </p:grpSpPr>
        <p:sp>
          <p:nvSpPr>
            <p:cNvPr id="7200" name="TextBox 15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2" name="TextBox 17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4</a:t>
              </a:r>
              <a:endParaRPr lang="zh-CN" altLang="en-US" sz="3200"/>
            </a:p>
          </p:txBody>
        </p:sp>
      </p:grpSp>
      <p:grpSp>
        <p:nvGrpSpPr>
          <p:cNvPr id="4" name="组合 18"/>
          <p:cNvGrpSpPr/>
          <p:nvPr/>
        </p:nvGrpSpPr>
        <p:grpSpPr bwMode="auto">
          <a:xfrm>
            <a:off x="2357967" y="2622551"/>
            <a:ext cx="541867" cy="1048672"/>
            <a:chOff x="4797025" y="2633185"/>
            <a:chExt cx="405045" cy="786441"/>
          </a:xfrm>
        </p:grpSpPr>
        <p:sp>
          <p:nvSpPr>
            <p:cNvPr id="7197" name="TextBox 19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838162" y="3037965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9" name="TextBox 21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2</a:t>
              </a:r>
              <a:endParaRPr lang="zh-CN" altLang="en-US" sz="3200"/>
            </a:p>
          </p:txBody>
        </p:sp>
      </p:grpSp>
      <p:sp>
        <p:nvSpPr>
          <p:cNvPr id="31" name="椭圆 30"/>
          <p:cNvSpPr/>
          <p:nvPr/>
        </p:nvSpPr>
        <p:spPr>
          <a:xfrm>
            <a:off x="3276601" y="2916767"/>
            <a:ext cx="478367" cy="480484"/>
          </a:xfrm>
          <a:prstGeom prst="ellipse">
            <a:avLst/>
          </a:prstGeom>
          <a:noFill/>
          <a:ln w="19050">
            <a:solidFill>
              <a:srgbClr val="1C8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66018" y="2863851"/>
            <a:ext cx="53974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</a:rPr>
              <a:t>＞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841500" y="4030345"/>
            <a:ext cx="6159500" cy="937364"/>
            <a:chOff x="2628900" y="4544104"/>
            <a:chExt cx="6096000" cy="737576"/>
          </a:xfrm>
          <a:solidFill>
            <a:srgbClr val="A1C450"/>
          </a:solidFill>
        </p:grpSpPr>
        <p:sp>
          <p:nvSpPr>
            <p:cNvPr id="12" name="圆角矩形 11"/>
            <p:cNvSpPr/>
            <p:nvPr/>
          </p:nvSpPr>
          <p:spPr>
            <a:xfrm>
              <a:off x="2628900" y="4594178"/>
              <a:ext cx="6096000" cy="58640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ts val="4535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从涂色部分看出 </a:t>
              </a: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比      大。</a:t>
              </a:r>
            </a:p>
          </p:txBody>
        </p:sp>
        <p:grpSp>
          <p:nvGrpSpPr>
            <p:cNvPr id="6" name="组合 40"/>
            <p:cNvGrpSpPr/>
            <p:nvPr/>
          </p:nvGrpSpPr>
          <p:grpSpPr bwMode="auto">
            <a:xfrm>
              <a:off x="5271240" y="4544105"/>
              <a:ext cx="799354" cy="737575"/>
              <a:chOff x="6192074" y="2182299"/>
              <a:chExt cx="599863" cy="552679"/>
            </a:xfrm>
            <a:grpFill/>
          </p:grpSpPr>
          <p:sp>
            <p:nvSpPr>
              <p:cNvPr id="7192" name="TextBox 41"/>
              <p:cNvSpPr txBox="1">
                <a:spLocks noChangeArrowheads="1"/>
              </p:cNvSpPr>
              <p:nvPr/>
            </p:nvSpPr>
            <p:spPr bwMode="auto">
              <a:xfrm>
                <a:off x="6192366" y="2182299"/>
                <a:ext cx="405045" cy="33915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6504434" y="2444125"/>
                <a:ext cx="287503" cy="0"/>
              </a:xfrm>
              <a:prstGeom prst="line">
                <a:avLst/>
              </a:prstGeom>
              <a:grpFill/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4" name="TextBox 43"/>
              <p:cNvSpPr txBox="1">
                <a:spLocks noChangeArrowheads="1"/>
              </p:cNvSpPr>
              <p:nvPr/>
            </p:nvSpPr>
            <p:spPr bwMode="auto">
              <a:xfrm>
                <a:off x="6192074" y="2395826"/>
                <a:ext cx="405045" cy="33915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grpSp>
          <p:nvGrpSpPr>
            <p:cNvPr id="7" name="组合 44"/>
            <p:cNvGrpSpPr/>
            <p:nvPr/>
          </p:nvGrpSpPr>
          <p:grpSpPr bwMode="auto">
            <a:xfrm>
              <a:off x="6294218" y="4544104"/>
              <a:ext cx="844246" cy="737358"/>
              <a:chOff x="5721994" y="2717093"/>
              <a:chExt cx="633547" cy="552517"/>
            </a:xfrm>
            <a:grpFill/>
          </p:grpSpPr>
          <p:sp>
            <p:nvSpPr>
              <p:cNvPr id="7189" name="TextBox 45"/>
              <p:cNvSpPr txBox="1">
                <a:spLocks noChangeArrowheads="1"/>
              </p:cNvSpPr>
              <p:nvPr/>
            </p:nvSpPr>
            <p:spPr bwMode="auto">
              <a:xfrm>
                <a:off x="5721994" y="2717093"/>
                <a:ext cx="405045" cy="339153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6068039" y="2999697"/>
                <a:ext cx="287502" cy="0"/>
              </a:xfrm>
              <a:prstGeom prst="line">
                <a:avLst/>
              </a:prstGeom>
              <a:grpFill/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1" name="TextBox 47"/>
              <p:cNvSpPr txBox="1">
                <a:spLocks noChangeArrowheads="1"/>
              </p:cNvSpPr>
              <p:nvPr/>
            </p:nvSpPr>
            <p:spPr bwMode="auto">
              <a:xfrm>
                <a:off x="5721994" y="2930457"/>
                <a:ext cx="405045" cy="339153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</p:grpSp>
      <p:sp>
        <p:nvSpPr>
          <p:cNvPr id="11" name="圆角矩形 10"/>
          <p:cNvSpPr/>
          <p:nvPr/>
        </p:nvSpPr>
        <p:spPr>
          <a:xfrm>
            <a:off x="1778000" y="5300785"/>
            <a:ext cx="8412640" cy="572930"/>
          </a:xfrm>
          <a:prstGeom prst="roundRect">
            <a:avLst/>
          </a:prstGeom>
          <a:solidFill>
            <a:srgbClr val="A1C4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用同样的纸片平均分，分的份数越多，每份就越小。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4560570" y="4497070"/>
            <a:ext cx="4552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589905" y="4509770"/>
            <a:ext cx="4552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ldLvl="0" animBg="1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8000" y="1128185"/>
            <a:ext cx="1701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717" y="1128184"/>
            <a:ext cx="1701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53"/>
          <p:cNvGrpSpPr/>
          <p:nvPr/>
        </p:nvGrpSpPr>
        <p:grpSpPr bwMode="auto">
          <a:xfrm>
            <a:off x="1847056" y="3063261"/>
            <a:ext cx="8308713" cy="1696275"/>
            <a:chOff x="791580" y="2266770"/>
            <a:chExt cx="7290809" cy="1271901"/>
          </a:xfrm>
        </p:grpSpPr>
        <p:sp>
          <p:nvSpPr>
            <p:cNvPr id="8" name="文本框 10245"/>
            <p:cNvSpPr txBox="1">
              <a:spLocks noChangeArrowheads="1"/>
            </p:cNvSpPr>
            <p:nvPr/>
          </p:nvSpPr>
          <p:spPr bwMode="auto">
            <a:xfrm>
              <a:off x="791580" y="2266770"/>
              <a:ext cx="7290809" cy="10375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如果在同样大的圆形纸片上表示</a:t>
              </a:r>
              <a:r>
                <a:rPr lang="zh-CN" altLang="en-US" sz="2800" spc="147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出    </a:t>
              </a:r>
              <a:r>
                <a:rPr lang="zh-CN" altLang="en-US" sz="2800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，你能比较    和  </a:t>
              </a:r>
              <a:r>
                <a:rPr lang="zh-CN" altLang="en-US" sz="2800" spc="147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、   的大小</a:t>
              </a:r>
              <a:r>
                <a:rPr lang="zh-CN" altLang="en-US" sz="2800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吗？先折一折，涂一涂，再填空。</a:t>
              </a:r>
            </a:p>
          </p:txBody>
        </p:sp>
        <p:grpSp>
          <p:nvGrpSpPr>
            <p:cNvPr id="8238" name="组合 22"/>
            <p:cNvGrpSpPr/>
            <p:nvPr/>
          </p:nvGrpSpPr>
          <p:grpSpPr bwMode="auto">
            <a:xfrm>
              <a:off x="1114471" y="2752300"/>
              <a:ext cx="410636" cy="786371"/>
              <a:chOff x="4750351" y="2633185"/>
              <a:chExt cx="410636" cy="786371"/>
            </a:xfrm>
          </p:grpSpPr>
          <p:sp>
            <p:nvSpPr>
              <p:cNvPr id="8243" name="TextBox 13"/>
              <p:cNvSpPr txBox="1">
                <a:spLocks noChangeArrowheads="1"/>
              </p:cNvSpPr>
              <p:nvPr/>
            </p:nvSpPr>
            <p:spPr bwMode="auto">
              <a:xfrm>
                <a:off x="4750351" y="2633185"/>
                <a:ext cx="405045" cy="4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1</a:t>
                </a:r>
                <a:endParaRPr lang="zh-CN" altLang="en-US" sz="320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4838679" y="3038030"/>
                <a:ext cx="322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45" name="TextBox 15"/>
              <p:cNvSpPr txBox="1">
                <a:spLocks noChangeArrowheads="1"/>
              </p:cNvSpPr>
              <p:nvPr/>
            </p:nvSpPr>
            <p:spPr bwMode="auto">
              <a:xfrm>
                <a:off x="4750351" y="2981080"/>
                <a:ext cx="405045" cy="4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2</a:t>
                </a:r>
                <a:endParaRPr lang="zh-CN" altLang="en-US" sz="3200" dirty="0"/>
              </a:p>
            </p:txBody>
          </p:sp>
        </p:grpSp>
        <p:grpSp>
          <p:nvGrpSpPr>
            <p:cNvPr id="8239" name="组合 26"/>
            <p:cNvGrpSpPr/>
            <p:nvPr/>
          </p:nvGrpSpPr>
          <p:grpSpPr bwMode="auto">
            <a:xfrm>
              <a:off x="1798120" y="2752300"/>
              <a:ext cx="405045" cy="786371"/>
              <a:chOff x="4797025" y="2633185"/>
              <a:chExt cx="405045" cy="786371"/>
            </a:xfrm>
          </p:grpSpPr>
          <p:sp>
            <p:nvSpPr>
              <p:cNvPr id="8240" name="TextBox 1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1</a:t>
                </a:r>
                <a:endParaRPr lang="zh-CN" altLang="en-US" sz="3200"/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4838380" y="3038030"/>
                <a:ext cx="3223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42" name="TextBox 1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4</a:t>
                </a:r>
                <a:endParaRPr lang="zh-CN" altLang="en-US" sz="3200" dirty="0"/>
              </a:p>
            </p:txBody>
          </p:sp>
        </p:grpSp>
      </p:grpSp>
      <p:grpSp>
        <p:nvGrpSpPr>
          <p:cNvPr id="9" name="组合 26"/>
          <p:cNvGrpSpPr/>
          <p:nvPr/>
        </p:nvGrpSpPr>
        <p:grpSpPr bwMode="auto">
          <a:xfrm>
            <a:off x="7503604" y="2931532"/>
            <a:ext cx="541867" cy="1048672"/>
            <a:chOff x="4797025" y="2633185"/>
            <a:chExt cx="405045" cy="786441"/>
          </a:xfrm>
        </p:grpSpPr>
        <p:sp>
          <p:nvSpPr>
            <p:cNvPr id="8234" name="TextBox 17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838162" y="3037965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6" name="TextBox 19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8</a:t>
              </a:r>
              <a:endParaRPr lang="zh-CN" altLang="en-US" sz="3200" dirty="0"/>
            </a:p>
          </p:txBody>
        </p:sp>
      </p:grpSp>
      <p:grpSp>
        <p:nvGrpSpPr>
          <p:cNvPr id="10" name="组合 26"/>
          <p:cNvGrpSpPr/>
          <p:nvPr/>
        </p:nvGrpSpPr>
        <p:grpSpPr bwMode="auto">
          <a:xfrm>
            <a:off x="9940926" y="2939825"/>
            <a:ext cx="539751" cy="1048672"/>
            <a:chOff x="4797025" y="2633185"/>
            <a:chExt cx="405045" cy="786441"/>
          </a:xfrm>
        </p:grpSpPr>
        <p:sp>
          <p:nvSpPr>
            <p:cNvPr id="8231" name="TextBox 21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3" name="TextBox 23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8</a:t>
              </a:r>
              <a:endParaRPr lang="zh-CN" altLang="en-US" sz="3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0951" y="1128184"/>
            <a:ext cx="1701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22"/>
          <p:cNvGrpSpPr/>
          <p:nvPr/>
        </p:nvGrpSpPr>
        <p:grpSpPr bwMode="auto">
          <a:xfrm>
            <a:off x="3395134" y="1447800"/>
            <a:ext cx="539751" cy="1048672"/>
            <a:chOff x="4797025" y="2633185"/>
            <a:chExt cx="405045" cy="786441"/>
          </a:xfrm>
        </p:grpSpPr>
        <p:sp>
          <p:nvSpPr>
            <p:cNvPr id="8228" name="TextBox 4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0" name="TextBox 4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2</a:t>
              </a:r>
              <a:endParaRPr lang="zh-CN" altLang="en-US" sz="3200"/>
            </a:p>
          </p:txBody>
        </p:sp>
      </p:grpSp>
      <p:grpSp>
        <p:nvGrpSpPr>
          <p:cNvPr id="13" name="组合 22"/>
          <p:cNvGrpSpPr/>
          <p:nvPr/>
        </p:nvGrpSpPr>
        <p:grpSpPr bwMode="auto">
          <a:xfrm>
            <a:off x="6335184" y="1447800"/>
            <a:ext cx="541867" cy="1048672"/>
            <a:chOff x="4797025" y="2633185"/>
            <a:chExt cx="405045" cy="786441"/>
          </a:xfrm>
        </p:grpSpPr>
        <p:sp>
          <p:nvSpPr>
            <p:cNvPr id="8225" name="TextBox 46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4838162" y="3037965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7" name="TextBox 48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4</a:t>
              </a:r>
              <a:endParaRPr lang="zh-CN" altLang="en-US" sz="3200"/>
            </a:p>
          </p:txBody>
        </p:sp>
      </p:grpSp>
      <p:grpSp>
        <p:nvGrpSpPr>
          <p:cNvPr id="14" name="组合 22"/>
          <p:cNvGrpSpPr/>
          <p:nvPr/>
        </p:nvGrpSpPr>
        <p:grpSpPr bwMode="auto">
          <a:xfrm>
            <a:off x="9247718" y="1447800"/>
            <a:ext cx="539749" cy="1048672"/>
            <a:chOff x="4797025" y="2633185"/>
            <a:chExt cx="405045" cy="786441"/>
          </a:xfrm>
        </p:grpSpPr>
        <p:sp>
          <p:nvSpPr>
            <p:cNvPr id="8222" name="TextBox 5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4" name="TextBox 5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8</a:t>
              </a:r>
              <a:endParaRPr lang="zh-CN" altLang="en-US" sz="3200"/>
            </a:p>
          </p:txBody>
        </p:sp>
      </p:grpSp>
      <p:grpSp>
        <p:nvGrpSpPr>
          <p:cNvPr id="16" name="组合 56"/>
          <p:cNvGrpSpPr/>
          <p:nvPr/>
        </p:nvGrpSpPr>
        <p:grpSpPr bwMode="auto">
          <a:xfrm>
            <a:off x="3575051" y="4629151"/>
            <a:ext cx="3901016" cy="1048672"/>
            <a:chOff x="2681790" y="3471850"/>
            <a:chExt cx="2925325" cy="786441"/>
          </a:xfrm>
        </p:grpSpPr>
        <p:sp>
          <p:nvSpPr>
            <p:cNvPr id="8208" name="TextBox 39"/>
            <p:cNvSpPr txBox="1">
              <a:spLocks noChangeArrowheads="1"/>
            </p:cNvSpPr>
            <p:nvPr/>
          </p:nvSpPr>
          <p:spPr bwMode="auto">
            <a:xfrm>
              <a:off x="3446875" y="365187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/>
                <a:t>＞</a:t>
              </a:r>
            </a:p>
          </p:txBody>
        </p:sp>
        <p:grpSp>
          <p:nvGrpSpPr>
            <p:cNvPr id="8209" name="组合 29"/>
            <p:cNvGrpSpPr/>
            <p:nvPr/>
          </p:nvGrpSpPr>
          <p:grpSpPr bwMode="auto">
            <a:xfrm>
              <a:off x="2681790" y="3471850"/>
              <a:ext cx="900100" cy="786441"/>
              <a:chOff x="4842030" y="3471850"/>
              <a:chExt cx="900100" cy="786441"/>
            </a:xfrm>
          </p:grpSpPr>
          <p:sp>
            <p:nvSpPr>
              <p:cNvPr id="8219" name="TextBox 26"/>
              <p:cNvSpPr txBox="1">
                <a:spLocks noChangeArrowheads="1"/>
              </p:cNvSpPr>
              <p:nvPr/>
            </p:nvSpPr>
            <p:spPr bwMode="auto">
              <a:xfrm>
                <a:off x="5089558" y="347185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1</a:t>
                </a:r>
                <a:endParaRPr lang="zh-CN" altLang="en-US" sz="3200"/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5021390" y="3876630"/>
                <a:ext cx="5412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1" name="TextBox 28"/>
              <p:cNvSpPr txBox="1">
                <a:spLocks noChangeArrowheads="1"/>
              </p:cNvSpPr>
              <p:nvPr/>
            </p:nvSpPr>
            <p:spPr bwMode="auto">
              <a:xfrm>
                <a:off x="4842030" y="3819745"/>
                <a:ext cx="900100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（ ）</a:t>
                </a:r>
                <a:endParaRPr lang="zh-CN" altLang="en-US" sz="32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8210" name="组合 30"/>
            <p:cNvGrpSpPr/>
            <p:nvPr/>
          </p:nvGrpSpPr>
          <p:grpSpPr bwMode="auto">
            <a:xfrm>
              <a:off x="3694402" y="3471850"/>
              <a:ext cx="900100" cy="786441"/>
              <a:chOff x="4842030" y="3471850"/>
              <a:chExt cx="900100" cy="786441"/>
            </a:xfrm>
          </p:grpSpPr>
          <p:sp>
            <p:nvSpPr>
              <p:cNvPr id="8216" name="TextBox 31"/>
              <p:cNvSpPr txBox="1">
                <a:spLocks noChangeArrowheads="1"/>
              </p:cNvSpPr>
              <p:nvPr/>
            </p:nvSpPr>
            <p:spPr bwMode="auto">
              <a:xfrm>
                <a:off x="5089558" y="347185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1</a:t>
                </a:r>
                <a:endParaRPr lang="zh-CN" altLang="en-US" sz="3200"/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5021452" y="3876630"/>
                <a:ext cx="5412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8" name="TextBox 33"/>
              <p:cNvSpPr txBox="1">
                <a:spLocks noChangeArrowheads="1"/>
              </p:cNvSpPr>
              <p:nvPr/>
            </p:nvSpPr>
            <p:spPr bwMode="auto">
              <a:xfrm>
                <a:off x="4842030" y="3819745"/>
                <a:ext cx="900100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（ ）</a:t>
                </a:r>
                <a:endParaRPr lang="zh-CN" altLang="en-US" sz="32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8211" name="组合 34"/>
            <p:cNvGrpSpPr/>
            <p:nvPr/>
          </p:nvGrpSpPr>
          <p:grpSpPr bwMode="auto">
            <a:xfrm>
              <a:off x="4707015" y="3471850"/>
              <a:ext cx="900100" cy="786441"/>
              <a:chOff x="4842030" y="3471850"/>
              <a:chExt cx="900100" cy="786441"/>
            </a:xfrm>
          </p:grpSpPr>
          <p:sp>
            <p:nvSpPr>
              <p:cNvPr id="8213" name="TextBox 35"/>
              <p:cNvSpPr txBox="1">
                <a:spLocks noChangeArrowheads="1"/>
              </p:cNvSpPr>
              <p:nvPr/>
            </p:nvSpPr>
            <p:spPr bwMode="auto">
              <a:xfrm>
                <a:off x="5089558" y="347185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1</a:t>
                </a:r>
                <a:endParaRPr lang="zh-CN" altLang="en-US" sz="320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021512" y="3876630"/>
                <a:ext cx="5412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5" name="TextBox 37"/>
              <p:cNvSpPr txBox="1">
                <a:spLocks noChangeArrowheads="1"/>
              </p:cNvSpPr>
              <p:nvPr/>
            </p:nvSpPr>
            <p:spPr bwMode="auto">
              <a:xfrm>
                <a:off x="4842030" y="3819745"/>
                <a:ext cx="900100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（ ）</a:t>
                </a:r>
                <a:endParaRPr lang="zh-CN" altLang="en-US" sz="32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8212" name="TextBox 55"/>
            <p:cNvSpPr txBox="1">
              <a:spLocks noChangeArrowheads="1"/>
            </p:cNvSpPr>
            <p:nvPr/>
          </p:nvSpPr>
          <p:spPr bwMode="auto">
            <a:xfrm>
              <a:off x="4475085" y="365187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/>
                <a:t>＞</a:t>
              </a:r>
            </a:p>
          </p:txBody>
        </p:sp>
      </p:grp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3968539" y="5118101"/>
            <a:ext cx="4089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5323206" y="5118101"/>
            <a:ext cx="4089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</a:rPr>
              <a:t>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6694806" y="5118101"/>
            <a:ext cx="4089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</a:rPr>
              <a:t>8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3117" y="3318934"/>
            <a:ext cx="863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544234"/>
            <a:ext cx="1778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967" y="2531533"/>
            <a:ext cx="17907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1351" y="2468034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75318" y="4472518"/>
            <a:ext cx="14393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  ）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95700" y="4472518"/>
            <a:ext cx="14393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  ）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41484" y="4472518"/>
            <a:ext cx="14393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  ）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663518" y="4472518"/>
            <a:ext cx="14393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  ）</a:t>
            </a:r>
          </a:p>
        </p:txBody>
      </p:sp>
      <p:grpSp>
        <p:nvGrpSpPr>
          <p:cNvPr id="2" name="组合 22"/>
          <p:cNvGrpSpPr/>
          <p:nvPr/>
        </p:nvGrpSpPr>
        <p:grpSpPr bwMode="auto">
          <a:xfrm>
            <a:off x="1955801" y="4269318"/>
            <a:ext cx="539751" cy="1048672"/>
            <a:chOff x="4797025" y="2633185"/>
            <a:chExt cx="405045" cy="786441"/>
          </a:xfrm>
        </p:grpSpPr>
        <p:sp>
          <p:nvSpPr>
            <p:cNvPr id="9242" name="TextBox 18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rgbClr val="FF0000"/>
                  </a:solidFill>
                </a:rPr>
                <a:t>1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4" name="TextBox 20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rgbClr val="FF0000"/>
                  </a:solidFill>
                </a:rPr>
                <a:t>3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组合 22"/>
          <p:cNvGrpSpPr/>
          <p:nvPr/>
        </p:nvGrpSpPr>
        <p:grpSpPr bwMode="auto">
          <a:xfrm>
            <a:off x="4191682" y="4269318"/>
            <a:ext cx="539749" cy="1048672"/>
            <a:chOff x="4797025" y="2633185"/>
            <a:chExt cx="405045" cy="786441"/>
          </a:xfrm>
        </p:grpSpPr>
        <p:sp>
          <p:nvSpPr>
            <p:cNvPr id="9239" name="TextBox 2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</a:rPr>
                <a:t>1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1" name="TextBox 2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</a:rPr>
                <a:t>6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22"/>
          <p:cNvGrpSpPr/>
          <p:nvPr/>
        </p:nvGrpSpPr>
        <p:grpSpPr bwMode="auto">
          <a:xfrm>
            <a:off x="6421967" y="4269318"/>
            <a:ext cx="539751" cy="1048672"/>
            <a:chOff x="4797025" y="2633185"/>
            <a:chExt cx="405045" cy="786441"/>
          </a:xfrm>
        </p:grpSpPr>
        <p:sp>
          <p:nvSpPr>
            <p:cNvPr id="9236" name="TextBox 26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</a:rPr>
                <a:t>1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8" name="TextBox 28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rgbClr val="FF0000"/>
                  </a:solidFill>
                </a:rPr>
                <a:t>9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组合 22"/>
          <p:cNvGrpSpPr/>
          <p:nvPr/>
        </p:nvGrpSpPr>
        <p:grpSpPr bwMode="auto">
          <a:xfrm>
            <a:off x="9156701" y="4269318"/>
            <a:ext cx="539751" cy="1048672"/>
            <a:chOff x="4797025" y="2633185"/>
            <a:chExt cx="405045" cy="786441"/>
          </a:xfrm>
        </p:grpSpPr>
        <p:sp>
          <p:nvSpPr>
            <p:cNvPr id="9233" name="TextBox 3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</a:rPr>
                <a:t>1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5" name="TextBox 3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</a:rPr>
                <a:t>8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</p:grp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882651" y="783591"/>
            <a:ext cx="462068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用分数表示涂色部分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en-US" altLang="zh-CN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3502" y="2709334"/>
            <a:ext cx="2717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任意多边形 2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781686" y="783591"/>
            <a:ext cx="1020021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哪个图形里的涂色部分是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？在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里画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”。</a:t>
            </a:r>
            <a:endParaRPr lang="en-US" altLang="zh-CN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" name="组合 22"/>
          <p:cNvGrpSpPr/>
          <p:nvPr/>
        </p:nvGrpSpPr>
        <p:grpSpPr bwMode="auto">
          <a:xfrm>
            <a:off x="4820903" y="540157"/>
            <a:ext cx="539755" cy="1008838"/>
            <a:chOff x="4797021" y="2663058"/>
            <a:chExt cx="405049" cy="756568"/>
          </a:xfrm>
        </p:grpSpPr>
        <p:sp>
          <p:nvSpPr>
            <p:cNvPr id="10254" name="TextBox 5"/>
            <p:cNvSpPr txBox="1">
              <a:spLocks noChangeArrowheads="1"/>
            </p:cNvSpPr>
            <p:nvPr/>
          </p:nvSpPr>
          <p:spPr bwMode="auto">
            <a:xfrm>
              <a:off x="4797021" y="2663058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6" name="TextBox 7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4</a:t>
              </a:r>
              <a:endParaRPr lang="zh-CN" altLang="en-US" sz="3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4751" y="2620434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4767" y="2633133"/>
            <a:ext cx="1790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4767" y="2925234"/>
            <a:ext cx="2527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5318" y="2633133"/>
            <a:ext cx="1790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52551" y="4472518"/>
            <a:ext cx="14393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76134" y="4472518"/>
            <a:ext cx="14393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29918" y="4472518"/>
            <a:ext cx="14393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264651" y="4472518"/>
            <a:ext cx="14393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3776134" y="4481524"/>
            <a:ext cx="9072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 √</a:t>
            </a:r>
            <a:endParaRPr lang="zh-CN" altLang="en-US" sz="32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2159000" y="1525005"/>
            <a:ext cx="7467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159000" y="1518320"/>
            <a:ext cx="7467600" cy="533400"/>
          </a:xfrm>
          <a:prstGeom prst="rect">
            <a:avLst/>
          </a:prstGeom>
          <a:solidFill>
            <a:srgbClr val="FF00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816600" y="1365921"/>
            <a:ext cx="8382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159000" y="2647033"/>
            <a:ext cx="7467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2159754" y="2653383"/>
            <a:ext cx="3733800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4445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302000" y="2669452"/>
            <a:ext cx="1524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（　）</a:t>
            </a:r>
          </a:p>
        </p:txBody>
      </p:sp>
      <p:grpSp>
        <p:nvGrpSpPr>
          <p:cNvPr id="2" name="Group 26"/>
          <p:cNvGrpSpPr/>
          <p:nvPr/>
        </p:nvGrpSpPr>
        <p:grpSpPr bwMode="auto">
          <a:xfrm>
            <a:off x="3835400" y="2532087"/>
            <a:ext cx="457200" cy="762000"/>
            <a:chOff x="1584" y="1872"/>
            <a:chExt cx="288" cy="480"/>
          </a:xfrm>
        </p:grpSpPr>
        <p:sp>
          <p:nvSpPr>
            <p:cNvPr id="16438" name="Text Box 22"/>
            <p:cNvSpPr txBox="1">
              <a:spLocks noChangeArrowheads="1"/>
            </p:cNvSpPr>
            <p:nvPr/>
          </p:nvSpPr>
          <p:spPr bwMode="auto">
            <a:xfrm>
              <a:off x="158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439" name="Text Box 23"/>
            <p:cNvSpPr txBox="1">
              <a:spLocks noChangeArrowheads="1"/>
            </p:cNvSpPr>
            <p:nvPr/>
          </p:nvSpPr>
          <p:spPr bwMode="auto">
            <a:xfrm>
              <a:off x="1584" y="20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6440" name="Line 24"/>
            <p:cNvSpPr>
              <a:spLocks noChangeShapeType="1"/>
            </p:cNvSpPr>
            <p:nvPr/>
          </p:nvSpPr>
          <p:spPr bwMode="auto">
            <a:xfrm>
              <a:off x="1584" y="21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37" name="Rectangle 57"/>
          <p:cNvSpPr>
            <a:spLocks noChangeArrowheads="1"/>
          </p:cNvSpPr>
          <p:nvPr/>
        </p:nvSpPr>
        <p:spPr bwMode="auto">
          <a:xfrm>
            <a:off x="2159000" y="2647033"/>
            <a:ext cx="3733800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4445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2159000" y="3866233"/>
            <a:ext cx="7467600" cy="533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56" name="Rectangle 76"/>
          <p:cNvSpPr>
            <a:spLocks noChangeArrowheads="1"/>
          </p:cNvSpPr>
          <p:nvPr/>
        </p:nvSpPr>
        <p:spPr bwMode="auto">
          <a:xfrm>
            <a:off x="2159000" y="3888187"/>
            <a:ext cx="2490788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59" name="Rectangle 79"/>
          <p:cNvSpPr>
            <a:spLocks noChangeArrowheads="1"/>
          </p:cNvSpPr>
          <p:nvPr/>
        </p:nvSpPr>
        <p:spPr bwMode="auto">
          <a:xfrm>
            <a:off x="2162512" y="3860420"/>
            <a:ext cx="2490788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0" name="Rectangle 80"/>
          <p:cNvSpPr>
            <a:spLocks noChangeArrowheads="1"/>
          </p:cNvSpPr>
          <p:nvPr/>
        </p:nvSpPr>
        <p:spPr bwMode="auto">
          <a:xfrm>
            <a:off x="2159000" y="3866233"/>
            <a:ext cx="2490788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1" name="Rectangle 81"/>
          <p:cNvSpPr>
            <a:spLocks noChangeArrowheads="1"/>
          </p:cNvSpPr>
          <p:nvPr/>
        </p:nvSpPr>
        <p:spPr bwMode="auto">
          <a:xfrm>
            <a:off x="2159000" y="5085433"/>
            <a:ext cx="7467600" cy="533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2" name="Rectangle 82"/>
          <p:cNvSpPr>
            <a:spLocks noChangeArrowheads="1"/>
          </p:cNvSpPr>
          <p:nvPr/>
        </p:nvSpPr>
        <p:spPr bwMode="auto">
          <a:xfrm>
            <a:off x="2159001" y="5076396"/>
            <a:ext cx="1241425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3" name="Rectangle 83"/>
          <p:cNvSpPr>
            <a:spLocks noChangeArrowheads="1"/>
          </p:cNvSpPr>
          <p:nvPr/>
        </p:nvSpPr>
        <p:spPr bwMode="auto">
          <a:xfrm>
            <a:off x="2159001" y="5076398"/>
            <a:ext cx="1241425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2159001" y="5076398"/>
            <a:ext cx="1241425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5" name="Rectangle 85"/>
          <p:cNvSpPr>
            <a:spLocks noChangeArrowheads="1"/>
          </p:cNvSpPr>
          <p:nvPr/>
        </p:nvSpPr>
        <p:spPr bwMode="auto">
          <a:xfrm>
            <a:off x="2159001" y="5076390"/>
            <a:ext cx="1241425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6" name="Rectangle 86"/>
          <p:cNvSpPr>
            <a:spLocks noChangeArrowheads="1"/>
          </p:cNvSpPr>
          <p:nvPr/>
        </p:nvSpPr>
        <p:spPr bwMode="auto">
          <a:xfrm>
            <a:off x="2159377" y="5076391"/>
            <a:ext cx="1241425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7" name="Rectangle 87"/>
          <p:cNvSpPr>
            <a:spLocks noChangeArrowheads="1"/>
          </p:cNvSpPr>
          <p:nvPr/>
        </p:nvSpPr>
        <p:spPr bwMode="auto">
          <a:xfrm>
            <a:off x="2159001" y="5078748"/>
            <a:ext cx="1241425" cy="533400"/>
          </a:xfrm>
          <a:prstGeom prst="rect">
            <a:avLst/>
          </a:prstGeom>
          <a:solidFill>
            <a:srgbClr val="FF00FF">
              <a:alpha val="30196"/>
            </a:srgbClr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71" name="Text Box 91"/>
          <p:cNvSpPr txBox="1">
            <a:spLocks noChangeArrowheads="1"/>
          </p:cNvSpPr>
          <p:nvPr/>
        </p:nvSpPr>
        <p:spPr bwMode="auto">
          <a:xfrm>
            <a:off x="2692400" y="3904474"/>
            <a:ext cx="1524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（　）</a:t>
            </a:r>
          </a:p>
        </p:txBody>
      </p:sp>
      <p:grpSp>
        <p:nvGrpSpPr>
          <p:cNvPr id="3" name="Group 92"/>
          <p:cNvGrpSpPr/>
          <p:nvPr/>
        </p:nvGrpSpPr>
        <p:grpSpPr bwMode="auto">
          <a:xfrm>
            <a:off x="3225800" y="3765819"/>
            <a:ext cx="457200" cy="762000"/>
            <a:chOff x="1584" y="1872"/>
            <a:chExt cx="288" cy="480"/>
          </a:xfrm>
        </p:grpSpPr>
        <p:sp>
          <p:nvSpPr>
            <p:cNvPr id="16435" name="Text Box 93"/>
            <p:cNvSpPr txBox="1">
              <a:spLocks noChangeArrowheads="1"/>
            </p:cNvSpPr>
            <p:nvPr/>
          </p:nvSpPr>
          <p:spPr bwMode="auto">
            <a:xfrm>
              <a:off x="158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436" name="Text Box 94"/>
            <p:cNvSpPr txBox="1">
              <a:spLocks noChangeArrowheads="1"/>
            </p:cNvSpPr>
            <p:nvPr/>
          </p:nvSpPr>
          <p:spPr bwMode="auto">
            <a:xfrm>
              <a:off x="1584" y="20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6437" name="Line 95"/>
            <p:cNvSpPr>
              <a:spLocks noChangeShapeType="1"/>
            </p:cNvSpPr>
            <p:nvPr/>
          </p:nvSpPr>
          <p:spPr bwMode="auto">
            <a:xfrm>
              <a:off x="1584" y="21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96"/>
          <p:cNvGrpSpPr/>
          <p:nvPr/>
        </p:nvGrpSpPr>
        <p:grpSpPr bwMode="auto">
          <a:xfrm>
            <a:off x="2616200" y="4960153"/>
            <a:ext cx="457200" cy="762000"/>
            <a:chOff x="1584" y="1872"/>
            <a:chExt cx="288" cy="480"/>
          </a:xfrm>
        </p:grpSpPr>
        <p:sp>
          <p:nvSpPr>
            <p:cNvPr id="16432" name="Text Box 97"/>
            <p:cNvSpPr txBox="1">
              <a:spLocks noChangeArrowheads="1"/>
            </p:cNvSpPr>
            <p:nvPr/>
          </p:nvSpPr>
          <p:spPr bwMode="auto">
            <a:xfrm>
              <a:off x="158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433" name="Text Box 98"/>
            <p:cNvSpPr txBox="1">
              <a:spLocks noChangeArrowheads="1"/>
            </p:cNvSpPr>
            <p:nvPr/>
          </p:nvSpPr>
          <p:spPr bwMode="auto">
            <a:xfrm>
              <a:off x="1584" y="20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6434" name="Line 99"/>
            <p:cNvSpPr>
              <a:spLocks noChangeShapeType="1"/>
            </p:cNvSpPr>
            <p:nvPr/>
          </p:nvSpPr>
          <p:spPr bwMode="auto">
            <a:xfrm>
              <a:off x="1584" y="21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80" name="Text Box 100"/>
          <p:cNvSpPr txBox="1">
            <a:spLocks noChangeArrowheads="1"/>
          </p:cNvSpPr>
          <p:nvPr/>
        </p:nvSpPr>
        <p:spPr bwMode="auto">
          <a:xfrm>
            <a:off x="2082800" y="5085433"/>
            <a:ext cx="1524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（　）</a:t>
            </a:r>
          </a:p>
        </p:txBody>
      </p:sp>
      <p:sp>
        <p:nvSpPr>
          <p:cNvPr id="20581" name="Line 101"/>
          <p:cNvSpPr>
            <a:spLocks noChangeShapeType="1"/>
          </p:cNvSpPr>
          <p:nvPr/>
        </p:nvSpPr>
        <p:spPr bwMode="auto">
          <a:xfrm>
            <a:off x="7112000" y="3866233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85" name="Line 105"/>
          <p:cNvSpPr>
            <a:spLocks noChangeShapeType="1"/>
          </p:cNvSpPr>
          <p:nvPr/>
        </p:nvSpPr>
        <p:spPr bwMode="auto">
          <a:xfrm>
            <a:off x="4684713" y="5071146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86" name="Line 106"/>
          <p:cNvSpPr>
            <a:spLocks noChangeShapeType="1"/>
          </p:cNvSpPr>
          <p:nvPr/>
        </p:nvSpPr>
        <p:spPr bwMode="auto">
          <a:xfrm>
            <a:off x="5924550" y="5091783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87" name="Line 107"/>
          <p:cNvSpPr>
            <a:spLocks noChangeShapeType="1"/>
          </p:cNvSpPr>
          <p:nvPr/>
        </p:nvSpPr>
        <p:spPr bwMode="auto">
          <a:xfrm>
            <a:off x="7188200" y="5085433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88" name="Line 108"/>
          <p:cNvSpPr>
            <a:spLocks noChangeShapeType="1"/>
          </p:cNvSpPr>
          <p:nvPr/>
        </p:nvSpPr>
        <p:spPr bwMode="auto">
          <a:xfrm>
            <a:off x="8407400" y="5085433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4" name="Text Box 39"/>
          <p:cNvSpPr txBox="1">
            <a:spLocks noChangeArrowheads="1"/>
          </p:cNvSpPr>
          <p:nvPr/>
        </p:nvSpPr>
        <p:spPr bwMode="auto">
          <a:xfrm>
            <a:off x="907732" y="783845"/>
            <a:ext cx="64928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先估一估，再填一填。</a:t>
            </a:r>
          </a:p>
        </p:txBody>
      </p:sp>
      <p:grpSp>
        <p:nvGrpSpPr>
          <p:cNvPr id="5" name="Group 92"/>
          <p:cNvGrpSpPr/>
          <p:nvPr/>
        </p:nvGrpSpPr>
        <p:grpSpPr bwMode="auto">
          <a:xfrm>
            <a:off x="6045200" y="5771233"/>
            <a:ext cx="457200" cy="762000"/>
            <a:chOff x="1584" y="1872"/>
            <a:chExt cx="288" cy="480"/>
          </a:xfrm>
        </p:grpSpPr>
        <p:sp>
          <p:nvSpPr>
            <p:cNvPr id="16429" name="Text Box 93"/>
            <p:cNvSpPr txBox="1">
              <a:spLocks noChangeArrowheads="1"/>
            </p:cNvSpPr>
            <p:nvPr/>
          </p:nvSpPr>
          <p:spPr bwMode="auto">
            <a:xfrm>
              <a:off x="158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430" name="Text Box 94"/>
            <p:cNvSpPr txBox="1">
              <a:spLocks noChangeArrowheads="1"/>
            </p:cNvSpPr>
            <p:nvPr/>
          </p:nvSpPr>
          <p:spPr bwMode="auto">
            <a:xfrm>
              <a:off x="1584" y="20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6431" name="Line 95"/>
            <p:cNvSpPr>
              <a:spLocks noChangeShapeType="1"/>
            </p:cNvSpPr>
            <p:nvPr/>
          </p:nvSpPr>
          <p:spPr bwMode="auto">
            <a:xfrm>
              <a:off x="1584" y="21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92"/>
          <p:cNvGrpSpPr/>
          <p:nvPr/>
        </p:nvGrpSpPr>
        <p:grpSpPr bwMode="auto">
          <a:xfrm>
            <a:off x="4597400" y="5771233"/>
            <a:ext cx="457200" cy="762000"/>
            <a:chOff x="1584" y="1872"/>
            <a:chExt cx="288" cy="480"/>
          </a:xfrm>
        </p:grpSpPr>
        <p:sp>
          <p:nvSpPr>
            <p:cNvPr id="16426" name="Text Box 93"/>
            <p:cNvSpPr txBox="1">
              <a:spLocks noChangeArrowheads="1"/>
            </p:cNvSpPr>
            <p:nvPr/>
          </p:nvSpPr>
          <p:spPr bwMode="auto">
            <a:xfrm>
              <a:off x="158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427" name="Text Box 94"/>
            <p:cNvSpPr txBox="1">
              <a:spLocks noChangeArrowheads="1"/>
            </p:cNvSpPr>
            <p:nvPr/>
          </p:nvSpPr>
          <p:spPr bwMode="auto">
            <a:xfrm>
              <a:off x="1584" y="20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6428" name="Line 95"/>
            <p:cNvSpPr>
              <a:spLocks noChangeShapeType="1"/>
            </p:cNvSpPr>
            <p:nvPr/>
          </p:nvSpPr>
          <p:spPr bwMode="auto">
            <a:xfrm>
              <a:off x="1584" y="21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92"/>
          <p:cNvGrpSpPr/>
          <p:nvPr/>
        </p:nvGrpSpPr>
        <p:grpSpPr bwMode="auto">
          <a:xfrm>
            <a:off x="7569200" y="5771233"/>
            <a:ext cx="457200" cy="762000"/>
            <a:chOff x="1584" y="1872"/>
            <a:chExt cx="288" cy="480"/>
          </a:xfrm>
        </p:grpSpPr>
        <p:sp>
          <p:nvSpPr>
            <p:cNvPr id="16423" name="Text Box 93"/>
            <p:cNvSpPr txBox="1">
              <a:spLocks noChangeArrowheads="1"/>
            </p:cNvSpPr>
            <p:nvPr/>
          </p:nvSpPr>
          <p:spPr bwMode="auto">
            <a:xfrm>
              <a:off x="158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424" name="Text Box 94"/>
            <p:cNvSpPr txBox="1">
              <a:spLocks noChangeArrowheads="1"/>
            </p:cNvSpPr>
            <p:nvPr/>
          </p:nvSpPr>
          <p:spPr bwMode="auto">
            <a:xfrm>
              <a:off x="1584" y="20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6425" name="Line 95"/>
            <p:cNvSpPr>
              <a:spLocks noChangeShapeType="1"/>
            </p:cNvSpPr>
            <p:nvPr/>
          </p:nvSpPr>
          <p:spPr bwMode="auto">
            <a:xfrm>
              <a:off x="1584" y="21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16" name="Rectangle 56"/>
          <p:cNvSpPr>
            <a:spLocks noChangeArrowheads="1"/>
          </p:cNvSpPr>
          <p:nvPr/>
        </p:nvSpPr>
        <p:spPr bwMode="auto">
          <a:xfrm>
            <a:off x="5283200" y="5923634"/>
            <a:ext cx="41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/>
              <a:t>＞</a:t>
            </a:r>
          </a:p>
        </p:txBody>
      </p:sp>
      <p:sp>
        <p:nvSpPr>
          <p:cNvPr id="92217" name="Rectangle 57"/>
          <p:cNvSpPr>
            <a:spLocks noChangeArrowheads="1"/>
          </p:cNvSpPr>
          <p:nvPr/>
        </p:nvSpPr>
        <p:spPr bwMode="auto">
          <a:xfrm>
            <a:off x="6654800" y="5923634"/>
            <a:ext cx="41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/>
              <a:t>＞</a:t>
            </a:r>
          </a:p>
        </p:txBody>
      </p:sp>
      <p:sp>
        <p:nvSpPr>
          <p:cNvPr id="92218" name="Text Box 58"/>
          <p:cNvSpPr txBox="1">
            <a:spLocks noChangeArrowheads="1"/>
          </p:cNvSpPr>
          <p:nvPr/>
        </p:nvSpPr>
        <p:spPr bwMode="auto">
          <a:xfrm>
            <a:off x="3282373" y="5798842"/>
            <a:ext cx="16002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……</a:t>
            </a:r>
            <a:endParaRPr lang="en-US" altLang="zh-CN" sz="3200" dirty="0"/>
          </a:p>
        </p:txBody>
      </p:sp>
      <p:sp>
        <p:nvSpPr>
          <p:cNvPr id="92219" name="Text Box 59"/>
          <p:cNvSpPr txBox="1">
            <a:spLocks noChangeArrowheads="1"/>
          </p:cNvSpPr>
          <p:nvPr/>
        </p:nvSpPr>
        <p:spPr bwMode="auto">
          <a:xfrm>
            <a:off x="8134350" y="5852203"/>
            <a:ext cx="1447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/>
              <a:t>＞ </a:t>
            </a:r>
            <a:r>
              <a:rPr lang="en-US" altLang="zh-CN" sz="2800" b="1">
                <a:latin typeface="Arial" panose="020B0604020202020204" pitchFamily="34" charset="0"/>
              </a:rPr>
              <a:t>……</a:t>
            </a:r>
            <a:endParaRPr lang="en-US" altLang="zh-CN" sz="2800" b="1"/>
          </a:p>
        </p:txBody>
      </p:sp>
      <p:sp>
        <p:nvSpPr>
          <p:cNvPr id="21" name="任意多边形 2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30626 -0.000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0391 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00138 L 0.40703 0.0020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10534 0.0016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-0.00139 L 0.20534 -0.0004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139 L 0.30534 -0.0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139 L 0.4155 -0.0013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116 L 0.51537 0.003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bldLvl="0" animBg="1"/>
      <p:bldP spid="20495" grpId="0"/>
      <p:bldP spid="20499" grpId="0" bldLvl="0" animBg="1"/>
      <p:bldP spid="20497" grpId="0" bldLvl="0" animBg="1"/>
      <p:bldP spid="20537" grpId="0" bldLvl="0" animBg="1"/>
      <p:bldP spid="20537" grpId="1" bldLvl="0" animBg="1"/>
      <p:bldP spid="20537" grpId="2" bldLvl="0" animBg="1"/>
      <p:bldP spid="20555" grpId="0" bldLvl="0" animBg="1"/>
      <p:bldP spid="20556" grpId="0" bldLvl="0" animBg="1"/>
      <p:bldP spid="20559" grpId="0" bldLvl="0" animBg="1"/>
      <p:bldP spid="20559" grpId="1" bldLvl="0" animBg="1"/>
      <p:bldP spid="20559" grpId="2" bldLvl="0" animBg="1"/>
      <p:bldP spid="20560" grpId="0" bldLvl="0" animBg="1"/>
      <p:bldP spid="20560" grpId="1" bldLvl="0" animBg="1"/>
      <p:bldP spid="20560" grpId="2" bldLvl="0" animBg="1"/>
      <p:bldP spid="20561" grpId="0" bldLvl="0" animBg="1"/>
      <p:bldP spid="20562" grpId="0" bldLvl="0" animBg="1"/>
      <p:bldP spid="20562" grpId="1" bldLvl="0" animBg="1"/>
      <p:bldP spid="20562" grpId="2" bldLvl="0" animBg="1"/>
      <p:bldP spid="20563" grpId="0" bldLvl="0" animBg="1"/>
      <p:bldP spid="20563" grpId="1" bldLvl="0" animBg="1"/>
      <p:bldP spid="20563" grpId="2" bldLvl="0" animBg="1"/>
      <p:bldP spid="20564" grpId="0" bldLvl="0" animBg="1"/>
      <p:bldP spid="20564" grpId="1" bldLvl="0" animBg="1"/>
      <p:bldP spid="20564" grpId="2" bldLvl="0" animBg="1"/>
      <p:bldP spid="20565" grpId="0" bldLvl="0" animBg="1"/>
      <p:bldP spid="20565" grpId="1" bldLvl="0" animBg="1"/>
      <p:bldP spid="20565" grpId="2" bldLvl="0" animBg="1"/>
      <p:bldP spid="20566" grpId="0" bldLvl="0" animBg="1"/>
      <p:bldP spid="20567" grpId="0" bldLvl="0" animBg="1"/>
      <p:bldP spid="20567" grpId="1" bldLvl="0" animBg="1"/>
      <p:bldP spid="20567" grpId="2" bldLvl="0" animBg="1"/>
      <p:bldP spid="20571" grpId="0"/>
      <p:bldP spid="20580" grpId="0"/>
      <p:bldP spid="92216" grpId="0"/>
      <p:bldP spid="92217" grpId="0"/>
      <p:bldP spid="922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9001" y="2601385"/>
            <a:ext cx="800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8867" y="2673351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6867" y="2755901"/>
            <a:ext cx="635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4633" y="2768601"/>
            <a:ext cx="1016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660401" y="783590"/>
            <a:ext cx="485986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先涂色，再比较大小。</a:t>
            </a:r>
            <a:endParaRPr lang="zh-CN" altLang="en-US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5" name="组合 37"/>
          <p:cNvGrpSpPr/>
          <p:nvPr/>
        </p:nvGrpSpPr>
        <p:grpSpPr bwMode="auto">
          <a:xfrm>
            <a:off x="1354667" y="2588684"/>
            <a:ext cx="9482667" cy="2520949"/>
            <a:chOff x="1016605" y="1806665"/>
            <a:chExt cx="7110790" cy="2205245"/>
          </a:xfrm>
        </p:grpSpPr>
        <p:sp>
          <p:nvSpPr>
            <p:cNvPr id="4" name="圆角矩形 3"/>
            <p:cNvSpPr/>
            <p:nvPr/>
          </p:nvSpPr>
          <p:spPr>
            <a:xfrm>
              <a:off x="1016605" y="1806665"/>
              <a:ext cx="7110790" cy="2205245"/>
            </a:xfrm>
            <a:prstGeom prst="roundRect">
              <a:avLst/>
            </a:prstGeom>
            <a:noFill/>
            <a:ln w="19050">
              <a:solidFill>
                <a:srgbClr val="E159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cxnSp>
          <p:nvCxnSpPr>
            <p:cNvPr id="6" name="直接连接符 5"/>
            <p:cNvCxnSpPr>
              <a:stCxn id="4" idx="0"/>
              <a:endCxn id="4" idx="2"/>
            </p:cNvCxnSpPr>
            <p:nvPr/>
          </p:nvCxnSpPr>
          <p:spPr>
            <a:xfrm>
              <a:off x="4572000" y="1806665"/>
              <a:ext cx="0" cy="2205245"/>
            </a:xfrm>
            <a:prstGeom prst="line">
              <a:avLst/>
            </a:prstGeom>
            <a:ln w="12700">
              <a:solidFill>
                <a:srgbClr val="E1592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9567" y="2755900"/>
            <a:ext cx="1790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0401" y="2755900"/>
            <a:ext cx="1790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3101" y="2603500"/>
            <a:ext cx="1409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9367" y="26035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椭圆 19"/>
          <p:cNvSpPr/>
          <p:nvPr/>
        </p:nvSpPr>
        <p:spPr>
          <a:xfrm>
            <a:off x="3503084" y="4328584"/>
            <a:ext cx="431800" cy="43180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grpSp>
        <p:nvGrpSpPr>
          <p:cNvPr id="7" name="组合 20"/>
          <p:cNvGrpSpPr/>
          <p:nvPr/>
        </p:nvGrpSpPr>
        <p:grpSpPr bwMode="auto">
          <a:xfrm>
            <a:off x="2554817" y="3968751"/>
            <a:ext cx="541867" cy="1048672"/>
            <a:chOff x="4797025" y="2633185"/>
            <a:chExt cx="405045" cy="786441"/>
          </a:xfrm>
        </p:grpSpPr>
        <p:sp>
          <p:nvSpPr>
            <p:cNvPr id="12318" name="TextBox 21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838162" y="3037965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20" name="TextBox 23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4</a:t>
              </a:r>
              <a:endParaRPr lang="zh-CN" altLang="en-US" sz="3200"/>
            </a:p>
          </p:txBody>
        </p:sp>
      </p:grpSp>
      <p:grpSp>
        <p:nvGrpSpPr>
          <p:cNvPr id="8" name="组合 24"/>
          <p:cNvGrpSpPr/>
          <p:nvPr/>
        </p:nvGrpSpPr>
        <p:grpSpPr bwMode="auto">
          <a:xfrm>
            <a:off x="4356101" y="3968751"/>
            <a:ext cx="539751" cy="1048672"/>
            <a:chOff x="4797025" y="2633185"/>
            <a:chExt cx="405045" cy="786441"/>
          </a:xfrm>
        </p:grpSpPr>
        <p:sp>
          <p:nvSpPr>
            <p:cNvPr id="12315" name="TextBox 25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7" name="TextBox 27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8</a:t>
              </a:r>
              <a:endParaRPr lang="zh-CN" altLang="en-US" sz="3200"/>
            </a:p>
          </p:txBody>
        </p:sp>
      </p:grpSp>
      <p:sp>
        <p:nvSpPr>
          <p:cNvPr id="29" name="椭圆 28"/>
          <p:cNvSpPr/>
          <p:nvPr/>
        </p:nvSpPr>
        <p:spPr>
          <a:xfrm>
            <a:off x="8257117" y="4332817"/>
            <a:ext cx="431800" cy="43180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grpSp>
        <p:nvGrpSpPr>
          <p:cNvPr id="9" name="组合 29"/>
          <p:cNvGrpSpPr/>
          <p:nvPr/>
        </p:nvGrpSpPr>
        <p:grpSpPr bwMode="auto">
          <a:xfrm>
            <a:off x="7476067" y="3972984"/>
            <a:ext cx="539751" cy="1048672"/>
            <a:chOff x="4797025" y="2633185"/>
            <a:chExt cx="405045" cy="786441"/>
          </a:xfrm>
        </p:grpSpPr>
        <p:sp>
          <p:nvSpPr>
            <p:cNvPr id="12312" name="TextBox 3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4" name="TextBox 3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6</a:t>
              </a:r>
              <a:endParaRPr lang="zh-CN" altLang="en-US" sz="3200"/>
            </a:p>
          </p:txBody>
        </p:sp>
      </p:grpSp>
      <p:grpSp>
        <p:nvGrpSpPr>
          <p:cNvPr id="10" name="组合 33"/>
          <p:cNvGrpSpPr/>
          <p:nvPr/>
        </p:nvGrpSpPr>
        <p:grpSpPr bwMode="auto">
          <a:xfrm>
            <a:off x="8915400" y="3972984"/>
            <a:ext cx="541867" cy="1048672"/>
            <a:chOff x="4797025" y="2633185"/>
            <a:chExt cx="405045" cy="786441"/>
          </a:xfrm>
        </p:grpSpPr>
        <p:sp>
          <p:nvSpPr>
            <p:cNvPr id="12309" name="TextBox 34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4838162" y="3037965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1" name="TextBox 36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5</a:t>
              </a:r>
              <a:endParaRPr lang="zh-CN" altLang="en-US" sz="3200"/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494618" y="4260851"/>
            <a:ext cx="53974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/>
              <a:t>＞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170334" y="4260851"/>
            <a:ext cx="5397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/>
              <a:t>＜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9" grpId="0" animBg="1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218" y="1422401"/>
            <a:ext cx="9719733" cy="328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776818" y="1386418"/>
            <a:ext cx="6477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320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354668" y="4781551"/>
            <a:ext cx="9961033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科学天地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大约占黑板报的几分之一？艺术园地呢？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哪个部分大一些？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971800" y="2105025"/>
                <a:ext cx="154305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105025"/>
                <a:ext cx="1543050" cy="1129476"/>
              </a:xfrm>
              <a:prstGeom prst="rect">
                <a:avLst/>
              </a:prstGeom>
              <a:blipFill rotWithShape="1">
                <a:blip r:embed="rId3"/>
                <a:stretch>
                  <a:fillRect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324850" y="1422401"/>
                <a:ext cx="154305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850" y="1422401"/>
                <a:ext cx="1543050" cy="1129476"/>
              </a:xfrm>
              <a:prstGeom prst="rect">
                <a:avLst/>
              </a:prstGeom>
              <a:blipFill rotWithShape="1">
                <a:blip r:embed="rId4"/>
                <a:stretch>
                  <a:fillRect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734425" y="2669763"/>
                <a:ext cx="154305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25" y="2669763"/>
                <a:ext cx="1543050" cy="1129476"/>
              </a:xfrm>
              <a:prstGeom prst="rect">
                <a:avLst/>
              </a:prstGeom>
              <a:blipFill rotWithShape="1">
                <a:blip r:embed="rId4"/>
                <a:stretch>
                  <a:fillRect t="-20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任意多边形 2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0295467" y="1858434"/>
            <a:ext cx="960967" cy="1919817"/>
          </a:xfrm>
          <a:prstGeom prst="rect">
            <a:avLst/>
          </a:prstGeom>
          <a:solidFill>
            <a:srgbClr val="71C4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336618" y="1845734"/>
            <a:ext cx="958849" cy="1919817"/>
          </a:xfrm>
          <a:prstGeom prst="rect">
            <a:avLst/>
          </a:prstGeom>
          <a:solidFill>
            <a:srgbClr val="D9F0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75651" y="1869017"/>
            <a:ext cx="960967" cy="1919816"/>
          </a:xfrm>
          <a:prstGeom prst="rect">
            <a:avLst/>
          </a:prstGeom>
          <a:solidFill>
            <a:srgbClr val="F187A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rgbClr val="18CFE8"/>
              </a:solidFill>
            </a:endParaRPr>
          </a:p>
        </p:txBody>
      </p:sp>
      <p:grpSp>
        <p:nvGrpSpPr>
          <p:cNvPr id="4" name="组合 11"/>
          <p:cNvGrpSpPr/>
          <p:nvPr/>
        </p:nvGrpSpPr>
        <p:grpSpPr bwMode="auto">
          <a:xfrm>
            <a:off x="935566" y="1499446"/>
            <a:ext cx="7200901" cy="2065397"/>
            <a:chOff x="701570" y="1025863"/>
            <a:chExt cx="5400601" cy="1549000"/>
          </a:xfrm>
        </p:grpSpPr>
        <p:grpSp>
          <p:nvGrpSpPr>
            <p:cNvPr id="15380" name="组合 10"/>
            <p:cNvGrpSpPr/>
            <p:nvPr/>
          </p:nvGrpSpPr>
          <p:grpSpPr bwMode="auto">
            <a:xfrm>
              <a:off x="701571" y="1025863"/>
              <a:ext cx="5400600" cy="1122307"/>
              <a:chOff x="701571" y="1025863"/>
              <a:chExt cx="5400600" cy="1122307"/>
            </a:xfrm>
          </p:grpSpPr>
          <p:sp>
            <p:nvSpPr>
              <p:cNvPr id="15382" name="文本框 10245"/>
              <p:cNvSpPr txBox="1">
                <a:spLocks noChangeArrowheads="1"/>
              </p:cNvSpPr>
              <p:nvPr/>
            </p:nvSpPr>
            <p:spPr bwMode="auto">
              <a:xfrm>
                <a:off x="701571" y="1109456"/>
                <a:ext cx="5400600" cy="1038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ts val="1600"/>
                  </a:spcBef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张大伯用一块地的    种番茄，剩下的一半种黄瓜，其余种辣椒。黄瓜和辣椒</a:t>
                </a: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各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占这块</a:t>
                </a:r>
                <a:r>
                  <a:rPr lang="zh-CN" altLang="en-US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15383" name="组合 4"/>
              <p:cNvGrpSpPr/>
              <p:nvPr/>
            </p:nvGrpSpPr>
            <p:grpSpPr bwMode="auto">
              <a:xfrm>
                <a:off x="2847280" y="1025863"/>
                <a:ext cx="405284" cy="797963"/>
                <a:chOff x="4459845" y="2603658"/>
                <a:chExt cx="405284" cy="797963"/>
              </a:xfrm>
            </p:grpSpPr>
            <p:sp>
              <p:nvSpPr>
                <p:cNvPr id="1538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459845" y="2603658"/>
                  <a:ext cx="405045" cy="3914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 dirty="0"/>
                    <a:t>1</a:t>
                  </a:r>
                </a:p>
              </p:txBody>
            </p:sp>
            <p:cxnSp>
              <p:nvCxnSpPr>
                <p:cNvPr id="7" name="直接连接符 6"/>
                <p:cNvCxnSpPr/>
                <p:nvPr/>
              </p:nvCxnSpPr>
              <p:spPr>
                <a:xfrm>
                  <a:off x="4501522" y="2995124"/>
                  <a:ext cx="32225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86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4459846" y="2962740"/>
                  <a:ext cx="405283" cy="4388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 dirty="0"/>
                    <a:t>3</a:t>
                  </a:r>
                </a:p>
              </p:txBody>
            </p:sp>
          </p:grpSp>
        </p:grpSp>
        <p:sp>
          <p:nvSpPr>
            <p:cNvPr id="15381" name="TextBox 8"/>
            <p:cNvSpPr txBox="1">
              <a:spLocks noChangeArrowheads="1"/>
            </p:cNvSpPr>
            <p:nvPr/>
          </p:nvSpPr>
          <p:spPr bwMode="auto">
            <a:xfrm>
              <a:off x="701570" y="2077963"/>
              <a:ext cx="5400599" cy="4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spcBef>
                  <a:spcPts val="1600"/>
                </a:spcBef>
              </a:pPr>
              <a:r>
                <a:rPr lang="zh-CN" altLang="en-US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几分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之几？</a:t>
              </a: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（先在图中画一画，再回答）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8375651" y="1858434"/>
            <a:ext cx="2880783" cy="1919817"/>
          </a:xfrm>
          <a:prstGeom prst="rect">
            <a:avLst/>
          </a:prstGeom>
          <a:noFill/>
          <a:ln w="19050">
            <a:solidFill>
              <a:srgbClr val="1C8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cxnSp>
        <p:nvCxnSpPr>
          <p:cNvPr id="18" name="直接连接符 17"/>
          <p:cNvCxnSpPr/>
          <p:nvPr/>
        </p:nvCxnSpPr>
        <p:spPr>
          <a:xfrm>
            <a:off x="9336617" y="1852084"/>
            <a:ext cx="0" cy="1919816"/>
          </a:xfrm>
          <a:prstGeom prst="line">
            <a:avLst/>
          </a:prstGeom>
          <a:ln w="12700">
            <a:solidFill>
              <a:srgbClr val="1C87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295467" y="1852084"/>
            <a:ext cx="0" cy="1919816"/>
          </a:xfrm>
          <a:prstGeom prst="line">
            <a:avLst/>
          </a:prstGeom>
          <a:ln w="12700">
            <a:solidFill>
              <a:srgbClr val="1C87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29085" y="2563285"/>
            <a:ext cx="102023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番茄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336618" y="2563285"/>
            <a:ext cx="102023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黄瓜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295468" y="2563285"/>
            <a:ext cx="102023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辣椒</a:t>
            </a:r>
          </a:p>
        </p:txBody>
      </p:sp>
      <p:grpSp>
        <p:nvGrpSpPr>
          <p:cNvPr id="8" name="组合 30"/>
          <p:cNvGrpSpPr/>
          <p:nvPr/>
        </p:nvGrpSpPr>
        <p:grpSpPr bwMode="auto">
          <a:xfrm>
            <a:off x="2133601" y="4740537"/>
            <a:ext cx="6722533" cy="989214"/>
            <a:chOff x="1286635" y="3148479"/>
            <a:chExt cx="5040560" cy="741851"/>
          </a:xfrm>
        </p:grpSpPr>
        <p:sp>
          <p:nvSpPr>
            <p:cNvPr id="15375" name="文本框 10245"/>
            <p:cNvSpPr txBox="1">
              <a:spLocks noChangeArrowheads="1"/>
            </p:cNvSpPr>
            <p:nvPr/>
          </p:nvSpPr>
          <p:spPr bwMode="auto">
            <a:xfrm>
              <a:off x="1286635" y="3291830"/>
              <a:ext cx="5040560" cy="39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答：黄瓜和辣椒各占这块地的     。</a:t>
              </a:r>
            </a:p>
          </p:txBody>
        </p:sp>
        <p:grpSp>
          <p:nvGrpSpPr>
            <p:cNvPr id="15376" name="组合 26"/>
            <p:cNvGrpSpPr/>
            <p:nvPr/>
          </p:nvGrpSpPr>
          <p:grpSpPr bwMode="auto">
            <a:xfrm>
              <a:off x="4810256" y="3148479"/>
              <a:ext cx="405222" cy="741851"/>
              <a:chOff x="4263291" y="2646519"/>
              <a:chExt cx="405222" cy="741851"/>
            </a:xfrm>
          </p:grpSpPr>
          <p:sp>
            <p:nvSpPr>
              <p:cNvPr id="15377" name="TextBox 27"/>
              <p:cNvSpPr txBox="1">
                <a:spLocks noChangeArrowheads="1"/>
              </p:cNvSpPr>
              <p:nvPr/>
            </p:nvSpPr>
            <p:spPr bwMode="auto">
              <a:xfrm>
                <a:off x="4263291" y="2646519"/>
                <a:ext cx="405045" cy="391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4332814" y="3037965"/>
                <a:ext cx="323764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79" name="TextBox 29"/>
              <p:cNvSpPr txBox="1">
                <a:spLocks noChangeArrowheads="1"/>
              </p:cNvSpPr>
              <p:nvPr/>
            </p:nvSpPr>
            <p:spPr bwMode="auto">
              <a:xfrm>
                <a:off x="4263468" y="2996924"/>
                <a:ext cx="405045" cy="391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</p:grpSp>
      </p:grpSp>
      <p:sp>
        <p:nvSpPr>
          <p:cNvPr id="2" name="任意多边形 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0" grpId="0" animBg="1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4114800" y="1371600"/>
            <a:ext cx="3276600" cy="32766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4114800" y="2971800"/>
            <a:ext cx="3276600" cy="16764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4114800" y="1371600"/>
            <a:ext cx="1600200" cy="1600200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5715000" y="1371600"/>
            <a:ext cx="1676400" cy="1600200"/>
          </a:xfrm>
          <a:prstGeom prst="rtTriangl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58" name="AutoShape 38"/>
          <p:cNvSpPr>
            <a:spLocks noChangeArrowheads="1"/>
          </p:cNvSpPr>
          <p:nvPr/>
        </p:nvSpPr>
        <p:spPr bwMode="auto">
          <a:xfrm rot="2725339">
            <a:off x="6796088" y="1619251"/>
            <a:ext cx="1147763" cy="1109662"/>
          </a:xfrm>
          <a:prstGeom prst="rtTriangle">
            <a:avLst/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" name="Group 42"/>
          <p:cNvGrpSpPr/>
          <p:nvPr/>
        </p:nvGrpSpPr>
        <p:grpSpPr bwMode="auto">
          <a:xfrm>
            <a:off x="5562600" y="3200400"/>
            <a:ext cx="496888" cy="1327150"/>
            <a:chOff x="720" y="2342"/>
            <a:chExt cx="313" cy="836"/>
          </a:xfrm>
        </p:grpSpPr>
        <p:sp>
          <p:nvSpPr>
            <p:cNvPr id="23574" name="Text Box 26"/>
            <p:cNvSpPr txBox="1">
              <a:spLocks noChangeArrowheads="1"/>
            </p:cNvSpPr>
            <p:nvPr/>
          </p:nvSpPr>
          <p:spPr bwMode="auto">
            <a:xfrm>
              <a:off x="720" y="2342"/>
              <a:ext cx="26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575" name="Text Box 27"/>
            <p:cNvSpPr txBox="1">
              <a:spLocks noChangeArrowheads="1"/>
            </p:cNvSpPr>
            <p:nvPr/>
          </p:nvSpPr>
          <p:spPr bwMode="auto">
            <a:xfrm>
              <a:off x="720" y="2736"/>
              <a:ext cx="26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3576" name="Line 28"/>
            <p:cNvSpPr>
              <a:spLocks noChangeShapeType="1"/>
            </p:cNvSpPr>
            <p:nvPr/>
          </p:nvSpPr>
          <p:spPr bwMode="auto">
            <a:xfrm>
              <a:off x="720" y="2754"/>
              <a:ext cx="3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43"/>
          <p:cNvGrpSpPr/>
          <p:nvPr/>
        </p:nvGrpSpPr>
        <p:grpSpPr bwMode="auto">
          <a:xfrm>
            <a:off x="4648200" y="1447800"/>
            <a:ext cx="496888" cy="1327150"/>
            <a:chOff x="720" y="2342"/>
            <a:chExt cx="313" cy="836"/>
          </a:xfrm>
        </p:grpSpPr>
        <p:sp>
          <p:nvSpPr>
            <p:cNvPr id="23571" name="Text Box 26"/>
            <p:cNvSpPr txBox="1">
              <a:spLocks noChangeArrowheads="1"/>
            </p:cNvSpPr>
            <p:nvPr/>
          </p:nvSpPr>
          <p:spPr bwMode="auto">
            <a:xfrm>
              <a:off x="720" y="2342"/>
              <a:ext cx="26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572" name="Text Box 27"/>
            <p:cNvSpPr txBox="1">
              <a:spLocks noChangeArrowheads="1"/>
            </p:cNvSpPr>
            <p:nvPr/>
          </p:nvSpPr>
          <p:spPr bwMode="auto">
            <a:xfrm>
              <a:off x="720" y="2736"/>
              <a:ext cx="26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3573" name="Line 28"/>
            <p:cNvSpPr>
              <a:spLocks noChangeShapeType="1"/>
            </p:cNvSpPr>
            <p:nvPr/>
          </p:nvSpPr>
          <p:spPr bwMode="auto">
            <a:xfrm>
              <a:off x="720" y="2754"/>
              <a:ext cx="3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51"/>
          <p:cNvGrpSpPr/>
          <p:nvPr/>
        </p:nvGrpSpPr>
        <p:grpSpPr bwMode="auto">
          <a:xfrm>
            <a:off x="5791200" y="1676400"/>
            <a:ext cx="382588" cy="1219200"/>
            <a:chOff x="2688" y="1056"/>
            <a:chExt cx="241" cy="768"/>
          </a:xfrm>
        </p:grpSpPr>
        <p:sp>
          <p:nvSpPr>
            <p:cNvPr id="23568" name="Text Box 26"/>
            <p:cNvSpPr txBox="1">
              <a:spLocks noChangeArrowheads="1"/>
            </p:cNvSpPr>
            <p:nvPr/>
          </p:nvSpPr>
          <p:spPr bwMode="auto">
            <a:xfrm>
              <a:off x="2688" y="1056"/>
              <a:ext cx="2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569" name="Text Box 27"/>
            <p:cNvSpPr txBox="1">
              <a:spLocks noChangeArrowheads="1"/>
            </p:cNvSpPr>
            <p:nvPr/>
          </p:nvSpPr>
          <p:spPr bwMode="auto">
            <a:xfrm>
              <a:off x="2688" y="1382"/>
              <a:ext cx="2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3570" name="Line 28"/>
            <p:cNvSpPr>
              <a:spLocks noChangeShapeType="1"/>
            </p:cNvSpPr>
            <p:nvPr/>
          </p:nvSpPr>
          <p:spPr bwMode="auto">
            <a:xfrm>
              <a:off x="2688" y="1396"/>
              <a:ext cx="24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56"/>
          <p:cNvGrpSpPr/>
          <p:nvPr/>
        </p:nvGrpSpPr>
        <p:grpSpPr bwMode="auto">
          <a:xfrm>
            <a:off x="6781800" y="1600200"/>
            <a:ext cx="685800" cy="1030288"/>
            <a:chOff x="3312" y="1008"/>
            <a:chExt cx="432" cy="649"/>
          </a:xfrm>
        </p:grpSpPr>
        <p:sp>
          <p:nvSpPr>
            <p:cNvPr id="23565" name="Text Box 26"/>
            <p:cNvSpPr txBox="1">
              <a:spLocks noChangeArrowheads="1"/>
            </p:cNvSpPr>
            <p:nvPr/>
          </p:nvSpPr>
          <p:spPr bwMode="auto">
            <a:xfrm>
              <a:off x="3360" y="1008"/>
              <a:ext cx="32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566" name="Text Box 27"/>
            <p:cNvSpPr txBox="1">
              <a:spLocks noChangeArrowheads="1"/>
            </p:cNvSpPr>
            <p:nvPr/>
          </p:nvSpPr>
          <p:spPr bwMode="auto">
            <a:xfrm>
              <a:off x="3312" y="133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3567" name="Line 28"/>
            <p:cNvSpPr>
              <a:spLocks noChangeShapeType="1"/>
            </p:cNvSpPr>
            <p:nvPr/>
          </p:nvSpPr>
          <p:spPr bwMode="auto">
            <a:xfrm>
              <a:off x="3360" y="1343"/>
              <a:ext cx="28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3" name="Text Box 64"/>
          <p:cNvSpPr txBox="1">
            <a:spLocks noChangeArrowheads="1"/>
          </p:cNvSpPr>
          <p:nvPr/>
        </p:nvSpPr>
        <p:spPr bwMode="auto">
          <a:xfrm>
            <a:off x="1638299" y="5045076"/>
            <a:ext cx="93630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说说上面涂色部分各占正方形的几分之一？</a:t>
            </a:r>
          </a:p>
        </p:txBody>
      </p:sp>
      <p:sp>
        <p:nvSpPr>
          <p:cNvPr id="23564" name="Text Box 65"/>
          <p:cNvSpPr txBox="1">
            <a:spLocks noChangeArrowheads="1"/>
          </p:cNvSpPr>
          <p:nvPr/>
        </p:nvSpPr>
        <p:spPr bwMode="auto">
          <a:xfrm>
            <a:off x="501015" y="801370"/>
            <a:ext cx="1514475" cy="646767"/>
          </a:xfrm>
          <a:prstGeom prst="roundRect">
            <a:avLst/>
          </a:prstGeom>
          <a:solidFill>
            <a:srgbClr val="A1C450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抢答题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1350234" y="2097890"/>
            <a:ext cx="9332997" cy="318097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把一个物体或图形平均分成几份，每份都可以用几分之一来表示。</a:t>
            </a:r>
            <a:endParaRPr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分母表示把这个物体或图形平均分成的份数，这个物体或图形被平均分成的份数越多，每一份就越小。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88427" y="1543745"/>
            <a:ext cx="9670098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结合具体情境，初步认识一个物体或图形的几分之一，能正确读、写几分之一；知道分数各部分的名称。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能借助直观手段比较几分之一，渗透数形结合的思想。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体会分数在实际生活中的应用，感受数学与生活的密切联系。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例1-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1280" y="1123950"/>
            <a:ext cx="8437880" cy="394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696130" y="5306734"/>
            <a:ext cx="7125335" cy="52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你能给他们分一分吗？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例1-1.png"/>
          <p:cNvPicPr>
            <a:picLocks noChangeAspect="1"/>
          </p:cNvPicPr>
          <p:nvPr/>
        </p:nvPicPr>
        <p:blipFill>
          <a:blip r:embed="rId2" cstate="email"/>
          <a:srcRect t="2923" r="1916"/>
          <a:stretch>
            <a:fillRect/>
          </a:stretch>
        </p:blipFill>
        <p:spPr bwMode="auto">
          <a:xfrm>
            <a:off x="995045" y="1043940"/>
            <a:ext cx="5492750" cy="25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7416800" y="1509185"/>
            <a:ext cx="2940051" cy="1533231"/>
          </a:xfrm>
          <a:prstGeom prst="roundRect">
            <a:avLst/>
          </a:prstGeom>
          <a:solidFill>
            <a:srgbClr val="A1C4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把两种食品平均</a:t>
            </a:r>
            <a:r>
              <a:rPr lang="zh-CN" altLang="en-US" sz="2800" spc="14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分成</a:t>
            </a:r>
            <a:r>
              <a:rPr lang="en-US" altLang="zh-CN" sz="2800" spc="14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spc="14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份，每人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分得多少？</a:t>
            </a:r>
          </a:p>
        </p:txBody>
      </p:sp>
      <p:sp>
        <p:nvSpPr>
          <p:cNvPr id="11" name="对话气泡: 圆角矩形 10"/>
          <p:cNvSpPr/>
          <p:nvPr/>
        </p:nvSpPr>
        <p:spPr>
          <a:xfrm>
            <a:off x="1363134" y="3756852"/>
            <a:ext cx="2652258" cy="1644272"/>
          </a:xfrm>
          <a:prstGeom prst="wedgeRoundRectCallout">
            <a:avLst>
              <a:gd name="adj1" fmla="val -56870"/>
              <a:gd name="adj2" fmla="val 331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363133" y="3831464"/>
            <a:ext cx="2652258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个苹果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分成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份，每人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分得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个。</a:t>
            </a:r>
          </a:p>
        </p:txBody>
      </p:sp>
      <p:sp>
        <p:nvSpPr>
          <p:cNvPr id="15" name="对话气泡: 圆角矩形 14"/>
          <p:cNvSpPr/>
          <p:nvPr/>
        </p:nvSpPr>
        <p:spPr>
          <a:xfrm>
            <a:off x="5287896" y="3783545"/>
            <a:ext cx="2652258" cy="1470770"/>
          </a:xfrm>
          <a:prstGeom prst="wedgeRoundRectCallout">
            <a:avLst>
              <a:gd name="adj1" fmla="val -56870"/>
              <a:gd name="adj2" fmla="val 331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瓶矿泉水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分成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份，每人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分得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瓶。</a:t>
            </a:r>
          </a:p>
        </p:txBody>
      </p:sp>
      <p:sp>
        <p:nvSpPr>
          <p:cNvPr id="18" name="对话气泡: 圆角矩形 17"/>
          <p:cNvSpPr/>
          <p:nvPr/>
        </p:nvSpPr>
        <p:spPr>
          <a:xfrm>
            <a:off x="9260552" y="3783545"/>
            <a:ext cx="2652258" cy="1470770"/>
          </a:xfrm>
          <a:prstGeom prst="wedgeRoundRectCallout">
            <a:avLst>
              <a:gd name="adj1" fmla="val -56870"/>
              <a:gd name="adj2" fmla="val 331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9255125" y="3744595"/>
            <a:ext cx="246761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个蛋糕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分成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份，每人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分得半个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  <p:bldP spid="12" grpId="0"/>
      <p:bldP spid="15" grpId="0" bldLvl="0" animBg="1"/>
      <p:bldP spid="18" grpId="0" bldLvl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2387601" y="2468033"/>
            <a:ext cx="1079500" cy="1686984"/>
            <a:chOff x="3570700" y="1446625"/>
            <a:chExt cx="810090" cy="1264531"/>
          </a:xfrm>
        </p:grpSpPr>
        <p:pic>
          <p:nvPicPr>
            <p:cNvPr id="3" name="图片 4" descr="例1-2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0700" y="1446625"/>
              <a:ext cx="810090" cy="126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直接连接符 3"/>
            <p:cNvCxnSpPr/>
            <p:nvPr/>
          </p:nvCxnSpPr>
          <p:spPr>
            <a:xfrm>
              <a:off x="4347434" y="1518023"/>
              <a:ext cx="0" cy="1169333"/>
            </a:xfrm>
            <a:prstGeom prst="line">
              <a:avLst/>
            </a:prstGeom>
            <a:ln w="12700"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4"/>
          <p:cNvGrpSpPr/>
          <p:nvPr/>
        </p:nvGrpSpPr>
        <p:grpSpPr bwMode="auto">
          <a:xfrm>
            <a:off x="3575052" y="2468033"/>
            <a:ext cx="1060449" cy="1670051"/>
            <a:chOff x="4633435" y="1446625"/>
            <a:chExt cx="795175" cy="1251810"/>
          </a:xfrm>
        </p:grpSpPr>
        <p:pic>
          <p:nvPicPr>
            <p:cNvPr id="6" name="图片 5" descr="例1-3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33435" y="1446625"/>
              <a:ext cx="795175" cy="125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6"/>
            <p:cNvCxnSpPr/>
            <p:nvPr/>
          </p:nvCxnSpPr>
          <p:spPr>
            <a:xfrm>
              <a:off x="4662004" y="1518021"/>
              <a:ext cx="0" cy="1169307"/>
            </a:xfrm>
            <a:prstGeom prst="line">
              <a:avLst/>
            </a:prstGeom>
            <a:ln w="12700"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6390005" y="1910080"/>
            <a:ext cx="4318635" cy="577506"/>
          </a:xfrm>
          <a:prstGeom prst="roundRect">
            <a:avLst/>
          </a:prstGeom>
          <a:solidFill>
            <a:srgbClr val="A1C4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spc="14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半个也就是二分之一个。</a:t>
            </a:r>
          </a:p>
        </p:txBody>
      </p:sp>
      <p:grpSp>
        <p:nvGrpSpPr>
          <p:cNvPr id="9" name="组合 32"/>
          <p:cNvGrpSpPr/>
          <p:nvPr/>
        </p:nvGrpSpPr>
        <p:grpSpPr bwMode="auto">
          <a:xfrm>
            <a:off x="2732617" y="2499782"/>
            <a:ext cx="541867" cy="902958"/>
            <a:chOff x="6687235" y="2680810"/>
            <a:chExt cx="405045" cy="677502"/>
          </a:xfrm>
        </p:grpSpPr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6687235" y="268081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1</a:t>
              </a:r>
              <a:endParaRPr lang="zh-CN" altLang="en-US" sz="2665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6763181" y="3031794"/>
              <a:ext cx="2531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28"/>
            <p:cNvSpPr txBox="1">
              <a:spLocks noChangeArrowheads="1"/>
            </p:cNvSpPr>
            <p:nvPr/>
          </p:nvSpPr>
          <p:spPr bwMode="auto">
            <a:xfrm>
              <a:off x="6687235" y="298108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2</a:t>
              </a:r>
              <a:endParaRPr lang="zh-CN" altLang="en-US" sz="2665"/>
            </a:p>
          </p:txBody>
        </p:sp>
      </p:grpSp>
      <p:grpSp>
        <p:nvGrpSpPr>
          <p:cNvPr id="13" name="组合 35"/>
          <p:cNvGrpSpPr/>
          <p:nvPr/>
        </p:nvGrpSpPr>
        <p:grpSpPr bwMode="auto">
          <a:xfrm>
            <a:off x="3759201" y="2499782"/>
            <a:ext cx="539751" cy="902958"/>
            <a:chOff x="6687235" y="2680810"/>
            <a:chExt cx="405045" cy="677502"/>
          </a:xfrm>
        </p:grpSpPr>
        <p:sp>
          <p:nvSpPr>
            <p:cNvPr id="14" name="TextBox 36"/>
            <p:cNvSpPr txBox="1">
              <a:spLocks noChangeArrowheads="1"/>
            </p:cNvSpPr>
            <p:nvPr/>
          </p:nvSpPr>
          <p:spPr bwMode="auto">
            <a:xfrm>
              <a:off x="6687235" y="268081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1</a:t>
              </a:r>
              <a:endParaRPr lang="zh-CN" altLang="en-US" sz="2665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763479" y="3031794"/>
              <a:ext cx="2525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8"/>
            <p:cNvSpPr txBox="1">
              <a:spLocks noChangeArrowheads="1"/>
            </p:cNvSpPr>
            <p:nvPr/>
          </p:nvSpPr>
          <p:spPr bwMode="auto">
            <a:xfrm>
              <a:off x="6687235" y="298108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2</a:t>
              </a:r>
              <a:endParaRPr lang="zh-CN" altLang="en-US" sz="2665"/>
            </a:p>
          </p:txBody>
        </p:sp>
      </p:grp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1159001" y="763267"/>
            <a:ext cx="755743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个蛋糕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分成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份，每人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分得半个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grpSp>
        <p:nvGrpSpPr>
          <p:cNvPr id="18" name="组合 51"/>
          <p:cNvGrpSpPr/>
          <p:nvPr/>
        </p:nvGrpSpPr>
        <p:grpSpPr bwMode="auto">
          <a:xfrm>
            <a:off x="5578265" y="3006300"/>
            <a:ext cx="5941483" cy="1698020"/>
            <a:chOff x="4183832" y="2255057"/>
            <a:chExt cx="4455495" cy="1273759"/>
          </a:xfrm>
        </p:grpSpPr>
        <p:grpSp>
          <p:nvGrpSpPr>
            <p:cNvPr id="19" name="组合 34"/>
            <p:cNvGrpSpPr/>
            <p:nvPr/>
          </p:nvGrpSpPr>
          <p:grpSpPr bwMode="auto">
            <a:xfrm>
              <a:off x="6536597" y="2651275"/>
              <a:ext cx="438378" cy="877541"/>
              <a:chOff x="4051797" y="2599365"/>
              <a:chExt cx="438378" cy="877541"/>
            </a:xfrm>
          </p:grpSpPr>
          <p:sp>
            <p:nvSpPr>
              <p:cNvPr id="21" name="TextBox 29"/>
              <p:cNvSpPr txBox="1">
                <a:spLocks noChangeArrowheads="1"/>
              </p:cNvSpPr>
              <p:nvPr/>
            </p:nvSpPr>
            <p:spPr bwMode="auto">
              <a:xfrm>
                <a:off x="4051797" y="2599365"/>
                <a:ext cx="405045" cy="43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1</a:t>
                </a:r>
                <a:endParaRPr lang="zh-CN" altLang="en-US" sz="3200"/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4085269" y="3037854"/>
                <a:ext cx="3222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31"/>
              <p:cNvSpPr txBox="1">
                <a:spLocks noChangeArrowheads="1"/>
              </p:cNvSpPr>
              <p:nvPr/>
            </p:nvSpPr>
            <p:spPr bwMode="auto">
              <a:xfrm>
                <a:off x="4085130" y="3038241"/>
                <a:ext cx="405045" cy="438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2</a:t>
                </a:r>
                <a:endParaRPr lang="zh-CN" altLang="en-US" sz="3200"/>
              </a:p>
            </p:txBody>
          </p:sp>
        </p:grpSp>
        <p:sp>
          <p:nvSpPr>
            <p:cNvPr id="20" name="文本框 10245"/>
            <p:cNvSpPr txBox="1">
              <a:spLocks noChangeArrowheads="1"/>
            </p:cNvSpPr>
            <p:nvPr/>
          </p:nvSpPr>
          <p:spPr bwMode="auto">
            <a:xfrm>
              <a:off x="4183832" y="2255057"/>
              <a:ext cx="4455495" cy="10379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把</a:t>
              </a:r>
              <a:r>
                <a:rPr lang="en-US" altLang="zh-CN" sz="2800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800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个蛋糕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平均</a:t>
              </a:r>
              <a:r>
                <a:rPr lang="zh-CN" altLang="en-US" sz="2800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分成</a:t>
              </a:r>
              <a:r>
                <a:rPr lang="en-US" altLang="zh-CN" sz="2800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800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份，每份是它的二分之一，写作</a:t>
              </a:r>
            </a:p>
          </p:txBody>
        </p:sp>
      </p:grpSp>
      <p:grpSp>
        <p:nvGrpSpPr>
          <p:cNvPr id="24" name="组合 44"/>
          <p:cNvGrpSpPr/>
          <p:nvPr/>
        </p:nvGrpSpPr>
        <p:grpSpPr bwMode="auto">
          <a:xfrm>
            <a:off x="2256368" y="4389969"/>
            <a:ext cx="2224617" cy="1010020"/>
            <a:chOff x="1331640" y="3201820"/>
            <a:chExt cx="1669470" cy="758432"/>
          </a:xfrm>
        </p:grpSpPr>
        <p:grpSp>
          <p:nvGrpSpPr>
            <p:cNvPr id="25" name="组合 33"/>
            <p:cNvGrpSpPr/>
            <p:nvPr/>
          </p:nvGrpSpPr>
          <p:grpSpPr bwMode="auto">
            <a:xfrm>
              <a:off x="1331640" y="3201820"/>
              <a:ext cx="405045" cy="758432"/>
              <a:chOff x="5663371" y="2604610"/>
              <a:chExt cx="405045" cy="758432"/>
            </a:xfrm>
          </p:grpSpPr>
          <p:sp>
            <p:nvSpPr>
              <p:cNvPr id="27" name="TextBox 19"/>
              <p:cNvSpPr txBox="1">
                <a:spLocks noChangeArrowheads="1"/>
              </p:cNvSpPr>
              <p:nvPr/>
            </p:nvSpPr>
            <p:spPr bwMode="auto">
              <a:xfrm>
                <a:off x="5663371" y="2604610"/>
                <a:ext cx="405045" cy="43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1</a:t>
                </a:r>
                <a:endParaRPr lang="zh-CN" altLang="en-US" sz="3200"/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5722144" y="2979713"/>
                <a:ext cx="2875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2"/>
              <p:cNvSpPr txBox="1">
                <a:spLocks noChangeArrowheads="1"/>
              </p:cNvSpPr>
              <p:nvPr/>
            </p:nvSpPr>
            <p:spPr bwMode="auto">
              <a:xfrm>
                <a:off x="5663371" y="2923930"/>
                <a:ext cx="405045" cy="43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2</a:t>
                </a:r>
                <a:endParaRPr lang="zh-CN" altLang="en-US" sz="3200"/>
              </a:p>
            </p:txBody>
          </p:sp>
        </p:grpSp>
        <p:sp>
          <p:nvSpPr>
            <p:cNvPr id="26" name="TextBox 43"/>
            <p:cNvSpPr txBox="1">
              <a:spLocks noChangeArrowheads="1"/>
            </p:cNvSpPr>
            <p:nvPr/>
          </p:nvSpPr>
          <p:spPr bwMode="auto">
            <a:xfrm>
              <a:off x="1650960" y="3365410"/>
              <a:ext cx="1350150" cy="39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是分数。</a:t>
              </a:r>
            </a:p>
          </p:txBody>
        </p:sp>
      </p:grpSp>
      <p:sp>
        <p:nvSpPr>
          <p:cNvPr id="31" name="TextBox 52"/>
          <p:cNvSpPr txBox="1">
            <a:spLocks noChangeArrowheads="1"/>
          </p:cNvSpPr>
          <p:nvPr/>
        </p:nvSpPr>
        <p:spPr bwMode="auto">
          <a:xfrm>
            <a:off x="6695018" y="4452410"/>
            <a:ext cx="260629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分子</a:t>
            </a:r>
          </a:p>
        </p:txBody>
      </p:sp>
      <p:sp>
        <p:nvSpPr>
          <p:cNvPr id="32" name="TextBox 53"/>
          <p:cNvSpPr txBox="1">
            <a:spLocks noChangeArrowheads="1"/>
          </p:cNvSpPr>
          <p:nvPr/>
        </p:nvSpPr>
        <p:spPr bwMode="auto">
          <a:xfrm>
            <a:off x="6695018" y="4846321"/>
            <a:ext cx="337264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分数线</a:t>
            </a:r>
          </a:p>
        </p:txBody>
      </p:sp>
      <p:sp>
        <p:nvSpPr>
          <p:cNvPr id="33" name="TextBox 54"/>
          <p:cNvSpPr txBox="1">
            <a:spLocks noChangeArrowheads="1"/>
          </p:cNvSpPr>
          <p:nvPr/>
        </p:nvSpPr>
        <p:spPr bwMode="auto">
          <a:xfrm>
            <a:off x="6695018" y="5259918"/>
            <a:ext cx="260629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分母</a:t>
            </a:r>
          </a:p>
        </p:txBody>
      </p:sp>
      <p:grpSp>
        <p:nvGrpSpPr>
          <p:cNvPr id="34" name="组合 55"/>
          <p:cNvGrpSpPr/>
          <p:nvPr/>
        </p:nvGrpSpPr>
        <p:grpSpPr bwMode="auto">
          <a:xfrm>
            <a:off x="6335184" y="4548717"/>
            <a:ext cx="541867" cy="1239179"/>
            <a:chOff x="4752020" y="3412080"/>
            <a:chExt cx="405045" cy="929321"/>
          </a:xfrm>
        </p:grpSpPr>
        <p:sp>
          <p:nvSpPr>
            <p:cNvPr id="35" name="TextBox 48"/>
            <p:cNvSpPr txBox="1">
              <a:spLocks noChangeArrowheads="1"/>
            </p:cNvSpPr>
            <p:nvPr/>
          </p:nvSpPr>
          <p:spPr bwMode="auto">
            <a:xfrm>
              <a:off x="4752020" y="3412080"/>
              <a:ext cx="405045" cy="43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4793157" y="3888298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50"/>
            <p:cNvSpPr txBox="1">
              <a:spLocks noChangeArrowheads="1"/>
            </p:cNvSpPr>
            <p:nvPr/>
          </p:nvSpPr>
          <p:spPr bwMode="auto">
            <a:xfrm>
              <a:off x="4752020" y="3902850"/>
              <a:ext cx="405045" cy="43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2</a:t>
              </a:r>
              <a:endParaRPr lang="zh-CN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7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Text Box 8"/>
              <p:cNvSpPr txBox="1">
                <a:spLocks noChangeArrowheads="1"/>
              </p:cNvSpPr>
              <p:nvPr/>
            </p:nvSpPr>
            <p:spPr bwMode="auto">
              <a:xfrm>
                <a:off x="444285" y="1588142"/>
                <a:ext cx="10469633" cy="1324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2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要求：拿一张正方形纸</a:t>
                </a:r>
                <a:r>
                  <a:rPr lang="en-US" altLang="zh-CN" sz="32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,</a:t>
                </a:r>
                <a:r>
                  <a:rPr lang="zh-CN" altLang="en-US" sz="32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先折一折，然后把它的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32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用水彩笔画出涂上颜色。</a:t>
                </a:r>
              </a:p>
            </p:txBody>
          </p:sp>
        </mc:Choice>
        <mc:Fallback xmlns="">
          <p:sp>
            <p:nvSpPr>
              <p:cNvPr id="1024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285" y="1588142"/>
                <a:ext cx="10469633" cy="1324786"/>
              </a:xfrm>
              <a:prstGeom prst="rect">
                <a:avLst/>
              </a:prstGeom>
              <a:blipFill rotWithShape="1">
                <a:blip r:embed="rId2"/>
                <a:stretch>
                  <a:fillRect l="-4" t="-1" r="2" b="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368085" y="812745"/>
            <a:ext cx="1507210" cy="640539"/>
          </a:xfrm>
          <a:prstGeom prst="roundRect">
            <a:avLst/>
          </a:prstGeom>
          <a:solidFill>
            <a:srgbClr val="A1C4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试一试：</a:t>
            </a:r>
          </a:p>
        </p:txBody>
      </p:sp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4612301" y="3205707"/>
            <a:ext cx="1981200" cy="16002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0265" y="1739900"/>
            <a:ext cx="1701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2403" y="1722965"/>
            <a:ext cx="1701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28"/>
          <p:cNvGrpSpPr/>
          <p:nvPr/>
        </p:nvGrpSpPr>
        <p:grpSpPr bwMode="auto">
          <a:xfrm>
            <a:off x="3679449" y="2099732"/>
            <a:ext cx="539749" cy="902959"/>
            <a:chOff x="6687235" y="2680810"/>
            <a:chExt cx="405045" cy="677502"/>
          </a:xfrm>
        </p:grpSpPr>
        <p:sp>
          <p:nvSpPr>
            <p:cNvPr id="5" name="TextBox 29"/>
            <p:cNvSpPr txBox="1">
              <a:spLocks noChangeArrowheads="1"/>
            </p:cNvSpPr>
            <p:nvPr/>
          </p:nvSpPr>
          <p:spPr bwMode="auto">
            <a:xfrm>
              <a:off x="6687235" y="268081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 dirty="0"/>
                <a:t>1</a:t>
              </a:r>
              <a:endParaRPr lang="zh-CN" altLang="en-US" sz="2665" dirty="0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763479" y="3031794"/>
              <a:ext cx="252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1"/>
            <p:cNvSpPr txBox="1">
              <a:spLocks noChangeArrowheads="1"/>
            </p:cNvSpPr>
            <p:nvPr/>
          </p:nvSpPr>
          <p:spPr bwMode="auto">
            <a:xfrm>
              <a:off x="6687235" y="298108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 dirty="0"/>
                <a:t>2</a:t>
              </a:r>
              <a:endParaRPr lang="zh-CN" altLang="en-US" sz="2665" dirty="0"/>
            </a:p>
          </p:txBody>
        </p:sp>
      </p:grpSp>
      <p:grpSp>
        <p:nvGrpSpPr>
          <p:cNvPr id="8" name="组合 32"/>
          <p:cNvGrpSpPr/>
          <p:nvPr/>
        </p:nvGrpSpPr>
        <p:grpSpPr bwMode="auto">
          <a:xfrm>
            <a:off x="7846987" y="1843613"/>
            <a:ext cx="539749" cy="902958"/>
            <a:chOff x="6687235" y="2680810"/>
            <a:chExt cx="405045" cy="677502"/>
          </a:xfrm>
        </p:grpSpPr>
        <p:sp>
          <p:nvSpPr>
            <p:cNvPr id="9" name="TextBox 33"/>
            <p:cNvSpPr txBox="1">
              <a:spLocks noChangeArrowheads="1"/>
            </p:cNvSpPr>
            <p:nvPr/>
          </p:nvSpPr>
          <p:spPr bwMode="auto">
            <a:xfrm>
              <a:off x="6687235" y="268081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1</a:t>
              </a:r>
              <a:endParaRPr lang="zh-CN" altLang="en-US" sz="2665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763479" y="3031794"/>
              <a:ext cx="252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>
              <a:off x="6687235" y="298108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 dirty="0"/>
                <a:t>2</a:t>
              </a:r>
              <a:endParaRPr lang="zh-CN" altLang="en-US" sz="2665" dirty="0"/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676401" y="4289311"/>
            <a:ext cx="85344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说一说：我把正方形纸平均分成（  ）份，涂色部分是它的      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12058" y="4234268"/>
            <a:ext cx="4804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pSp>
        <p:nvGrpSpPr>
          <p:cNvPr id="14" name="组合 28"/>
          <p:cNvGrpSpPr/>
          <p:nvPr/>
        </p:nvGrpSpPr>
        <p:grpSpPr bwMode="auto">
          <a:xfrm>
            <a:off x="2900516" y="4526050"/>
            <a:ext cx="539749" cy="902959"/>
            <a:chOff x="6687235" y="2680810"/>
            <a:chExt cx="405045" cy="677502"/>
          </a:xfrm>
        </p:grpSpPr>
        <p:sp>
          <p:nvSpPr>
            <p:cNvPr id="15" name="TextBox 29"/>
            <p:cNvSpPr txBox="1">
              <a:spLocks noChangeArrowheads="1"/>
            </p:cNvSpPr>
            <p:nvPr/>
          </p:nvSpPr>
          <p:spPr bwMode="auto">
            <a:xfrm>
              <a:off x="6687235" y="268081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 dirty="0"/>
                <a:t>1</a:t>
              </a:r>
              <a:endParaRPr lang="zh-CN" altLang="en-US" sz="2665" dirty="0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763479" y="3031794"/>
              <a:ext cx="252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1"/>
            <p:cNvSpPr txBox="1">
              <a:spLocks noChangeArrowheads="1"/>
            </p:cNvSpPr>
            <p:nvPr/>
          </p:nvSpPr>
          <p:spPr bwMode="auto">
            <a:xfrm>
              <a:off x="6687235" y="298108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 dirty="0"/>
                <a:t>2</a:t>
              </a:r>
              <a:endParaRPr lang="zh-CN" altLang="en-US" sz="2665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76041" y="951570"/>
                <a:ext cx="6096000" cy="874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dirty="0"/>
                  <a:t>你还能折出一张纸的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zh-CN" altLang="en-US" sz="3600" b="1" i="1">
                        <a:latin typeface="Cambria Math" panose="02040503050406030204" pitchFamily="18" charset="0"/>
                      </a:rPr>
                      <m:t>？</m:t>
                    </m:r>
                  </m:oMath>
                </a14:m>
                <a:endParaRPr lang="zh-CN" altLang="en-US" sz="4400" b="1" i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41" y="951570"/>
                <a:ext cx="6096000" cy="874663"/>
              </a:xfrm>
              <a:prstGeom prst="rect">
                <a:avLst/>
              </a:prstGeom>
              <a:blipFill rotWithShape="1">
                <a:blip r:embed="rId2"/>
                <a:stretch>
                  <a:fillRect l="-2" t="-39" r="2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5533" y="2130515"/>
            <a:ext cx="1701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6900" y="2130515"/>
            <a:ext cx="1689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7533" y="2130515"/>
            <a:ext cx="1701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36"/>
          <p:cNvGrpSpPr/>
          <p:nvPr/>
        </p:nvGrpSpPr>
        <p:grpSpPr bwMode="auto">
          <a:xfrm>
            <a:off x="3014133" y="2177082"/>
            <a:ext cx="539749" cy="903867"/>
            <a:chOff x="6687235" y="2680810"/>
            <a:chExt cx="405045" cy="676649"/>
          </a:xfrm>
        </p:grpSpPr>
        <p:sp>
          <p:nvSpPr>
            <p:cNvPr id="7" name="TextBox 37"/>
            <p:cNvSpPr txBox="1">
              <a:spLocks noChangeArrowheads="1"/>
            </p:cNvSpPr>
            <p:nvPr/>
          </p:nvSpPr>
          <p:spPr bwMode="auto">
            <a:xfrm>
              <a:off x="6687235" y="2680810"/>
              <a:ext cx="405045" cy="37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1</a:t>
              </a:r>
              <a:endParaRPr lang="zh-CN" altLang="en-US" sz="2665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763479" y="3031000"/>
              <a:ext cx="252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9"/>
            <p:cNvSpPr txBox="1">
              <a:spLocks noChangeArrowheads="1"/>
            </p:cNvSpPr>
            <p:nvPr/>
          </p:nvSpPr>
          <p:spPr bwMode="auto">
            <a:xfrm>
              <a:off x="6687235" y="2981080"/>
              <a:ext cx="405045" cy="37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4</a:t>
              </a:r>
              <a:endParaRPr lang="zh-CN" altLang="en-US" sz="2665"/>
            </a:p>
          </p:txBody>
        </p:sp>
      </p:grpSp>
      <p:grpSp>
        <p:nvGrpSpPr>
          <p:cNvPr id="10" name="组合 40"/>
          <p:cNvGrpSpPr/>
          <p:nvPr/>
        </p:nvGrpSpPr>
        <p:grpSpPr bwMode="auto">
          <a:xfrm>
            <a:off x="4432300" y="2500930"/>
            <a:ext cx="539749" cy="902958"/>
            <a:chOff x="6687235" y="2680810"/>
            <a:chExt cx="405045" cy="677502"/>
          </a:xfrm>
        </p:grpSpPr>
        <p:sp>
          <p:nvSpPr>
            <p:cNvPr id="11" name="TextBox 41"/>
            <p:cNvSpPr txBox="1">
              <a:spLocks noChangeArrowheads="1"/>
            </p:cNvSpPr>
            <p:nvPr/>
          </p:nvSpPr>
          <p:spPr bwMode="auto">
            <a:xfrm>
              <a:off x="6687235" y="268081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1</a:t>
              </a:r>
              <a:endParaRPr lang="zh-CN" altLang="en-US" sz="2665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763479" y="3031794"/>
              <a:ext cx="252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43"/>
            <p:cNvSpPr txBox="1">
              <a:spLocks noChangeArrowheads="1"/>
            </p:cNvSpPr>
            <p:nvPr/>
          </p:nvSpPr>
          <p:spPr bwMode="auto">
            <a:xfrm>
              <a:off x="6687235" y="298108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4</a:t>
              </a:r>
              <a:endParaRPr lang="zh-CN" altLang="en-US" sz="2665"/>
            </a:p>
          </p:txBody>
        </p:sp>
      </p:grpSp>
      <p:grpSp>
        <p:nvGrpSpPr>
          <p:cNvPr id="14" name="组合 44"/>
          <p:cNvGrpSpPr/>
          <p:nvPr/>
        </p:nvGrpSpPr>
        <p:grpSpPr bwMode="auto">
          <a:xfrm>
            <a:off x="6167967" y="2490347"/>
            <a:ext cx="539749" cy="902959"/>
            <a:chOff x="6687235" y="2680810"/>
            <a:chExt cx="405045" cy="677502"/>
          </a:xfrm>
        </p:grpSpPr>
        <p:sp>
          <p:nvSpPr>
            <p:cNvPr id="15" name="TextBox 45"/>
            <p:cNvSpPr txBox="1">
              <a:spLocks noChangeArrowheads="1"/>
            </p:cNvSpPr>
            <p:nvPr/>
          </p:nvSpPr>
          <p:spPr bwMode="auto">
            <a:xfrm>
              <a:off x="6687235" y="268081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1</a:t>
              </a:r>
              <a:endParaRPr lang="zh-CN" altLang="en-US" sz="2665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763479" y="3031794"/>
              <a:ext cx="252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7"/>
            <p:cNvSpPr txBox="1">
              <a:spLocks noChangeArrowheads="1"/>
            </p:cNvSpPr>
            <p:nvPr/>
          </p:nvSpPr>
          <p:spPr bwMode="auto">
            <a:xfrm>
              <a:off x="6687235" y="298108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/>
                <a:t>4</a:t>
              </a:r>
              <a:endParaRPr lang="zh-CN" altLang="en-US" sz="2665"/>
            </a:p>
          </p:txBody>
        </p:sp>
      </p:grpSp>
      <p:sp>
        <p:nvSpPr>
          <p:cNvPr id="18" name="矩形 17"/>
          <p:cNvSpPr/>
          <p:nvPr/>
        </p:nvSpPr>
        <p:spPr>
          <a:xfrm>
            <a:off x="2100756" y="4596392"/>
            <a:ext cx="8590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我把正方形纸平均分成（  ）份，涂色部分是它的      </a:t>
            </a:r>
            <a:r>
              <a:rPr lang="zh-CN" altLang="en-US" dirty="0"/>
              <a:t>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29343" y="4596392"/>
            <a:ext cx="4804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pSp>
        <p:nvGrpSpPr>
          <p:cNvPr id="20" name="组合 28"/>
          <p:cNvGrpSpPr/>
          <p:nvPr/>
        </p:nvGrpSpPr>
        <p:grpSpPr bwMode="auto">
          <a:xfrm>
            <a:off x="9821369" y="4406522"/>
            <a:ext cx="539749" cy="902959"/>
            <a:chOff x="6687235" y="2680810"/>
            <a:chExt cx="405045" cy="677502"/>
          </a:xfrm>
        </p:grpSpPr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>
              <a:off x="6687235" y="268081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 dirty="0"/>
                <a:t>1</a:t>
              </a:r>
              <a:endParaRPr lang="zh-CN" altLang="en-US" sz="2665" dirty="0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763479" y="3031794"/>
              <a:ext cx="252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1"/>
            <p:cNvSpPr txBox="1">
              <a:spLocks noChangeArrowheads="1"/>
            </p:cNvSpPr>
            <p:nvPr/>
          </p:nvSpPr>
          <p:spPr bwMode="auto">
            <a:xfrm>
              <a:off x="6687235" y="2981080"/>
              <a:ext cx="405045" cy="37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665" dirty="0"/>
                <a:t>4</a:t>
              </a:r>
              <a:endParaRPr lang="zh-CN" altLang="en-US" sz="2665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4617" y="2675467"/>
            <a:ext cx="1701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4517" y="2675467"/>
            <a:ext cx="1701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4"/>
          <p:cNvGrpSpPr/>
          <p:nvPr/>
        </p:nvGrpSpPr>
        <p:grpSpPr bwMode="auto">
          <a:xfrm>
            <a:off x="5814484" y="4389967"/>
            <a:ext cx="539749" cy="1048672"/>
            <a:chOff x="4797025" y="2633185"/>
            <a:chExt cx="405045" cy="786441"/>
          </a:xfrm>
        </p:grpSpPr>
        <p:sp>
          <p:nvSpPr>
            <p:cNvPr id="6166" name="TextBox 15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8" name="TextBox 17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4</a:t>
              </a:r>
              <a:endParaRPr lang="zh-CN" altLang="en-US" sz="3200"/>
            </a:p>
          </p:txBody>
        </p:sp>
      </p:grpSp>
      <p:grpSp>
        <p:nvGrpSpPr>
          <p:cNvPr id="4" name="组合 18"/>
          <p:cNvGrpSpPr/>
          <p:nvPr/>
        </p:nvGrpSpPr>
        <p:grpSpPr bwMode="auto">
          <a:xfrm>
            <a:off x="4074584" y="4389967"/>
            <a:ext cx="539749" cy="1048672"/>
            <a:chOff x="4797025" y="2633185"/>
            <a:chExt cx="405045" cy="786441"/>
          </a:xfrm>
        </p:grpSpPr>
        <p:sp>
          <p:nvSpPr>
            <p:cNvPr id="6163" name="TextBox 19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1</a:t>
              </a:r>
              <a:endParaRPr lang="zh-CN" altLang="en-US" sz="3200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5" name="TextBox 21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2</a:t>
              </a:r>
              <a:endParaRPr lang="zh-CN" altLang="en-US" sz="3200"/>
            </a:p>
          </p:txBody>
        </p:sp>
      </p:grpSp>
      <p:grpSp>
        <p:nvGrpSpPr>
          <p:cNvPr id="6" name="组合 32"/>
          <p:cNvGrpSpPr/>
          <p:nvPr/>
        </p:nvGrpSpPr>
        <p:grpSpPr bwMode="auto">
          <a:xfrm>
            <a:off x="1438275" y="470742"/>
            <a:ext cx="137237280" cy="1901227"/>
            <a:chOff x="798485" y="245836"/>
            <a:chExt cx="102919804" cy="1425578"/>
          </a:xfrm>
        </p:grpSpPr>
        <p:sp>
          <p:nvSpPr>
            <p:cNvPr id="5" name="文本框 10245"/>
            <p:cNvSpPr txBox="1">
              <a:spLocks noChangeArrowheads="1"/>
            </p:cNvSpPr>
            <p:nvPr/>
          </p:nvSpPr>
          <p:spPr bwMode="auto">
            <a:xfrm>
              <a:off x="798485" y="633915"/>
              <a:ext cx="7889885" cy="10374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用同样大的圆形纸片，折一折，涂一涂，分别表示出    和     ， 再比较这两个分数的大小。</a:t>
              </a:r>
            </a:p>
          </p:txBody>
        </p:sp>
        <p:grpSp>
          <p:nvGrpSpPr>
            <p:cNvPr id="6155" name="组合 22"/>
            <p:cNvGrpSpPr/>
            <p:nvPr/>
          </p:nvGrpSpPr>
          <p:grpSpPr bwMode="auto">
            <a:xfrm>
              <a:off x="7238900" y="573711"/>
              <a:ext cx="414709" cy="798171"/>
              <a:chOff x="10867875" y="2087451"/>
              <a:chExt cx="414709" cy="798171"/>
            </a:xfrm>
          </p:grpSpPr>
          <p:sp>
            <p:nvSpPr>
              <p:cNvPr id="6160" name="TextBox 23"/>
              <p:cNvSpPr txBox="1">
                <a:spLocks noChangeArrowheads="1"/>
              </p:cNvSpPr>
              <p:nvPr/>
            </p:nvSpPr>
            <p:spPr bwMode="auto">
              <a:xfrm>
                <a:off x="10877539" y="2087451"/>
                <a:ext cx="405045" cy="4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1</a:t>
                </a:r>
                <a:endParaRPr lang="zh-CN" altLang="en-US" sz="3200" dirty="0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0919344" y="2447146"/>
                <a:ext cx="3222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62" name="TextBox 25"/>
              <p:cNvSpPr txBox="1">
                <a:spLocks noChangeArrowheads="1"/>
              </p:cNvSpPr>
              <p:nvPr/>
            </p:nvSpPr>
            <p:spPr bwMode="auto">
              <a:xfrm>
                <a:off x="10867875" y="2447146"/>
                <a:ext cx="405045" cy="4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2</a:t>
                </a:r>
                <a:endParaRPr lang="zh-CN" altLang="en-US" sz="3200" dirty="0"/>
              </a:p>
            </p:txBody>
          </p:sp>
        </p:grpSp>
        <p:grpSp>
          <p:nvGrpSpPr>
            <p:cNvPr id="6156" name="组合 26"/>
            <p:cNvGrpSpPr/>
            <p:nvPr/>
          </p:nvGrpSpPr>
          <p:grpSpPr bwMode="auto">
            <a:xfrm>
              <a:off x="7952701" y="245836"/>
              <a:ext cx="95765588" cy="766350"/>
              <a:chOff x="10906601" y="1759576"/>
              <a:chExt cx="95765588" cy="766350"/>
            </a:xfrm>
          </p:grpSpPr>
          <p:sp>
            <p:nvSpPr>
              <p:cNvPr id="6157" name="TextBox 27"/>
              <p:cNvSpPr txBox="1">
                <a:spLocks noChangeArrowheads="1"/>
              </p:cNvSpPr>
              <p:nvPr/>
            </p:nvSpPr>
            <p:spPr bwMode="auto">
              <a:xfrm>
                <a:off x="10906601" y="2087450"/>
                <a:ext cx="405045" cy="4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1</a:t>
                </a:r>
                <a:endParaRPr lang="zh-CN" altLang="en-US" sz="3200" dirty="0"/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0989251" y="2447145"/>
                <a:ext cx="3222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59" name="TextBox 29"/>
              <p:cNvSpPr txBox="1">
                <a:spLocks noChangeArrowheads="1"/>
              </p:cNvSpPr>
              <p:nvPr/>
            </p:nvSpPr>
            <p:spPr bwMode="auto">
              <a:xfrm>
                <a:off x="106267144" y="1759576"/>
                <a:ext cx="405045" cy="4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4</a:t>
                </a:r>
                <a:endParaRPr lang="zh-CN" altLang="en-US" sz="3200" dirty="0"/>
              </a:p>
            </p:txBody>
          </p:sp>
        </p:grpSp>
      </p:grpSp>
      <p:sp>
        <p:nvSpPr>
          <p:cNvPr id="31" name="椭圆 30"/>
          <p:cNvSpPr/>
          <p:nvPr/>
        </p:nvSpPr>
        <p:spPr>
          <a:xfrm>
            <a:off x="4991101" y="4682067"/>
            <a:ext cx="480484" cy="480484"/>
          </a:xfrm>
          <a:prstGeom prst="ellipse">
            <a:avLst/>
          </a:prstGeom>
          <a:noFill/>
          <a:ln w="19050">
            <a:solidFill>
              <a:srgbClr val="1C8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61467" y="4629921"/>
            <a:ext cx="5397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</a:rPr>
              <a:t>＞</a:t>
            </a:r>
          </a:p>
        </p:txBody>
      </p:sp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11033125" y="1388745"/>
            <a:ext cx="5403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宽屏</PresentationFormat>
  <Paragraphs>187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宋体</vt:lpstr>
      <vt:lpstr>Comic Sans MS</vt:lpstr>
      <vt:lpstr>Times New Roman</vt:lpstr>
      <vt:lpstr>微软雅黑</vt:lpstr>
      <vt:lpstr>Cambria Math</vt:lpstr>
      <vt:lpstr>Calibri</vt:lpstr>
      <vt:lpstr>Arial</vt:lpstr>
      <vt:lpstr>等线</vt:lpstr>
      <vt:lpstr>楷体_GB2312</vt:lpstr>
      <vt:lpstr>华文楷体</vt:lpstr>
      <vt:lpstr>楷体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2023-01-16T18:32:18Z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53285772D82A4C53A801C8A7F54F4A5D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