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24" r:id="rId2"/>
    <p:sldId id="1508" r:id="rId3"/>
    <p:sldId id="1496" r:id="rId4"/>
    <p:sldId id="1538" r:id="rId5"/>
    <p:sldId id="1498" r:id="rId6"/>
    <p:sldId id="1494" r:id="rId7"/>
    <p:sldId id="1495" r:id="rId8"/>
    <p:sldId id="1471" r:id="rId9"/>
    <p:sldId id="1472" r:id="rId10"/>
    <p:sldId id="1499" r:id="rId11"/>
    <p:sldId id="1464" r:id="rId12"/>
    <p:sldId id="1166" r:id="rId13"/>
    <p:sldId id="1528" r:id="rId14"/>
    <p:sldId id="1512" r:id="rId15"/>
    <p:sldId id="1513" r:id="rId16"/>
    <p:sldId id="1514" r:id="rId17"/>
    <p:sldId id="1515" r:id="rId18"/>
    <p:sldId id="1536" r:id="rId19"/>
    <p:sldId id="1511" r:id="rId20"/>
    <p:sldId id="1539" r:id="rId21"/>
    <p:sldId id="1377" r:id="rId22"/>
    <p:sldId id="1534" r:id="rId23"/>
    <p:sldId id="1535" r:id="rId24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4313"/>
    <a:srgbClr val="F25B1B"/>
    <a:srgbClr val="00CCFF"/>
    <a:srgbClr val="9BBD59"/>
    <a:srgbClr val="F2F2F2"/>
    <a:srgbClr val="7BC14A"/>
    <a:srgbClr val="0066FF"/>
    <a:srgbClr val="B4C7E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>
      <p:cViewPr>
        <p:scale>
          <a:sx n="100" d="100"/>
          <a:sy n="100" d="100"/>
        </p:scale>
        <p:origin x="-282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7CD490C1-7E7E-423A-91D8-058624AF83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EA5C5624-0453-40A9-9FFF-DD435B6A2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146894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56330" y="146894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025468" y="146894"/>
            <a:ext cx="118533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8"/>
          <p:cNvSpPr/>
          <p:nvPr/>
        </p:nvSpPr>
        <p:spPr>
          <a:xfrm>
            <a:off x="286131" y="2733136"/>
            <a:ext cx="8859060" cy="1801727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1" tIns="34285" rIns="68571" bIns="34285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15"/>
          <p:cNvCxnSpPr/>
          <p:nvPr/>
        </p:nvCxnSpPr>
        <p:spPr>
          <a:xfrm flipH="1">
            <a:off x="2196022" y="0"/>
            <a:ext cx="238503" cy="4137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7"/>
          <p:cNvCxnSpPr/>
          <p:nvPr/>
        </p:nvCxnSpPr>
        <p:spPr>
          <a:xfrm flipH="1">
            <a:off x="35501" y="1"/>
            <a:ext cx="2963874" cy="5141119"/>
          </a:xfrm>
          <a:prstGeom prst="line">
            <a:avLst/>
          </a:prstGeom>
          <a:ln w="12700">
            <a:solidFill>
              <a:srgbClr val="7BC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593647" y="3004321"/>
            <a:ext cx="746917" cy="1051511"/>
          </a:xfrm>
          <a:prstGeom prst="parallelogram">
            <a:avLst>
              <a:gd name="adj" fmla="val 81010"/>
            </a:avLst>
          </a:prstGeom>
          <a:solidFill>
            <a:srgbClr val="7BC14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5" tIns="34277" rIns="68555" bIns="3427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459288" y="3130142"/>
            <a:ext cx="7219094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zh-CN" alt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600" b="1" dirty="0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Stage and screen</a:t>
            </a:r>
          </a:p>
        </p:txBody>
      </p:sp>
      <p:sp>
        <p:nvSpPr>
          <p:cNvPr id="8" name="矩形 7"/>
          <p:cNvSpPr/>
          <p:nvPr/>
        </p:nvSpPr>
        <p:spPr>
          <a:xfrm>
            <a:off x="1259632" y="3859670"/>
            <a:ext cx="7808447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Period One</a:t>
            </a:r>
            <a:r>
              <a:rPr lang="zh-CN" altLang="en-US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Starting out &amp; Understanding ideas—Comprehending</a:t>
            </a:r>
            <a:endParaRPr lang="zh-CN" altLang="zh-CN" sz="20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705" y="4535170"/>
            <a:ext cx="71247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05930" y="1106783"/>
            <a:ext cx="8641125" cy="240062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exaggerated  		A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鞭子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whip  		B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精力充沛的，充满活力的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backflip  		C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声音或动作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夸张的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energetic  		D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爆发的，爆炸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式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explosive  		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直体后空翻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3145" y="594993"/>
            <a:ext cx="1106695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第三组</a:t>
            </a:r>
            <a:r>
              <a:rPr lang="en-US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endParaRPr lang="zh-CN" altLang="zh-CN" sz="2000" b="1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033387" y="1437886"/>
            <a:ext cx="1026248" cy="866954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277205" y="1383894"/>
            <a:ext cx="1850486" cy="497753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01283" y="2355776"/>
            <a:ext cx="1458352" cy="863896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709309" y="1881647"/>
            <a:ext cx="1350326" cy="852083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709309" y="2733731"/>
            <a:ext cx="1418382" cy="485941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02099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 2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7531" y="2679737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32628" y="2744758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zh-CN" sz="2100" b="1" spc="150" dirty="0">
                <a:solidFill>
                  <a:schemeClr val="bg1"/>
                </a:solidFill>
                <a:latin typeface="+mj-ea"/>
                <a:ea typeface="+mj-ea"/>
              </a:rPr>
              <a:t>语篇理解</a:t>
            </a:r>
            <a:endParaRPr lang="en-US" altLang="zh-CN" sz="2100" b="1" spc="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精读精练   萃取文本精华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889240"/>
            <a:ext cx="8641125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the main idea of the passage?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the most important play by Shakespeare.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Peking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Opera is an art form that has a long history.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brief introduction to the content(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内容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of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Peking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Opera uses different forms to convey(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传达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the same theme as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Western Opera.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37" y="466004"/>
            <a:ext cx="8641125" cy="39232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1</a:t>
            </a:r>
            <a:r>
              <a:rPr lang="zh-CN" altLang="en-US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Fast­-reading</a:t>
            </a:r>
            <a:endParaRPr lang="zh-CN" altLang="en-US" sz="2100" b="1" kern="100" dirty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22257" y="2692248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250030"/>
            <a:ext cx="8641125" cy="330089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2.Read the passage and match each paragraph with its main idea.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Para.1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author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attitudes before and after experiencing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    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Para.2  		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author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opinion about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Shakespeare.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Para.3  		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C.Why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author went to see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Para.4  		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D.Something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Peking Opera  that surprised the author.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Para.5  		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performers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movements were incredible.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9473" y="959851"/>
            <a:ext cx="1070830" cy="902062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38538" y="2809703"/>
            <a:ext cx="1102875" cy="415106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38538" y="1869834"/>
            <a:ext cx="1102875" cy="459281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92551" y="2329116"/>
            <a:ext cx="1048862" cy="458101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061153" y="1005939"/>
            <a:ext cx="1048216" cy="2245749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37" y="757483"/>
            <a:ext cx="8563798" cy="2862292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Read the passage carefully and choose the best answer.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author knows a lot about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because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/she is learning English literature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one of Shakespeare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masterpieces(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代表作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/she has read the play several times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D.all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above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437" y="358017"/>
            <a:ext cx="8641125" cy="39232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2</a:t>
            </a:r>
            <a:r>
              <a:rPr lang="zh-CN" altLang="en-US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Careful-reading</a:t>
            </a:r>
            <a:endParaRPr lang="zh-CN" altLang="en-US" sz="2100" b="1" kern="100" dirty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249" y="3023278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897952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history of Peking Opera dates from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Han Dynasty(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朝代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Song Dynasty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Ming Dynasty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Qing Dynasty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99" y="2707537"/>
            <a:ext cx="510072" cy="58848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/>
            <a:r>
              <a:rPr lang="zh-CN" altLang="en-US" sz="3400" b="1" dirty="0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843958"/>
            <a:ext cx="8641125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3.What can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help the author understand the theme of the play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music.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performers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movements.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performers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voices.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mime.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313" y="2613710"/>
            <a:ext cx="510072" cy="7617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defRPr sz="4500" b="1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1112355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4.According to the passage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of the following statements is TRUE?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a western play that can only be performed on the stage.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B.A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jinghu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can produce similar sound to that of a violin.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C.All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female voices are very high.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audience can see real horses on the stage in a Peking Opera play.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861" y="2012770"/>
            <a:ext cx="510072" cy="7617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defRPr sz="4500" b="1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1112356"/>
            <a:ext cx="8641125" cy="283922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5.What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the author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attitude towards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after he/she has seen it?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A.It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admirable.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B.It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not worth seeing.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C.It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not better than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D.It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could hardly get the theme of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across to the audience.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06" y="2046536"/>
            <a:ext cx="510072" cy="7617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defRPr sz="4500" b="1">
                <a:solidFill>
                  <a:srgbClr val="DB431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774285"/>
            <a:ext cx="8641125" cy="422422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After reading the passage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fill in the following blanks.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00380" algn="di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a high school student in a western country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once thought Western Opera was the best in the world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this view 1.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(change) when I saw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—the Peking Opera version of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.In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play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traditional Chinese 2.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(instrument) brought a new sound to my 3.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(west)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ears.The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costumes and masks were also 4.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</a:p>
          <a:p>
            <a:pPr algn="di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(amaze).The music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exaggerated movements and mime could help get the meanings 5.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audience.The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voices 6.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(sound)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unique.Although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stage was simple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could represent the whole world.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37" y="306110"/>
            <a:ext cx="8641125" cy="39232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3</a:t>
            </a:r>
            <a:r>
              <a:rPr lang="zh-CN" altLang="en-US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Post-reading</a:t>
            </a:r>
            <a:endParaRPr lang="zh-CN" altLang="en-US" sz="2100" b="1" kern="100" dirty="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9895" y="1709109"/>
            <a:ext cx="152828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was changed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5451" y="2618291"/>
            <a:ext cx="144653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instruments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8855" y="3084176"/>
            <a:ext cx="99288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western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12782" y="3061502"/>
            <a:ext cx="106341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amazing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43452" y="3975581"/>
            <a:ext cx="816744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across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83278" y="3967545"/>
            <a:ext cx="105059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sounded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979374" y="1437887"/>
            <a:ext cx="5293277" cy="203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lvl="0" algn="ctr">
              <a:lnSpc>
                <a:spcPct val="170000"/>
              </a:lnSpc>
            </a:pPr>
            <a:endParaRPr lang="zh-CN" altLang="zh-CN" sz="2000" b="1" kern="1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3018" y="1522097"/>
            <a:ext cx="5080434" cy="1952390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perfect tragedy is the noblest production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human nature.                                      —— Addison</a:t>
            </a:r>
          </a:p>
          <a:p>
            <a:pPr algn="just">
              <a:lnSpc>
                <a:spcPct val="170000"/>
              </a:lnSpc>
            </a:pPr>
            <a:r>
              <a:rPr lang="zh-CN" altLang="en-US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一场完美的悲剧就是人性最崇高的产物。</a:t>
            </a:r>
          </a:p>
          <a:p>
            <a:pPr algn="just">
              <a:lnSpc>
                <a:spcPct val="170000"/>
              </a:lnSpc>
            </a:pPr>
            <a:r>
              <a:rPr lang="zh-CN" altLang="en-US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</a:t>
            </a:r>
            <a:r>
              <a:rPr lang="zh-CN" altLang="en-US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en-US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艾狄生</a:t>
            </a:r>
          </a:p>
        </p:txBody>
      </p:sp>
      <p:sp>
        <p:nvSpPr>
          <p:cNvPr id="4" name="矩形 3"/>
          <p:cNvSpPr/>
          <p:nvPr/>
        </p:nvSpPr>
        <p:spPr>
          <a:xfrm>
            <a:off x="2087400" y="744969"/>
            <a:ext cx="4807160" cy="54002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单元主题语境：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与社会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舞台与荧屏</a:t>
            </a:r>
            <a:endParaRPr lang="zh-CN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774285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performers were so energetic 7.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could do backflips like athletes on the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stage.Peking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Opera,8.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dates back to the 18th century,9.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(combine) music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singing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drama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poetry and costume design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together.It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so 10.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(attract) to me that I have fallen in love with it.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9700" y="1306046"/>
            <a:ext cx="794110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which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7510" y="852666"/>
            <a:ext cx="57930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that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5261" y="1308957"/>
            <a:ext cx="116280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combines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048" y="2193796"/>
            <a:ext cx="119005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attractive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1437" y="845141"/>
            <a:ext cx="8785059" cy="376255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1.Having seen quite a few productions of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read the play many times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was full of confidence—until the Peking Opera came to town!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本句是一个复合句。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Having seen quite a few productions of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read the play many times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为现在分词的完成式作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状语，强调该动作在句子的谓语动词之前发生。现在分词作状语时，分词的逻辑主语和句子的主语要保持一致，一般用在句首。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437" y="304023"/>
            <a:ext cx="8641125" cy="5539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Step 4</a:t>
            </a:r>
            <a:r>
              <a:rPr lang="zh-CN" altLang="en-US" sz="2100" b="1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　</a:t>
            </a:r>
            <a:r>
              <a:rPr lang="en-US" altLang="zh-CN" sz="2100" b="1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Sentence-­learning</a:t>
            </a:r>
            <a:endParaRPr lang="zh-CN" altLang="zh-CN" sz="2100" b="1" kern="100" dirty="0">
              <a:solidFill>
                <a:srgbClr val="0000FF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47432" y="2128195"/>
            <a:ext cx="651442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原因</a:t>
            </a:r>
          </a:p>
        </p:txBody>
      </p:sp>
      <p:sp>
        <p:nvSpPr>
          <p:cNvPr id="13" name="矩形 12"/>
          <p:cNvSpPr/>
          <p:nvPr/>
        </p:nvSpPr>
        <p:spPr>
          <a:xfrm>
            <a:off x="336570" y="3470580"/>
            <a:ext cx="8470861" cy="99256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                     因为以前看过很多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《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哈姆雷特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》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的戏剧并读过很多遍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《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哈姆雷特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》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的剧本，我充满了自信，直到京剧版的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《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哈姆雷特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》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在我的家乡演出。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9512" y="735971"/>
            <a:ext cx="8964487" cy="376255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2.At first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thought what I heard was a violin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later I learnt that it was an instrument with two strings called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jinghu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本句为并列句，由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连接。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 I heard was a violin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0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 I heard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为从句的主语；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it was an instrument with two strings called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jinghu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learnt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called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jinghu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为过去分词短语作定语，修饰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instrument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6096" y="3374200"/>
            <a:ext cx="8470861" cy="99256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                      一开始我以为听到的是小提琴的声音，但是后来我得知这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(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声音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)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是一个由两根弦组成的叫作京胡的乐器发出的。</a:t>
            </a:r>
          </a:p>
        </p:txBody>
      </p:sp>
      <p:sp>
        <p:nvSpPr>
          <p:cNvPr id="6" name="矩形 5"/>
          <p:cNvSpPr/>
          <p:nvPr/>
        </p:nvSpPr>
        <p:spPr>
          <a:xfrm>
            <a:off x="3663060" y="1595727"/>
            <a:ext cx="508775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but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516" y="2023676"/>
            <a:ext cx="651442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宾语</a:t>
            </a:r>
          </a:p>
        </p:txBody>
      </p:sp>
      <p:sp>
        <p:nvSpPr>
          <p:cNvPr id="8" name="矩形 7"/>
          <p:cNvSpPr/>
          <p:nvPr/>
        </p:nvSpPr>
        <p:spPr>
          <a:xfrm>
            <a:off x="3529103" y="2462135"/>
            <a:ext cx="651442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宾语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9513" y="412010"/>
            <a:ext cx="8964488" cy="376255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3.So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you want to see a show that combines music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singing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drama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poetry and costume design with explosive effect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</a:t>
            </a:r>
            <a:r>
              <a:rPr lang="en-US" altLang="zh-CN" sz="20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Prince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Zidan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ticks all the right boxes!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本句为一个复合句。在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引导的条件状语从句中，还含有一个由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从句，即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combines music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singing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drama...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，修饰先行词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000" b="1" kern="100" dirty="0">
                <a:solidFill>
                  <a:srgbClr val="7030A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864" y="2629598"/>
            <a:ext cx="887084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 show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570" y="3013221"/>
            <a:ext cx="8470861" cy="992569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                      所以，如果你想看一场集音乐、歌唱、戏剧、诗歌以及服装设计于一体的演出，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《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子丹王子复仇记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》 </a:t>
            </a: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符合你所有的要求！</a:t>
            </a:r>
          </a:p>
        </p:txBody>
      </p:sp>
      <p:sp>
        <p:nvSpPr>
          <p:cNvPr id="6" name="矩形 5"/>
          <p:cNvSpPr/>
          <p:nvPr/>
        </p:nvSpPr>
        <p:spPr>
          <a:xfrm>
            <a:off x="1547270" y="2158847"/>
            <a:ext cx="651442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定语</a:t>
            </a:r>
          </a:p>
        </p:txBody>
      </p:sp>
      <p:pic>
        <p:nvPicPr>
          <p:cNvPr id="7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20132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0957" y="412010"/>
            <a:ext cx="8642085" cy="4401175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indent="500380" algn="di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William Shakespeare(26 April 1564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 April 1616) was an English poet and playwright(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剧作家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), who is now regarded as the greatest writer of the English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language.His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surviving works include 38 plays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two long narrative poems(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叙事诗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154 sonnets(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十四行诗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a few other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poems.He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often called England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national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poet.His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plays have been translated into every major living language and are performed more often than those of any other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playwright.Shakespeare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born and raised in Stratford-­upon-­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Avon.At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age of 18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married Anne Hathaway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whom he had three children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Susanna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twins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Hamnet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Judith.Sometime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between 1585 and 1592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Shakespeare moved to London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he found success as an actor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writer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170" y="-19938"/>
            <a:ext cx="9109096" cy="32396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话题导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0957" y="1268"/>
            <a:ext cx="8642085" cy="5262949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part­-owner of the playing company the Lord Chamberlain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Men.He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appears to have retired to Stratford around 1613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he died three years later</a:t>
            </a:r>
            <a:r>
              <a:rPr lang="en-US" altLang="zh-CN" sz="2000" b="1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.Shakespeare produced most of his known work between 1590 and 1613.He at first wrote mainly comedies(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喜剧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and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histories.He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then wrote mainly tragedies until 1608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producing what are considered some of the greatest in the language</a:t>
            </a:r>
            <a:r>
              <a:rPr lang="en-US" altLang="zh-CN" sz="2000" b="1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including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Hamlet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King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Lear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</a:t>
            </a:r>
            <a:r>
              <a:rPr lang="en-US" altLang="zh-CN" sz="20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Macbeth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.Many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Shakespeare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plays were published during his lifetime in editions of variable quality and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accuracy.Shakespeare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a respected poet and playwright in his own day; but it was not until the eighteenth century that his reputation began its rise to the heights it enjoys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today.In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twentieth century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Shakespeare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work was repeatedly adopted and rediscovered by new 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movements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scholarship and performance.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443" y="905860"/>
            <a:ext cx="8641125" cy="18158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took them to the tea room in our school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I introduced the history of tea­-making and different kinds of tea and so on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.(2018·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北京卷，书面表达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Then I showed them how to make </a:t>
            </a:r>
            <a:r>
              <a:rPr lang="en-US" altLang="zh-CN" sz="20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tea.I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sat at a table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explaining every step of the process while making tea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.(2018·</a:t>
            </a:r>
            <a:r>
              <a:rPr lang="zh-CN" altLang="zh-CN" sz="20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北京卷，书面表达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443" y="304023"/>
            <a:ext cx="8641125" cy="53090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F25B1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靓句运用于写作</a:t>
            </a:r>
            <a:endParaRPr lang="zh-CN" altLang="zh-CN" sz="2000" b="1" kern="100" dirty="0">
              <a:solidFill>
                <a:srgbClr val="F25B1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U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28282"/>
              </a:clrFrom>
              <a:clrTo>
                <a:srgbClr val="8282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1582" y="2627223"/>
            <a:ext cx="1740836" cy="22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0955" y="932758"/>
            <a:ext cx="468215" cy="3248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7260" y="4180984"/>
            <a:ext cx="413915" cy="413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725083" y="947042"/>
            <a:ext cx="425347" cy="3023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9024207" y="1691249"/>
            <a:ext cx="136225" cy="2504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hlinkClick r:id="rId2" action="ppaction://hlinksldjump"/>
          </p:cNvPr>
          <p:cNvSpPr txBox="1"/>
          <p:nvPr/>
        </p:nvSpPr>
        <p:spPr>
          <a:xfrm>
            <a:off x="5011755" y="1691249"/>
            <a:ext cx="145070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1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>
            <a:hlinkClick r:id="rId2" action="ppaction://hlinksldjump"/>
          </p:cNvPr>
          <p:cNvSpPr txBox="1"/>
          <p:nvPr/>
        </p:nvSpPr>
        <p:spPr>
          <a:xfrm>
            <a:off x="6227303" y="1691249"/>
            <a:ext cx="180153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读前清障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/>
        </p:nvSpPr>
        <p:spPr>
          <a:xfrm>
            <a:off x="5011755" y="2410532"/>
            <a:ext cx="145070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2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4" name="文本框 23">
            <a:hlinkClick r:id="rId3" action="ppaction://hlinksldjump"/>
          </p:cNvPr>
          <p:cNvSpPr txBox="1"/>
          <p:nvPr/>
        </p:nvSpPr>
        <p:spPr>
          <a:xfrm>
            <a:off x="6227303" y="2398666"/>
            <a:ext cx="1747517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语篇理解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60" y="1662680"/>
            <a:ext cx="4107238" cy="2518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7531" y="2722704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32628" y="2787724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spc="150" dirty="0">
                <a:solidFill>
                  <a:schemeClr val="bg1"/>
                </a:solidFill>
                <a:latin typeface="+mj-ea"/>
                <a:ea typeface="+mj-ea"/>
              </a:rPr>
              <a:t>读前清障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识记单词   快速顺畅阅读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930" y="552565"/>
            <a:ext cx="8641125" cy="1015632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F25B1B"/>
                </a:solidFill>
                <a:latin typeface="+mj-ea"/>
                <a:ea typeface="+mj-ea"/>
                <a:cs typeface="Times New Roman" panose="02020603050405020304"/>
              </a:rPr>
              <a:t>匹配左边的单词和右边的汉语意思</a:t>
            </a:r>
            <a:endParaRPr lang="en-US" altLang="zh-CN" sz="2000" b="1" kern="100" dirty="0">
              <a:solidFill>
                <a:srgbClr val="F25B1B"/>
              </a:solidFill>
              <a:latin typeface="+mj-ea"/>
              <a:ea typeface="+mj-ea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+mj-ea"/>
                <a:ea typeface="+mj-ea"/>
                <a:cs typeface="Times New Roman" panose="02020603050405020304" pitchFamily="18" charset="0"/>
              </a:rPr>
              <a:t>[</a:t>
            </a:r>
            <a:r>
              <a:rPr lang="zh-CN" altLang="zh-CN" sz="2000" b="1" kern="100" dirty="0">
                <a:latin typeface="+mj-ea"/>
                <a:ea typeface="+mj-ea"/>
                <a:cs typeface="Times New Roman" panose="02020603050405020304" pitchFamily="18" charset="0"/>
              </a:rPr>
              <a:t>第一组</a:t>
            </a:r>
            <a:r>
              <a:rPr lang="en-US" altLang="zh-CN" sz="2000" b="1" kern="100" dirty="0">
                <a:latin typeface="+mj-ea"/>
                <a:ea typeface="+mj-ea"/>
                <a:cs typeface="Times New Roman" panose="02020603050405020304" pitchFamily="18" charset="0"/>
              </a:rPr>
              <a:t>]</a:t>
            </a:r>
            <a:endParaRPr lang="zh-CN" altLang="zh-CN" sz="800" kern="100" dirty="0"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930" y="1553016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movement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乐器的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弦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aspect  		B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歌剧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string  		C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方面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version  		D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运动，动作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  		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版本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763322" y="1869835"/>
            <a:ext cx="1296313" cy="1334320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77205" y="2355776"/>
            <a:ext cx="1782430" cy="407909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277205" y="1869835"/>
            <a:ext cx="1890456" cy="893850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85231" y="3204155"/>
            <a:ext cx="1674404" cy="447466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277205" y="2301783"/>
            <a:ext cx="1782430" cy="1349837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930" y="1106783"/>
            <a:ext cx="8641125" cy="240062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revenge  		A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结合，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组合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transform  		B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强烈的情感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incredible  		C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报复，报仇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emotion  		D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难以置信的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combine  		E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使改观，使变形，使转化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9244" y="1437887"/>
            <a:ext cx="1620391" cy="863896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73145" y="593864"/>
            <a:ext cx="1106695" cy="530904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第二组</a:t>
            </a:r>
            <a:r>
              <a:rPr lang="en-US" altLang="zh-CN" sz="20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endParaRPr lang="zh-CN" altLang="zh-CN" sz="2000" b="1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09310" y="1869835"/>
            <a:ext cx="1395905" cy="1349838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09310" y="2301783"/>
            <a:ext cx="1395905" cy="437045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493257" y="1869835"/>
            <a:ext cx="1611958" cy="917889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655297" y="1437888"/>
            <a:ext cx="1449918" cy="1781785"/>
          </a:xfrm>
          <a:prstGeom prst="line">
            <a:avLst/>
          </a:prstGeom>
          <a:ln w="28575">
            <a:solidFill>
              <a:srgbClr val="DB431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全屏显示(16:9)</PresentationFormat>
  <Paragraphs>135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IPAPANNEW</vt:lpstr>
      <vt:lpstr>黑体</vt:lpstr>
      <vt:lpstr>华文细黑</vt:lpstr>
      <vt:lpstr>楷体_GB2312</vt:lpstr>
      <vt:lpstr>宋体</vt:lpstr>
      <vt:lpstr>微软雅黑</vt:lpstr>
      <vt:lpstr>Arial</vt:lpstr>
      <vt:lpstr>Arial Black</vt:lpstr>
      <vt:lpstr>Book Antiqua</vt:lpstr>
      <vt:lpstr>Calibri</vt:lpstr>
      <vt:lpstr>Courier New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2014-11-27T01:03:00Z</dcterms:created>
  <dcterms:modified xsi:type="dcterms:W3CDTF">2023-01-16T18:32:22Z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RubyTemplateID">
    <vt:lpwstr>21</vt:lpwstr>
  </property>
  <property fmtid="{D5CDD505-2E9C-101B-9397-08002B2CF9AE}" pid="4" name="ICV">
    <vt:lpwstr>C342579A96FA4EC79206A58D72D16106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