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83" r:id="rId2"/>
    <p:sldId id="739" r:id="rId3"/>
    <p:sldId id="868" r:id="rId4"/>
    <p:sldId id="848" r:id="rId5"/>
    <p:sldId id="872" r:id="rId6"/>
    <p:sldId id="874" r:id="rId7"/>
    <p:sldId id="855" r:id="rId8"/>
    <p:sldId id="875" r:id="rId9"/>
    <p:sldId id="876" r:id="rId10"/>
    <p:sldId id="878" r:id="rId11"/>
    <p:sldId id="879" r:id="rId12"/>
    <p:sldId id="860" r:id="rId13"/>
    <p:sldId id="861" r:id="rId14"/>
    <p:sldId id="866" r:id="rId15"/>
    <p:sldId id="871" r:id="rId16"/>
    <p:sldId id="880" r:id="rId17"/>
    <p:sldId id="842" r:id="rId18"/>
    <p:sldId id="864" r:id="rId19"/>
    <p:sldId id="845" r:id="rId20"/>
    <p:sldId id="846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990000"/>
    <a:srgbClr val="FFD966"/>
    <a:srgbClr val="FFCCFF"/>
    <a:srgbClr val="FE7B00"/>
    <a:srgbClr val="E8F1EB"/>
    <a:srgbClr val="6CC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4960" autoAdjust="0"/>
  </p:normalViewPr>
  <p:slideViewPr>
    <p:cSldViewPr>
      <p:cViewPr>
        <p:scale>
          <a:sx n="101" d="100"/>
          <a:sy n="101" d="100"/>
        </p:scale>
        <p:origin x="-84" y="-240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-1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FE0CCA-318C-4FFD-A102-D48FD3F82AE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EE6EAB1E-0DA7-466E-BFED-0A3B0BEBB81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87F94A4-4496-447C-BC8D-933AF7CE8AA6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B6209B0-7CC3-4D47-BE92-E3E6B7F6D13B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0DF86EC-2513-4DB8-9DDF-81B364F10C49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B36909B-1887-44A9-9C3D-F365BFEE61D7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000A8F0-0615-4FA7-A844-44B3F708D913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725F90C-A989-4AB9-A928-1DB3059A3417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EAB1E-0DA7-466E-BFED-0A3B0BEBB81A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29BA526-545A-4AE4-87BA-77710B3F3C2E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0FC73B2-12A4-4C05-8A46-998D23FA4AD3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073ACC9-B4BC-4ABB-B9AF-4F042277D56C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E627278-D9FB-4085-B385-80A16EAE4D75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A9CF-9808-4FDE-BF1F-5E79F68CA35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5777-1A23-4A2D-9CE2-A889B7B9B9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E36B-AAA3-4C8E-AAE9-9B0C41CBDF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268F-843E-466A-B98D-1CFF4F573A8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4614D11A-73A4-4EEE-A001-5EDEEB07702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D972D3D0-22FB-4804-9FCA-08E75C76AB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44F8-91AF-47DB-9597-DE1C7A43ACD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FA835-C90D-4D88-881E-41E8AE73E3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C76E5-B097-4AEC-BC3F-26E245C2EB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7E15-5606-4B31-B8AF-746497F39DA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DC8A-9525-49A6-B107-FB1D8200865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9DE1-47D1-4F10-A3CF-5571176224B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1A0A-BB66-4799-AA87-B4D21980AE4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3B36-8E1B-4825-A8BE-DCF0F32351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013A-CF7B-42FF-B229-B9DED1DB6D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D6FF7-7CDA-41FF-82AB-1F2C446402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2E16-CF9A-46A6-A7E0-6840F03AC6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96FA-7A0C-4FAF-A897-089C84DDF2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EBE9-27BF-4097-A086-3B3C22DE62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27A4-71F2-4879-91D2-75713A73A97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E6B6E-3128-4C8D-9397-45B0BC4F33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43A1-FCB3-4C52-96E3-A135A9964B1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F361DC-F484-4F8E-85DF-F88503C0B7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1321934-4D20-407E-8F9F-A9AA402650F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E:\&#20154;&#25945;&#26032;&#29256;6&#19978;\U4\Lesson23%20&#25945;&#23398;&#35838;&#20214;\Lesson23Justreadandtalk&#35838;&#25991;&#24405;&#38899;_128k.mp3" TargetMode="External"/><Relationship Id="rId1" Type="http://schemas.microsoft.com/office/2007/relationships/media" Target="file:///E:\&#20154;&#25945;&#26032;&#29256;6&#19978;\U4\Lesson23%20&#25945;&#23398;&#35838;&#20214;\Lesson23Justreadandtalk&#35838;&#25991;&#24405;&#38899;_128k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4\Lesson23%20&#25945;&#23398;&#35838;&#20214;\4.mp3" TargetMode="External"/><Relationship Id="rId13" Type="http://schemas.openxmlformats.org/officeDocument/2006/relationships/image" Target="../media/image4.png"/><Relationship Id="rId3" Type="http://schemas.microsoft.com/office/2007/relationships/media" Target="file:///E:\&#20154;&#25945;&#26032;&#29256;6&#19978;\U4\Lesson23%20&#25945;&#23398;&#35838;&#20214;\2.mp3" TargetMode="External"/><Relationship Id="rId7" Type="http://schemas.microsoft.com/office/2007/relationships/media" Target="file:///E:\&#20154;&#25945;&#26032;&#29256;6&#19978;\U4\Lesson23%20&#25945;&#23398;&#35838;&#20214;\4.mp3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/E:\&#20154;&#25945;&#26032;&#29256;6&#19978;\U4\Lesson23%20&#25945;&#23398;&#35838;&#20214;\1.mp3" TargetMode="External"/><Relationship Id="rId1" Type="http://schemas.microsoft.com/office/2007/relationships/media" Target="file:///E:\&#20154;&#25945;&#26032;&#29256;6&#19978;\U4\Lesson23%20&#25945;&#23398;&#35838;&#20214;\1.mp3" TargetMode="External"/><Relationship Id="rId6" Type="http://schemas.openxmlformats.org/officeDocument/2006/relationships/audio" Target="file:///E:\&#20154;&#25945;&#26032;&#29256;6&#19978;\U4\Lesson23%20&#25945;&#23398;&#35838;&#20214;\3.mp3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E:\&#20154;&#25945;&#26032;&#29256;6&#19978;\U4\Lesson23%20&#25945;&#23398;&#35838;&#20214;\3.mp3" TargetMode="External"/><Relationship Id="rId10" Type="http://schemas.openxmlformats.org/officeDocument/2006/relationships/audio" Target="file:///E:\&#20154;&#25945;&#26032;&#29256;6&#19978;\U4\Lesson23%20&#25945;&#23398;&#35838;&#20214;\5.mp3" TargetMode="External"/><Relationship Id="rId4" Type="http://schemas.openxmlformats.org/officeDocument/2006/relationships/audio" Target="file:///E:\&#20154;&#25945;&#26032;&#29256;6&#19978;\U4\Lesson23%20&#25945;&#23398;&#35838;&#20214;\2.mp3" TargetMode="External"/><Relationship Id="rId9" Type="http://schemas.microsoft.com/office/2007/relationships/media" Target="file:///E:\&#20154;&#25945;&#26032;&#29256;6&#19978;\U4\Lesson23%20&#25945;&#23398;&#35838;&#20214;\5.mp3" TargetMode="External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6&#19978;\U4\Lesson23%20&#25945;&#23398;&#35838;&#20214;\9.mp3" TargetMode="External"/><Relationship Id="rId13" Type="http://schemas.openxmlformats.org/officeDocument/2006/relationships/image" Target="../media/image4.png"/><Relationship Id="rId3" Type="http://schemas.microsoft.com/office/2007/relationships/media" Target="file:///E:\&#20154;&#25945;&#26032;&#29256;6&#19978;\U4\Lesson23%20&#25945;&#23398;&#35838;&#20214;\7.mp3" TargetMode="External"/><Relationship Id="rId7" Type="http://schemas.microsoft.com/office/2007/relationships/media" Target="file:///E:\&#20154;&#25945;&#26032;&#29256;6&#19978;\U4\Lesson23%20&#25945;&#23398;&#35838;&#20214;\9.mp3" TargetMode="External"/><Relationship Id="rId12" Type="http://schemas.openxmlformats.org/officeDocument/2006/relationships/notesSlide" Target="../notesSlides/notesSlide8.xml"/><Relationship Id="rId2" Type="http://schemas.openxmlformats.org/officeDocument/2006/relationships/audio" Target="file:///E:\&#20154;&#25945;&#26032;&#29256;6&#19978;\U4\Lesson23%20&#25945;&#23398;&#35838;&#20214;\6.mp3" TargetMode="External"/><Relationship Id="rId1" Type="http://schemas.microsoft.com/office/2007/relationships/media" Target="file:///E:\&#20154;&#25945;&#26032;&#29256;6&#19978;\U4\Lesson23%20&#25945;&#23398;&#35838;&#20214;\6.mp3" TargetMode="External"/><Relationship Id="rId6" Type="http://schemas.openxmlformats.org/officeDocument/2006/relationships/audio" Target="file:///E:\&#20154;&#25945;&#26032;&#29256;6&#19978;\U4\Lesson23%20&#25945;&#23398;&#35838;&#20214;\8.mp3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E:\&#20154;&#25945;&#26032;&#29256;6&#19978;\U4\Lesson23%20&#25945;&#23398;&#35838;&#20214;\8.mp3" TargetMode="External"/><Relationship Id="rId10" Type="http://schemas.openxmlformats.org/officeDocument/2006/relationships/audio" Target="file:///E:\&#20154;&#25945;&#26032;&#29256;6&#19978;\U4\Lesson23%20&#25945;&#23398;&#35838;&#20214;\10.mp3" TargetMode="External"/><Relationship Id="rId4" Type="http://schemas.openxmlformats.org/officeDocument/2006/relationships/audio" Target="file:///E:\&#20154;&#25945;&#26032;&#29256;6&#19978;\U4\Lesson23%20&#25945;&#23398;&#35838;&#20214;\7.mp3" TargetMode="External"/><Relationship Id="rId9" Type="http://schemas.microsoft.com/office/2007/relationships/media" Target="file:///E:\&#20154;&#25945;&#26032;&#29256;6&#19978;\U4\Lesson23%20&#25945;&#23398;&#35838;&#20214;\10.mp3" TargetMode="Externa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&#35838;&#21069;&#23548;&#20837;&#27468;&#26354;The_Months_Song.sw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U4\Lesson23%20&#25945;&#23398;&#35838;&#20214;\May.mp3" TargetMode="External"/><Relationship Id="rId1" Type="http://schemas.microsoft.com/office/2007/relationships/media" Target="file:///E:\&#20154;&#25945;&#26032;&#29256;6&#19978;\U4\Lesson23%20&#25945;&#23398;&#35838;&#20214;\May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file:///E:\&#20154;&#25945;&#26032;&#29256;6&#19978;\U4\Lesson23%20&#25945;&#23398;&#35838;&#20214;\Labour_Day.mp3" TargetMode="External"/><Relationship Id="rId1" Type="http://schemas.microsoft.com/office/2007/relationships/media" Target="file:///E:\&#20154;&#25945;&#26032;&#29256;6&#19978;\U4\Lesson23%20&#25945;&#23398;&#35838;&#20214;\Labour_Day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U4\Lesson23%20&#25945;&#23398;&#35838;&#20214;\Mother'sDay.mp3" TargetMode="External"/><Relationship Id="rId1" Type="http://schemas.microsoft.com/office/2007/relationships/media" Target="file:///E:\&#20154;&#25945;&#26032;&#29256;6&#19978;\U4\Lesson23%20&#25945;&#23398;&#35838;&#20214;\Mother'sDay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6&#19978;\U4\Lesson23%20&#25945;&#23398;&#35838;&#20214;\June.mp3" TargetMode="External"/><Relationship Id="rId1" Type="http://schemas.microsoft.com/office/2007/relationships/media" Target="file:///E:\&#20154;&#25945;&#26032;&#29256;6&#19978;\U4\Lesson23%20&#25945;&#23398;&#35838;&#20214;\Jun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6&#19978;\U4\Lesson23%20&#25945;&#23398;&#35838;&#20214;\Children's_Day.mp3" TargetMode="External"/><Relationship Id="rId1" Type="http://schemas.microsoft.com/office/2007/relationships/media" Target="file:///E:\&#20154;&#25945;&#26032;&#29256;6&#19978;\U4\Lesson23%20&#25945;&#23398;&#35838;&#20214;\Children's_Day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6&#19978;\U4\Lesson23%20&#25945;&#23398;&#35838;&#20214;\Father'sDay.mp3" TargetMode="External"/><Relationship Id="rId1" Type="http://schemas.microsoft.com/office/2007/relationships/media" Target="file:///E:\&#20154;&#25945;&#26032;&#29256;6&#19978;\U4\Lesson23%20&#25945;&#23398;&#35838;&#20214;\Father'sDay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1196752"/>
            <a:ext cx="5040313" cy="793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教精通版六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6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720850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altLang="zh-CN" sz="5000" b="1" dirty="0" smtClean="0">
                <a:solidFill>
                  <a:srgbClr val="FF0000"/>
                </a:solidFill>
              </a:rPr>
              <a:t>Unit4 January is the first month.</a:t>
            </a:r>
            <a:endParaRPr lang="zh-CN" altLang="en-US" sz="50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00916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文本框 20"/>
          <p:cNvSpPr txBox="1">
            <a:spLocks noChangeArrowheads="1"/>
          </p:cNvSpPr>
          <p:nvPr/>
        </p:nvSpPr>
        <p:spPr bwMode="auto">
          <a:xfrm>
            <a:off x="3419475" y="1408113"/>
            <a:ext cx="166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600" b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大小声</a:t>
            </a:r>
          </a:p>
        </p:txBody>
      </p:sp>
      <p:grpSp>
        <p:nvGrpSpPr>
          <p:cNvPr id="41988" name="组合 8"/>
          <p:cNvGrpSpPr/>
          <p:nvPr/>
        </p:nvGrpSpPr>
        <p:grpSpPr bwMode="auto">
          <a:xfrm>
            <a:off x="684213" y="1268413"/>
            <a:ext cx="2592387" cy="1008062"/>
            <a:chOff x="899592" y="1412776"/>
            <a:chExt cx="2593343" cy="1008112"/>
          </a:xfrm>
        </p:grpSpPr>
        <p:pic>
          <p:nvPicPr>
            <p:cNvPr id="41995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6"/>
              <a:ext cx="259334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514181" y="1552483"/>
              <a:ext cx="1697664" cy="6461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Game1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81063" y="2511425"/>
            <a:ext cx="3005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Labour</a:t>
            </a: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Day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10138" y="2511425"/>
            <a:ext cx="3406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Mother’s Day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47863" y="3836988"/>
            <a:ext cx="118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May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724525" y="3836988"/>
            <a:ext cx="1379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June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5250" y="5026025"/>
            <a:ext cx="51292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Children’s Day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92688" y="5026025"/>
            <a:ext cx="33956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Father’s Day</a:t>
            </a:r>
            <a:endParaRPr lang="zh-CN" altLang="en-US" sz="4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403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35" name="文本框 20"/>
          <p:cNvSpPr txBox="1">
            <a:spLocks noChangeArrowheads="1"/>
          </p:cNvSpPr>
          <p:nvPr/>
        </p:nvSpPr>
        <p:spPr bwMode="auto">
          <a:xfrm>
            <a:off x="3419475" y="1474788"/>
            <a:ext cx="3816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600">
                <a:solidFill>
                  <a:srgbClr val="3333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What’s missing</a:t>
            </a:r>
            <a:endParaRPr kumimoji="0" lang="zh-CN" altLang="en-US" sz="3600">
              <a:solidFill>
                <a:srgbClr val="3333FF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44036" name="组合 8"/>
          <p:cNvGrpSpPr/>
          <p:nvPr/>
        </p:nvGrpSpPr>
        <p:grpSpPr bwMode="auto">
          <a:xfrm>
            <a:off x="684213" y="1268413"/>
            <a:ext cx="2592387" cy="1008062"/>
            <a:chOff x="899592" y="1412776"/>
            <a:chExt cx="2593343" cy="1008112"/>
          </a:xfrm>
        </p:grpSpPr>
        <p:pic>
          <p:nvPicPr>
            <p:cNvPr id="44041" name="图片 2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99592" y="1412776"/>
              <a:ext cx="259334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503064" y="1552483"/>
              <a:ext cx="1697663" cy="6461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Game2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50" y="2066925"/>
            <a:ext cx="3548063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2073275"/>
            <a:ext cx="3230563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5713" y="4237038"/>
            <a:ext cx="32670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6575" y="4237038"/>
            <a:ext cx="354171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4979988"/>
            <a:ext cx="2206625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5063" y="1401763"/>
            <a:ext cx="34369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1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14400" y="2711450"/>
            <a:ext cx="7396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What do children do on Children’s Day?</a:t>
            </a:r>
            <a:endParaRPr lang="zh-CN" altLang="en-US" sz="32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925513" y="1546225"/>
            <a:ext cx="665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What do people do on </a:t>
            </a:r>
            <a:r>
              <a:rPr lang="en-US" altLang="zh-CN" sz="3200" dirty="0" err="1">
                <a:solidFill>
                  <a:srgbClr val="303030"/>
                </a:solidFill>
                <a:latin typeface="Arial" panose="020B0604020202020204" pitchFamily="34" charset="0"/>
              </a:rPr>
              <a:t>Labour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</a:rPr>
              <a:t> Day?</a:t>
            </a:r>
            <a:endParaRPr lang="zh-CN" altLang="en-US" sz="3200" dirty="0"/>
          </a:p>
        </p:txBody>
      </p:sp>
      <p:pic>
        <p:nvPicPr>
          <p:cNvPr id="15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" y="3859213"/>
            <a:ext cx="214630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6788" y="4979988"/>
            <a:ext cx="2195512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125" y="3859213"/>
            <a:ext cx="226695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Lesson23Justreadand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61102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08050" y="2071688"/>
            <a:ext cx="7045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People sing and dance to celebrate it.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93763" y="3248025"/>
            <a:ext cx="70469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Many children perform to celebrate.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60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135063" y="1401763"/>
            <a:ext cx="25733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68338" y="3068638"/>
            <a:ext cx="77406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They give gifts to their mothers and fathers to show their love.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9763" y="1700213"/>
            <a:ext cx="80676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 do they do on Mother’s Day and </a:t>
            </a:r>
          </a:p>
          <a:p>
            <a:pPr>
              <a:lnSpc>
                <a:spcPct val="11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Father’s Day?</a:t>
            </a:r>
            <a:endParaRPr lang="zh-CN" altLang="en-US" sz="3600" dirty="0"/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4291013"/>
            <a:ext cx="2998788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4449763"/>
            <a:ext cx="2805113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711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135063" y="863111"/>
            <a:ext cx="35829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825" y="1711325"/>
            <a:ext cx="8642350" cy="4392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108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7122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0" name="图片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矩形 16"/>
          <p:cNvSpPr>
            <a:spLocks noChangeArrowheads="1"/>
          </p:cNvSpPr>
          <p:nvPr/>
        </p:nvSpPr>
        <p:spPr bwMode="auto">
          <a:xfrm>
            <a:off x="295275" y="1958975"/>
            <a:ext cx="85248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May 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is the fifth month of the year.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Labour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 Day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, or May Day, is on May 1st. People sing and dance to celebrate May Day.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Mother’s Day 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is also in May.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We give gifts to our mothers to show our love.</a:t>
            </a:r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2066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9003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6226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3767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5137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云形 22"/>
          <p:cNvSpPr/>
          <p:nvPr/>
        </p:nvSpPr>
        <p:spPr>
          <a:xfrm>
            <a:off x="250825" y="2122488"/>
            <a:ext cx="992188" cy="65563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云形 23"/>
          <p:cNvSpPr/>
          <p:nvPr/>
        </p:nvSpPr>
        <p:spPr>
          <a:xfrm>
            <a:off x="323850" y="2781300"/>
            <a:ext cx="2260600" cy="72548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云形 24"/>
          <p:cNvSpPr/>
          <p:nvPr/>
        </p:nvSpPr>
        <p:spPr>
          <a:xfrm>
            <a:off x="295275" y="4195763"/>
            <a:ext cx="2586038" cy="81915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9159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154113" y="853684"/>
            <a:ext cx="358298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50" y="1763713"/>
            <a:ext cx="8642350" cy="440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915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9156" name="组合 7"/>
          <p:cNvGrpSpPr/>
          <p:nvPr/>
        </p:nvGrpSpPr>
        <p:grpSpPr bwMode="auto">
          <a:xfrm>
            <a:off x="5219700" y="97948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9170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V="1">
            <a:off x="1154113" y="1390650"/>
            <a:ext cx="32734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8" name="图片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矩形 16"/>
          <p:cNvSpPr>
            <a:spLocks noChangeArrowheads="1"/>
          </p:cNvSpPr>
          <p:nvPr/>
        </p:nvSpPr>
        <p:spPr bwMode="auto">
          <a:xfrm>
            <a:off x="295275" y="1920875"/>
            <a:ext cx="87407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June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 is the sixth month of the year. 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The first day of June is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Children’s Day 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in China. 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Many children perform to celebrate. 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Iskoola Pota" pitchFamily="34" charset="0"/>
              </a:rPr>
              <a:t>Father’s Day </a:t>
            </a: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is in June, too. </a:t>
            </a:r>
          </a:p>
          <a:p>
            <a:pPr>
              <a:lnSpc>
                <a:spcPct val="140000"/>
              </a:lnSpc>
            </a:pPr>
            <a:r>
              <a:rPr lang="en-US" altLang="zh-CN" sz="3200" dirty="0">
                <a:solidFill>
                  <a:srgbClr val="303030"/>
                </a:solidFill>
                <a:latin typeface="Arial" panose="020B0604020202020204" pitchFamily="34" charset="0"/>
                <a:cs typeface="Iskoola Pota" pitchFamily="34" charset="0"/>
              </a:rPr>
              <a:t>We also give gifts to our fathers to show our love.</a:t>
            </a:r>
          </a:p>
        </p:txBody>
      </p:sp>
      <p:pic>
        <p:nvPicPr>
          <p:cNvPr id="2" name="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1240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31813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35083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1925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5753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云形 20"/>
          <p:cNvSpPr/>
          <p:nvPr/>
        </p:nvSpPr>
        <p:spPr>
          <a:xfrm>
            <a:off x="323850" y="2009775"/>
            <a:ext cx="992188" cy="65563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云形 21"/>
          <p:cNvSpPr/>
          <p:nvPr/>
        </p:nvSpPr>
        <p:spPr>
          <a:xfrm>
            <a:off x="4470400" y="2622550"/>
            <a:ext cx="2806700" cy="78105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云形 22"/>
          <p:cNvSpPr/>
          <p:nvPr/>
        </p:nvSpPr>
        <p:spPr>
          <a:xfrm>
            <a:off x="254000" y="3952875"/>
            <a:ext cx="2517775" cy="8001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4" name="Group 6"/>
          <p:cNvGrpSpPr/>
          <p:nvPr/>
        </p:nvGrpSpPr>
        <p:grpSpPr bwMode="auto">
          <a:xfrm>
            <a:off x="6011863" y="2206625"/>
            <a:ext cx="2735262" cy="2879725"/>
            <a:chOff x="0" y="0"/>
            <a:chExt cx="1633" cy="1815"/>
          </a:xfrm>
        </p:grpSpPr>
        <p:pic>
          <p:nvPicPr>
            <p:cNvPr id="5121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3" y="467"/>
              <a:ext cx="1280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groups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分组读）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Group 9"/>
          <p:cNvGrpSpPr/>
          <p:nvPr/>
        </p:nvGrpSpPr>
        <p:grpSpPr bwMode="auto">
          <a:xfrm>
            <a:off x="639763" y="2206625"/>
            <a:ext cx="2403475" cy="2879725"/>
            <a:chOff x="0" y="0"/>
            <a:chExt cx="1514" cy="1814"/>
          </a:xfrm>
        </p:grpSpPr>
        <p:pic>
          <p:nvPicPr>
            <p:cNvPr id="512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together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(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齐读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)</a:t>
              </a:r>
            </a:p>
          </p:txBody>
        </p:sp>
      </p:grpSp>
      <p:grpSp>
        <p:nvGrpSpPr>
          <p:cNvPr id="10" name="Group 16"/>
          <p:cNvGrpSpPr/>
          <p:nvPr/>
        </p:nvGrpSpPr>
        <p:grpSpPr bwMode="auto">
          <a:xfrm>
            <a:off x="3114675" y="2206625"/>
            <a:ext cx="2720975" cy="3167063"/>
            <a:chOff x="2160" y="1584"/>
            <a:chExt cx="1714" cy="1995"/>
          </a:xfrm>
        </p:grpSpPr>
        <p:pic>
          <p:nvPicPr>
            <p:cNvPr id="5120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304" y="2064"/>
              <a:ext cx="1519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Read in </a:t>
              </a:r>
              <a:r>
                <a:rPr lang="en-US" altLang="zh-CN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pictures</a:t>
              </a:r>
              <a:r>
                <a:rPr lang="en-US" altLang="zh-CN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3200" b="1" dirty="0" smtClean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分图读</a:t>
              </a:r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3600" b="1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sp>
        <p:nvSpPr>
          <p:cNvPr id="5120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read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3141663"/>
            <a:ext cx="17986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7" name="组合 25"/>
          <p:cNvGrpSpPr/>
          <p:nvPr/>
        </p:nvGrpSpPr>
        <p:grpSpPr bwMode="auto">
          <a:xfrm>
            <a:off x="760413" y="1733550"/>
            <a:ext cx="7621587" cy="1119188"/>
            <a:chOff x="400962" y="1618728"/>
            <a:chExt cx="7620788" cy="1119795"/>
          </a:xfrm>
        </p:grpSpPr>
        <p:sp>
          <p:nvSpPr>
            <p:cNvPr id="22" name="圆角矩形 21"/>
            <p:cNvSpPr/>
            <p:nvPr/>
          </p:nvSpPr>
          <p:spPr>
            <a:xfrm>
              <a:off x="400962" y="1618728"/>
              <a:ext cx="7620788" cy="11197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238" name="矩形 3"/>
            <p:cNvSpPr>
              <a:spLocks noChangeArrowheads="1"/>
            </p:cNvSpPr>
            <p:nvPr/>
          </p:nvSpPr>
          <p:spPr bwMode="auto">
            <a:xfrm>
              <a:off x="611540" y="1653736"/>
              <a:ext cx="734411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303030"/>
                  </a:solidFill>
                  <a:latin typeface="Arial" panose="020B0604020202020204" pitchFamily="34" charset="0"/>
                </a:rPr>
                <a:t>Which month or festival do you like? Why?</a:t>
              </a:r>
              <a:endParaRPr lang="zh-CN" altLang="en-US" sz="3200" b="1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3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32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3141663"/>
            <a:ext cx="19415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513" y="4992688"/>
            <a:ext cx="213995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088" y="3876675"/>
            <a:ext cx="2073275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992688"/>
            <a:ext cx="21209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1750" y="3876675"/>
            <a:ext cx="219551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22129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Group work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325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254" name="组合 5"/>
          <p:cNvGrpSpPr/>
          <p:nvPr/>
        </p:nvGrpSpPr>
        <p:grpSpPr bwMode="auto">
          <a:xfrm>
            <a:off x="1135063" y="1662113"/>
            <a:ext cx="6892925" cy="3651250"/>
            <a:chOff x="1135062" y="1662113"/>
            <a:chExt cx="6893321" cy="3650687"/>
          </a:xfrm>
        </p:grpSpPr>
        <p:sp>
          <p:nvSpPr>
            <p:cNvPr id="5" name="云形 4"/>
            <p:cNvSpPr/>
            <p:nvPr/>
          </p:nvSpPr>
          <p:spPr>
            <a:xfrm>
              <a:off x="1135062" y="1662113"/>
              <a:ext cx="6893321" cy="365068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287" name="矩形 37"/>
            <p:cNvSpPr>
              <a:spLocks noChangeArrowheads="1"/>
            </p:cNvSpPr>
            <p:nvPr/>
          </p:nvSpPr>
          <p:spPr bwMode="auto">
            <a:xfrm>
              <a:off x="1782799" y="2338284"/>
              <a:ext cx="5742317" cy="225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Do you like May and June? Tell more festivals in these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</a:rPr>
                <a:t>two months. 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3255" name="图片 24" descr="318768-13062115050059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221163"/>
            <a:ext cx="28971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341438"/>
            <a:ext cx="7191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889000" y="1423988"/>
            <a:ext cx="530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本课学习主要学习的月份有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59175" y="2044700"/>
            <a:ext cx="1439863" cy="811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6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June              </a:t>
            </a:r>
          </a:p>
        </p:txBody>
      </p:sp>
      <p:sp>
        <p:nvSpPr>
          <p:cNvPr id="5530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7950" y="5570538"/>
            <a:ext cx="2139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Labour</a:t>
            </a:r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Day</a:t>
            </a:r>
            <a:endParaRPr lang="zh-CN" altLang="en-US" sz="1800" dirty="0">
              <a:solidFill>
                <a:srgbClr val="3333FF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84388" y="5570538"/>
            <a:ext cx="2311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Mother’s Day</a:t>
            </a:r>
            <a:endParaRPr lang="zh-CN" altLang="en-US" sz="1800" dirty="0">
              <a:solidFill>
                <a:srgbClr val="3333FF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31913" y="2139950"/>
            <a:ext cx="118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May 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14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8100" y="3865563"/>
            <a:ext cx="192087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8950" y="3846513"/>
            <a:ext cx="1866900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图片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8050" y="3865563"/>
            <a:ext cx="1908175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038" y="3870325"/>
            <a:ext cx="19685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6388" y="2894013"/>
            <a:ext cx="7207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871538" y="2976563"/>
            <a:ext cx="5305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本课学习主要学习的节日有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356100" y="5570538"/>
            <a:ext cx="251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Children’s Day</a:t>
            </a:r>
            <a:endParaRPr lang="zh-CN" altLang="en-US" sz="1800" dirty="0">
              <a:solidFill>
                <a:srgbClr val="3333FF"/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792913" y="5570538"/>
            <a:ext cx="223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3333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Father’s Day</a:t>
            </a:r>
            <a:endParaRPr lang="zh-CN" altLang="en-US" sz="1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3" grpId="0"/>
      <p:bldP spid="5" grpId="0"/>
      <p:bldP spid="15" grpId="0"/>
      <p:bldP spid="21" grpId="0"/>
      <p:bldP spid="21" grpId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162675" cy="4895850"/>
          </a:xfrm>
          <a:prstGeom prst="rect">
            <a:avLst/>
          </a:prstGeom>
        </p:spPr>
      </p:pic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1135063" y="1401763"/>
            <a:ext cx="18526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2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27" name="图片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5084763"/>
            <a:ext cx="8191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838" y="1925638"/>
            <a:ext cx="6597650" cy="37861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跟读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课文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动画或录音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，按照正确的语音、语调朗读课文。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在四线三格中正确抄写本课所学的新单词和短语，五英一汉，并听写一遍。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Lesson 24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2955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163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1816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181600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181600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52475" y="1697038"/>
            <a:ext cx="7672388" cy="42529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735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9" name="组合 4"/>
          <p:cNvGrpSpPr/>
          <p:nvPr/>
        </p:nvGrpSpPr>
        <p:grpSpPr bwMode="auto">
          <a:xfrm>
            <a:off x="5578475" y="2054225"/>
            <a:ext cx="2809875" cy="2206625"/>
            <a:chOff x="3721175" y="2517877"/>
            <a:chExt cx="1534455" cy="1681690"/>
          </a:xfrm>
        </p:grpSpPr>
        <p:pic>
          <p:nvPicPr>
            <p:cNvPr id="32792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1175" y="2517877"/>
              <a:ext cx="1534455" cy="168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 rot="21394430">
              <a:off x="4008127" y="2850586"/>
              <a:ext cx="1016901" cy="1016273"/>
            </a:xfrm>
            <a:prstGeom prst="rect">
              <a:avLst/>
            </a:prstGeom>
            <a:solidFill>
              <a:srgbClr val="FEF66E"/>
            </a:solidFill>
            <a:ln>
              <a:solidFill>
                <a:srgbClr val="FEF6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3"/>
          <p:cNvGrpSpPr/>
          <p:nvPr/>
        </p:nvGrpSpPr>
        <p:grpSpPr bwMode="auto">
          <a:xfrm>
            <a:off x="755650" y="2116138"/>
            <a:ext cx="2654300" cy="2174875"/>
            <a:chOff x="2015270" y="2717875"/>
            <a:chExt cx="1448318" cy="1657653"/>
          </a:xfrm>
        </p:grpSpPr>
        <p:pic>
          <p:nvPicPr>
            <p:cNvPr id="32790" name="图片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5270" y="2717875"/>
              <a:ext cx="1448318" cy="165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209303" y="3048195"/>
              <a:ext cx="1016075" cy="1012742"/>
            </a:xfrm>
            <a:prstGeom prst="rect">
              <a:avLst/>
            </a:prstGeom>
            <a:solidFill>
              <a:srgbClr val="A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5"/>
          <p:cNvGrpSpPr/>
          <p:nvPr/>
        </p:nvGrpSpPr>
        <p:grpSpPr bwMode="auto">
          <a:xfrm>
            <a:off x="5586413" y="4370388"/>
            <a:ext cx="2801937" cy="2227262"/>
            <a:chOff x="5471654" y="2717875"/>
            <a:chExt cx="1530449" cy="1697716"/>
          </a:xfrm>
        </p:grpSpPr>
        <p:pic>
          <p:nvPicPr>
            <p:cNvPr id="32788" name="图片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71654" y="2717875"/>
              <a:ext cx="1530449" cy="169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2"/>
            <p:cNvSpPr/>
            <p:nvPr/>
          </p:nvSpPr>
          <p:spPr>
            <a:xfrm rot="211549">
              <a:off x="5728319" y="3088154"/>
              <a:ext cx="1017120" cy="1015241"/>
            </a:xfrm>
            <a:prstGeom prst="rect">
              <a:avLst/>
            </a:prstGeom>
            <a:solidFill>
              <a:srgbClr val="A0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"/>
          <p:cNvGrpSpPr/>
          <p:nvPr/>
        </p:nvGrpSpPr>
        <p:grpSpPr bwMode="auto">
          <a:xfrm>
            <a:off x="798513" y="4425950"/>
            <a:ext cx="2663825" cy="2120900"/>
            <a:chOff x="359086" y="3119447"/>
            <a:chExt cx="1453235" cy="1616598"/>
          </a:xfrm>
        </p:grpSpPr>
        <p:pic>
          <p:nvPicPr>
            <p:cNvPr id="32786" name="图片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9086" y="3119447"/>
              <a:ext cx="1453235" cy="161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 rot="21430057">
              <a:off x="576465" y="3414694"/>
              <a:ext cx="1018477" cy="1015214"/>
            </a:xfrm>
            <a:prstGeom prst="rect">
              <a:avLst/>
            </a:prstGeom>
            <a:solidFill>
              <a:srgbClr val="FFB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1500" b="1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115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2960688" y="3133725"/>
            <a:ext cx="3157537" cy="1946275"/>
            <a:chOff x="359515" y="879105"/>
            <a:chExt cx="3157916" cy="1945072"/>
          </a:xfrm>
        </p:grpSpPr>
        <p:sp>
          <p:nvSpPr>
            <p:cNvPr id="34" name="爆炸形 2 33"/>
            <p:cNvSpPr/>
            <p:nvPr/>
          </p:nvSpPr>
          <p:spPr>
            <a:xfrm>
              <a:off x="359515" y="879105"/>
              <a:ext cx="3157916" cy="194507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20740557">
              <a:off x="996178" y="1432801"/>
              <a:ext cx="1667075" cy="867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Quick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n-US" altLang="zh-CN" sz="2800" i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response</a:t>
              </a:r>
              <a:endParaRPr lang="zh-CN" altLang="en-US" sz="28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8" name="图片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8088" y="2416175"/>
            <a:ext cx="153987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1113" y="2441575"/>
            <a:ext cx="163671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79741">
            <a:off x="5946775" y="4803775"/>
            <a:ext cx="20383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58983">
            <a:off x="1112838" y="4794250"/>
            <a:ext cx="2017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矩形 37"/>
          <p:cNvSpPr>
            <a:spLocks noChangeArrowheads="1"/>
          </p:cNvSpPr>
          <p:nvPr/>
        </p:nvSpPr>
        <p:spPr bwMode="auto">
          <a:xfrm>
            <a:off x="1592263" y="1455738"/>
            <a:ext cx="650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3333FF"/>
                </a:solidFill>
                <a:latin typeface="Arial" panose="020B0604020202020204" pitchFamily="34" charset="0"/>
              </a:rPr>
              <a:t>Which month or festival is it?</a:t>
            </a:r>
            <a:endParaRPr lang="zh-CN" altLang="en-US" sz="3600">
              <a:solidFill>
                <a:srgbClr val="3333FF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144588" y="1401763"/>
            <a:ext cx="2286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1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review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278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00" y="2048703"/>
            <a:ext cx="4914900" cy="3895725"/>
          </a:xfrm>
          <a:prstGeom prst="rect">
            <a:avLst/>
          </a:prstGeom>
        </p:spPr>
      </p:pic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55650" y="5681663"/>
            <a:ext cx="7745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May is </a:t>
            </a:r>
            <a:r>
              <a:rPr lang="en-US" altLang="zh-CN" sz="4000" dirty="0" smtClean="0">
                <a:solidFill>
                  <a:srgbClr val="3333FF"/>
                </a:solidFill>
                <a:latin typeface="Arial" panose="020B0604020202020204" pitchFamily="34" charset="0"/>
              </a:rPr>
              <a:t>the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fifth </a:t>
            </a:r>
            <a:r>
              <a:rPr lang="en-US" altLang="zh-CN" sz="4000" dirty="0" smtClean="0">
                <a:solidFill>
                  <a:srgbClr val="3333FF"/>
                </a:solidFill>
                <a:latin typeface="Arial" panose="020B0604020202020204" pitchFamily="34" charset="0"/>
              </a:rPr>
              <a:t>month of the year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4820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02375" y="3082925"/>
            <a:ext cx="1530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May</a:t>
            </a:r>
            <a:endParaRPr lang="zh-CN" altLang="en-US" sz="4000"/>
          </a:p>
        </p:txBody>
      </p:sp>
      <p:cxnSp>
        <p:nvCxnSpPr>
          <p:cNvPr id="19" name="直接连接符 18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482725" y="3733800"/>
            <a:ext cx="987425" cy="946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216025" y="1501775"/>
            <a:ext cx="680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month goes after April?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" name="M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1925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86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63688" y="5516563"/>
            <a:ext cx="3289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Labour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Day</a:t>
            </a:r>
            <a:endParaRPr lang="zh-CN" altLang="en-US" sz="3200" dirty="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46625" y="5516563"/>
            <a:ext cx="2849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FF"/>
                </a:solidFill>
                <a:latin typeface="Arial" panose="020B0604020202020204" pitchFamily="34" charset="0"/>
              </a:rPr>
              <a:t>(May Day)</a:t>
            </a:r>
            <a:endParaRPr lang="zh-CN" altLang="en-US" sz="3200" dirty="0">
              <a:solidFill>
                <a:srgbClr val="3333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35150" y="1568450"/>
            <a:ext cx="557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festival is in May?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11" name="Labour_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865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392363"/>
            <a:ext cx="516255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35263" y="4851400"/>
            <a:ext cx="3729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</a:rPr>
              <a:t>Mother’s Day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1838" y="1292225"/>
            <a:ext cx="4383087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" y="1603375"/>
            <a:ext cx="46323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1814513" y="5811838"/>
            <a:ext cx="5543550" cy="52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每年五月的第二个星期日</a:t>
            </a:r>
          </a:p>
        </p:txBody>
      </p:sp>
      <p:pic>
        <p:nvPicPr>
          <p:cNvPr id="13" name="Mother's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054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891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275" y="2689225"/>
            <a:ext cx="48244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475413" y="3306763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</a:rPr>
              <a:t>June</a:t>
            </a:r>
            <a:endParaRPr lang="zh-CN" altLang="en-US" sz="40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08000" y="1662113"/>
            <a:ext cx="822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What’s </a:t>
            </a:r>
            <a:r>
              <a:rPr lang="en-US" altLang="zh-CN" sz="4000" dirty="0" smtClean="0">
                <a:solidFill>
                  <a:srgbClr val="3333FF"/>
                </a:solidFill>
                <a:latin typeface="Arial" panose="020B0604020202020204" pitchFamily="34" charset="0"/>
              </a:rPr>
              <a:t>the sixth month of the year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" name="Jun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322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997075" y="5527675"/>
            <a:ext cx="5127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Children’s Day</a:t>
            </a:r>
            <a:endParaRPr lang="zh-CN" altLang="en-US" sz="36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62125" y="1566863"/>
            <a:ext cx="5716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What festival is in June?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" name="Children's_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772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2345553"/>
            <a:ext cx="4219575" cy="3181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6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35063" y="1401763"/>
            <a:ext cx="19970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302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内容占位符 1"/>
          <p:cNvSpPr txBox="1"/>
          <p:nvPr/>
        </p:nvSpPr>
        <p:spPr bwMode="auto">
          <a:xfrm>
            <a:off x="1027113" y="8572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learn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01838" y="4824413"/>
            <a:ext cx="5129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</a:rPr>
              <a:t>Father’s Day</a:t>
            </a:r>
            <a:endParaRPr lang="zh-CN" altLang="en-US" sz="3600"/>
          </a:p>
        </p:txBody>
      </p:sp>
      <p:pic>
        <p:nvPicPr>
          <p:cNvPr id="10" name="图片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163" y="1597025"/>
            <a:ext cx="4156075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70388" y="1304925"/>
            <a:ext cx="4213225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1814513" y="5811838"/>
            <a:ext cx="5543550" cy="520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每年六月的第三个星期日</a:t>
            </a:r>
          </a:p>
        </p:txBody>
      </p:sp>
      <p:pic>
        <p:nvPicPr>
          <p:cNvPr id="3" name="Father's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48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434</Words>
  <Application>Microsoft Office PowerPoint</Application>
  <PresentationFormat>全屏显示(4:3)</PresentationFormat>
  <Paragraphs>116</Paragraphs>
  <Slides>20</Slides>
  <Notes>11</Notes>
  <HiddenSlides>0</HiddenSlides>
  <MMClips>17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Iskoola Pota</vt:lpstr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
</vt:lpstr>
      <vt:lpstr>Unit4 January is the first month.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0781B851E9224D1EABC263903AC5994E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