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8" r:id="rId2"/>
    <p:sldId id="327" r:id="rId3"/>
    <p:sldId id="330" r:id="rId4"/>
    <p:sldId id="338" r:id="rId5"/>
    <p:sldId id="340" r:id="rId6"/>
    <p:sldId id="355" r:id="rId7"/>
    <p:sldId id="356" r:id="rId8"/>
    <p:sldId id="358" r:id="rId9"/>
    <p:sldId id="357" r:id="rId10"/>
    <p:sldId id="344" r:id="rId11"/>
    <p:sldId id="35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0000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4A6E74-287C-4C6A-92F2-85CAB8D1B1B1}" type="slidenum">
              <a:rPr lang="zh-CN" altLang="en-US"/>
              <a:t>‹#›</a:t>
            </a:fld>
            <a:endParaRPr 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B45AD7D-C3F0-42FE-92AC-89134F51518E}" type="slidenum">
              <a:rPr lang="zh-CN" altLang="en-US" smtClean="0"/>
              <a:t>4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CCAF91-036A-4985-B16D-425100B5746C}" type="slidenum">
              <a:rPr lang="zh-CN" altLang="en-US" smtClean="0"/>
              <a:t>5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82CA9F-596D-4F40-9799-27A2BC9755A6}" type="slidenum">
              <a:rPr lang="zh-CN" altLang="en-US" smtClean="0"/>
              <a:t>6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22BAF7F-9F41-4102-B61F-48866A940159}" type="slidenum">
              <a:rPr lang="zh-CN" altLang="en-US" smtClean="0"/>
              <a:t>7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12BB4E-B23E-4AE2-913D-223B99FD6506}" type="slidenum">
              <a:rPr lang="zh-CN" altLang="en-US" smtClean="0"/>
              <a:t>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61F08F-FB1C-4C36-AB72-4735D451C81D}" type="slidenum">
              <a:rPr lang="zh-CN" altLang="en-US" smtClean="0"/>
              <a:t>9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3CD614-63BF-445F-A1BF-995AF311231B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AEC655-9295-4AC8-B626-45EB772AD2DE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7C93DE-C2F0-4D6C-B75E-32C1A834ED56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2F08262-E7D8-48AB-9FBC-B0CB4A36254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117916B0-E110-4515-AF95-336FA9EAE970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285E4843-D0CF-41B2-9C26-B4659042C979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80158AB-052F-4465-A0F8-AB3EF86D3455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D2BDE86-69DA-468B-B385-73107172A493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F5D3AE09-5E2F-45E8-A074-D4ABAAA4227D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DD78630-2140-4DA9-AC9A-5A3152667DB4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0B6BAD01-E5A5-46AF-AFFC-6E1409C2165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B79C5105-D804-48E8-9EA1-EE67572176DB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>
              <a:defRPr/>
            </a:pPr>
            <a:fld id="{6FE5C017-B3D1-4097-A192-9BABA335FF68}" type="slidenum">
              <a:rPr lang="zh-CN" alt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Users\Administrator\Desktop\Unit8%20&#31532;2&#35838;&#26102;&#25945;&#23398;&#35838;&#20214;\Unit8PartALetstalk&#35838;&#25991;&#24405;&#38899;.mp3" TargetMode="External"/><Relationship Id="rId1" Type="http://schemas.microsoft.com/office/2007/relationships/media" Target="file:///C:\Users\Administrator\Desktop\Unit8%20&#31532;2&#35838;&#26102;&#25945;&#23398;&#35838;&#20214;\Unit8PartALetstalk&#35838;&#25991;&#24405;&#38899;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Unit8PartALet&#8217;stalk&#35838;&#25991;&#21160;&#30011;h264_720x576_800k.mp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76635" y="1196752"/>
            <a:ext cx="8358187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6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陕旅版英语五年级上</a:t>
            </a:r>
            <a:r>
              <a:rPr lang="zh-CN" altLang="en-US" sz="3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3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Unit8 Where Are You from?</a:t>
            </a:r>
          </a:p>
          <a:p>
            <a:pPr algn="ctr" eaLnBrk="1" hangingPunct="1"/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40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08483" y="544522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9"/>
          <p:cNvSpPr txBox="1">
            <a:spLocks noChangeArrowheads="1"/>
          </p:cNvSpPr>
          <p:nvPr/>
        </p:nvSpPr>
        <p:spPr bwMode="auto">
          <a:xfrm>
            <a:off x="642938" y="714375"/>
            <a:ext cx="8072437" cy="769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Let’s play—</a:t>
            </a:r>
            <a:r>
              <a:rPr lang="zh-CN" altLang="en-US" sz="4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猜一猜	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8625" y="1714500"/>
            <a:ext cx="8286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 dirty="0">
                <a:ea typeface="宋体" panose="02010600030101010101" pitchFamily="2" charset="-122"/>
              </a:rPr>
              <a:t>游戏准备：</a:t>
            </a:r>
            <a:r>
              <a:rPr lang="zh-CN" altLang="en-US" sz="2800" dirty="0">
                <a:ea typeface="宋体" panose="02010600030101010101" pitchFamily="2" charset="-122"/>
              </a:rPr>
              <a:t>美国、英国、法国、澳大利亚、中国的国旗图标。</a:t>
            </a:r>
          </a:p>
          <a:p>
            <a:r>
              <a:rPr lang="zh-CN" altLang="en-US" sz="2800" b="1" dirty="0">
                <a:ea typeface="宋体" panose="02010600030101010101" pitchFamily="2" charset="-122"/>
              </a:rPr>
              <a:t>游戏玩法：</a:t>
            </a:r>
            <a:r>
              <a:rPr lang="zh-CN" altLang="en-US" sz="2800" dirty="0">
                <a:ea typeface="宋体" panose="02010600030101010101" pitchFamily="2" charset="-122"/>
              </a:rPr>
              <a:t>每次上台四名学生，每位学生抽取一个国旗标志，把它放在身后，然后用汉语介绍该国的特点，让其他同学猜：</a:t>
            </a:r>
            <a:r>
              <a:rPr lang="en-US" altLang="zh-CN" sz="2800" dirty="0">
                <a:ea typeface="宋体" panose="02010600030101010101" pitchFamily="2" charset="-122"/>
              </a:rPr>
              <a:t>Where is he / she from? </a:t>
            </a:r>
            <a:r>
              <a:rPr lang="zh-CN" altLang="en-US" sz="2800" dirty="0">
                <a:ea typeface="宋体" panose="02010600030101010101" pitchFamily="2" charset="-122"/>
              </a:rPr>
              <a:t>猜的学生也可以问</a:t>
            </a:r>
            <a:r>
              <a:rPr lang="en-US" altLang="zh-CN" sz="2800" dirty="0">
                <a:ea typeface="宋体" panose="02010600030101010101" pitchFamily="2" charset="-122"/>
              </a:rPr>
              <a:t>Is he / she from…?</a:t>
            </a:r>
            <a:r>
              <a:rPr lang="zh-CN" altLang="en-US" sz="2800" dirty="0">
                <a:ea typeface="宋体" panose="02010600030101010101" pitchFamily="2" charset="-122"/>
              </a:rPr>
              <a:t>猜对的学生可以得到一个自己喜欢的国家标志。然后全班同学跟这位得到标志的同学问答：</a:t>
            </a:r>
            <a:r>
              <a:rPr lang="en-US" altLang="zh-CN" sz="2800" dirty="0">
                <a:ea typeface="宋体" panose="02010600030101010101" pitchFamily="2" charset="-122"/>
              </a:rPr>
              <a:t>Where are you from? I’m from ...</a:t>
            </a:r>
            <a:endParaRPr lang="zh-CN" altLang="en-US" sz="28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785938"/>
            <a:ext cx="8501062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9"/>
          <p:cNvSpPr txBox="1">
            <a:spLocks noChangeArrowheads="1"/>
          </p:cNvSpPr>
          <p:nvPr/>
        </p:nvSpPr>
        <p:spPr bwMode="auto">
          <a:xfrm>
            <a:off x="214313" y="1130300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200" b="1">
                <a:solidFill>
                  <a:srgbClr val="FF0000"/>
                </a:solidFill>
                <a:ea typeface="宋体" panose="02010600030101010101" pitchFamily="2" charset="-122"/>
              </a:rPr>
              <a:t>Part C Read, choose and complete</a:t>
            </a:r>
          </a:p>
        </p:txBody>
      </p:sp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642938" y="260985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Your name, please?</a:t>
            </a:r>
          </a:p>
        </p:txBody>
      </p:sp>
      <p:sp>
        <p:nvSpPr>
          <p:cNvPr id="14341" name="矩形 11"/>
          <p:cNvSpPr>
            <a:spLocks noChangeArrowheads="1"/>
          </p:cNvSpPr>
          <p:nvPr/>
        </p:nvSpPr>
        <p:spPr bwMode="auto">
          <a:xfrm>
            <a:off x="714375" y="4286250"/>
            <a:ext cx="3389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Welcome to our hotel.</a:t>
            </a:r>
          </a:p>
        </p:txBody>
      </p:sp>
      <p:sp>
        <p:nvSpPr>
          <p:cNvPr id="14342" name="矩形 12"/>
          <p:cNvSpPr>
            <a:spLocks noChangeArrowheads="1"/>
          </p:cNvSpPr>
          <p:nvPr/>
        </p:nvSpPr>
        <p:spPr bwMode="auto">
          <a:xfrm>
            <a:off x="642938" y="3429000"/>
            <a:ext cx="406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a typeface="宋体" panose="02010600030101010101" pitchFamily="2" charset="-122"/>
              </a:rPr>
              <a:t>Where do you come from?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  <p:bldP spid="143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928688" y="1785938"/>
            <a:ext cx="7715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dirty="0">
                <a:ea typeface="宋体" panose="02010600030101010101" pitchFamily="2" charset="-122"/>
              </a:rPr>
              <a:t>教学目标</a:t>
            </a:r>
            <a:endParaRPr lang="en-US" altLang="zh-CN" sz="2800" dirty="0">
              <a:ea typeface="宋体" panose="02010600030101010101" pitchFamily="2" charset="-122"/>
            </a:endParaRPr>
          </a:p>
          <a:p>
            <a:r>
              <a:rPr lang="en-US" altLang="zh-CN" sz="2800" dirty="0">
                <a:ea typeface="宋体" panose="02010600030101010101" pitchFamily="2" charset="-122"/>
              </a:rPr>
              <a:t>1. </a:t>
            </a:r>
            <a:r>
              <a:rPr lang="zh-CN" altLang="en-US" sz="2800" dirty="0">
                <a:ea typeface="宋体" panose="02010600030101010101" pitchFamily="2" charset="-122"/>
              </a:rPr>
              <a:t>能听懂、会用句型</a:t>
            </a:r>
            <a:r>
              <a:rPr lang="en-US" altLang="zh-CN" sz="2800" dirty="0">
                <a:ea typeface="宋体" panose="02010600030101010101" pitchFamily="2" charset="-122"/>
              </a:rPr>
              <a:t>Where are you from? I’m from ...</a:t>
            </a:r>
            <a:r>
              <a:rPr lang="zh-CN" altLang="en-US" sz="2800" dirty="0">
                <a:ea typeface="宋体" panose="02010600030101010101" pitchFamily="2" charset="-122"/>
              </a:rPr>
              <a:t>就来自哪里进行问答。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2. </a:t>
            </a:r>
            <a:r>
              <a:rPr lang="zh-CN" altLang="en-US" sz="2800" dirty="0">
                <a:ea typeface="宋体" panose="02010600030101010101" pitchFamily="2" charset="-122"/>
              </a:rPr>
              <a:t>会用句型</a:t>
            </a:r>
            <a:r>
              <a:rPr lang="en-US" altLang="zh-CN" sz="2800" dirty="0">
                <a:ea typeface="宋体" panose="02010600030101010101" pitchFamily="2" charset="-122"/>
              </a:rPr>
              <a:t>I’d like to have a room. Welcome to our hotel. Have a good time! </a:t>
            </a:r>
            <a:r>
              <a:rPr lang="zh-CN" altLang="en-US" sz="2800" dirty="0">
                <a:ea typeface="宋体" panose="02010600030101010101" pitchFamily="2" charset="-122"/>
              </a:rPr>
              <a:t>就入住宾馆话题进行交流。</a:t>
            </a:r>
          </a:p>
          <a:p>
            <a:r>
              <a:rPr lang="en-US" altLang="zh-CN" sz="2800" dirty="0">
                <a:ea typeface="宋体" panose="02010600030101010101" pitchFamily="2" charset="-122"/>
              </a:rPr>
              <a:t>3. </a:t>
            </a:r>
            <a:r>
              <a:rPr lang="zh-CN" altLang="en-US" sz="2800" dirty="0">
                <a:ea typeface="宋体" panose="02010600030101010101" pitchFamily="2" charset="-122"/>
              </a:rPr>
              <a:t>能在教师的带领下，完成</a:t>
            </a:r>
            <a:r>
              <a:rPr lang="en-US" altLang="zh-CN" sz="2800" dirty="0">
                <a:ea typeface="宋体" panose="02010600030101010101" pitchFamily="2" charset="-122"/>
              </a:rPr>
              <a:t>Part C Read, choose and complete</a:t>
            </a:r>
            <a:r>
              <a:rPr lang="zh-CN" altLang="en-US" sz="2800" dirty="0">
                <a:ea typeface="宋体" panose="02010600030101010101" pitchFamily="2" charset="-122"/>
              </a:rPr>
              <a:t>部分的对话练习。</a:t>
            </a:r>
          </a:p>
        </p:txBody>
      </p:sp>
      <p:sp>
        <p:nvSpPr>
          <p:cNvPr id="4" name="剪去对角的矩形 3"/>
          <p:cNvSpPr/>
          <p:nvPr/>
        </p:nvSpPr>
        <p:spPr>
          <a:xfrm>
            <a:off x="857250" y="1785938"/>
            <a:ext cx="7643813" cy="3786187"/>
          </a:xfrm>
          <a:prstGeom prst="snip2DiagRect">
            <a:avLst/>
          </a:prstGeom>
          <a:noFill/>
          <a:ln>
            <a:solidFill>
              <a:schemeClr val="accent5">
                <a:lumMod val="9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857375" y="571500"/>
            <a:ext cx="4376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3200">
                <a:ea typeface="宋体" panose="02010600030101010101" pitchFamily="2" charset="-122"/>
                <a:cs typeface="Times New Roman" panose="02020603050405020304" pitchFamily="18" charset="0"/>
              </a:rPr>
              <a:t>Do you want to visit…?</a:t>
            </a:r>
          </a:p>
        </p:txBody>
      </p:sp>
      <p:pic>
        <p:nvPicPr>
          <p:cNvPr id="512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75" y="1285875"/>
            <a:ext cx="31432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8" descr="c:\users\administrator\appdata\roaming\360se6\User Data\temp\a71ea8d3fd1f4134bb02b551261f95cad1c85ee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5" y="1285875"/>
            <a:ext cx="196373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75" y="3857625"/>
            <a:ext cx="51435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5"/>
          <p:cNvSpPr txBox="1">
            <a:spLocks noChangeArrowheads="1"/>
          </p:cNvSpPr>
          <p:nvPr/>
        </p:nvSpPr>
        <p:spPr bwMode="auto">
          <a:xfrm>
            <a:off x="9144000" y="1571625"/>
            <a:ext cx="1714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观察图片并听课文录音，回答问题。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357188" y="428625"/>
            <a:ext cx="7500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66875" y="1000125"/>
            <a:ext cx="44053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7"/>
          <p:cNvSpPr/>
          <p:nvPr/>
        </p:nvSpPr>
        <p:spPr>
          <a:xfrm>
            <a:off x="1500188" y="4643438"/>
            <a:ext cx="4786312" cy="221456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1571625" y="4776788"/>
            <a:ext cx="46148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Q1: Who are talking?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Q2: Where is the girl?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 3: What’s her name?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 4: What would she like to do? </a:t>
            </a:r>
          </a:p>
          <a:p>
            <a:pPr eaLnBrk="0" hangingPunct="0"/>
            <a:r>
              <a:rPr lang="en-US" altLang="zh-CN" sz="2400" dirty="0">
                <a:ea typeface="宋体" panose="02010600030101010101" pitchFamily="2" charset="-122"/>
                <a:cs typeface="Arial" panose="020B0604020202020204" pitchFamily="34" charset="0"/>
              </a:rPr>
              <a:t>Q5: Where is the girl from?</a:t>
            </a:r>
          </a:p>
        </p:txBody>
      </p:sp>
      <p:pic>
        <p:nvPicPr>
          <p:cNvPr id="7" name="Unit8PartALetstalk课文录音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642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12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 animBg="1"/>
      <p:bldP spid="61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I’d like to </a:t>
            </a:r>
            <a:r>
              <a:rPr lang="en-US" altLang="zh-CN" sz="2800" dirty="0">
                <a:ea typeface="宋体" panose="02010600030101010101" pitchFamily="2" charset="-122"/>
              </a:rPr>
              <a:t>have a room.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I’d like to... </a:t>
            </a:r>
            <a:r>
              <a:rPr lang="zh-CN" altLang="en-US" sz="2800" dirty="0">
                <a:ea typeface="宋体" panose="02010600030101010101" pitchFamily="2" charset="-122"/>
              </a:rPr>
              <a:t>表示说话人的主观愿望“我想要</a:t>
            </a:r>
            <a:r>
              <a:rPr lang="en-US" altLang="zh-CN" sz="2800" dirty="0">
                <a:ea typeface="宋体" panose="02010600030101010101" pitchFamily="2" charset="-122"/>
              </a:rPr>
              <a:t>……’’</a:t>
            </a:r>
            <a:r>
              <a:rPr lang="zh-CN" altLang="en-US" sz="2800" dirty="0">
                <a:ea typeface="宋体" panose="02010600030101010101" pitchFamily="2" charset="-122"/>
              </a:rPr>
              <a:t>，如：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I’d like to have a room. </a:t>
            </a:r>
            <a:r>
              <a:rPr lang="zh-CN" altLang="en-US" sz="2800" dirty="0">
                <a:ea typeface="宋体" panose="02010600030101010101" pitchFamily="2" charset="-122"/>
              </a:rPr>
              <a:t>我需要一间房。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课文应用：</a:t>
            </a:r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—Where are you from?</a:t>
            </a:r>
          </a:p>
          <a:p>
            <a:pPr eaLnBrk="1" hangingPunct="1"/>
            <a:r>
              <a:rPr lang="en-US" altLang="zh-CN" sz="2800" dirty="0">
                <a:solidFill>
                  <a:srgbClr val="FF0000"/>
                </a:solidFill>
                <a:ea typeface="宋体" panose="02010600030101010101" pitchFamily="2" charset="-122"/>
              </a:rPr>
              <a:t>	         — I’m from…</a:t>
            </a:r>
          </a:p>
          <a:p>
            <a:pPr eaLnBrk="1" hangingPunct="1"/>
            <a:r>
              <a:rPr lang="zh-CN" altLang="en-US" sz="2800" dirty="0">
                <a:ea typeface="宋体" panose="02010600030101010101" pitchFamily="2" charset="-122"/>
              </a:rPr>
              <a:t>    </a:t>
            </a:r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ea typeface="宋体" panose="02010600030101010101" pitchFamily="2" charset="-122"/>
              </a:rPr>
              <a:t>这是一组问答句型，可用来谈论某人的家乡在何处，也可就近谈论某人刚才从哪里来。如：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—Where are you from?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—I’m from France.</a:t>
            </a:r>
          </a:p>
          <a:p>
            <a:pPr eaLnBrk="1" hangingPunct="1"/>
            <a:endParaRPr lang="en-US" altLang="zh-CN" sz="2800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—Where are you from?  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</a:rPr>
              <a:t>—I’m from the teachers’ office.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课文应用： </a:t>
            </a:r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Welcome to </a:t>
            </a:r>
            <a:r>
              <a:rPr lang="en-US" altLang="zh-CN" sz="2800">
                <a:ea typeface="宋体" panose="02010600030101010101" pitchFamily="2" charset="-122"/>
              </a:rPr>
              <a:t>our hotel!</a:t>
            </a:r>
            <a:endParaRPr lang="zh-CN" altLang="en-US" sz="2800">
              <a:ea typeface="宋体" panose="02010600030101010101" pitchFamily="2" charset="-122"/>
            </a:endParaRP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    Welcome to +</a:t>
            </a:r>
            <a:r>
              <a:rPr lang="zh-CN" altLang="en-US" sz="2800">
                <a:ea typeface="宋体" panose="02010600030101010101" pitchFamily="2" charset="-122"/>
              </a:rPr>
              <a:t>某处 是一个礼貌用语，用来表示对客人到访的欢迎。如：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China! 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Xi’an! </a:t>
            </a: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Welcome to our school!</a:t>
            </a:r>
            <a:endParaRPr lang="zh-CN" altLang="en-US" sz="280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00063" y="1571625"/>
            <a:ext cx="8001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>
                <a:ea typeface="宋体" panose="02010600030101010101" pitchFamily="2" charset="-122"/>
              </a:rPr>
              <a:t>课文应用： </a:t>
            </a:r>
            <a:r>
              <a:rPr lang="en-US" altLang="zh-CN" sz="2800">
                <a:solidFill>
                  <a:srgbClr val="FF0000"/>
                </a:solidFill>
                <a:ea typeface="宋体" panose="02010600030101010101" pitchFamily="2" charset="-122"/>
              </a:rPr>
              <a:t>Have a good time!</a:t>
            </a:r>
            <a:endParaRPr lang="zh-CN" altLang="en-US" sz="2800">
              <a:solidFill>
                <a:srgbClr val="FF0000"/>
              </a:solidFill>
              <a:ea typeface="宋体" panose="02010600030101010101" pitchFamily="2" charset="-122"/>
            </a:endParaRPr>
          </a:p>
          <a:p>
            <a:pPr eaLnBrk="1" hangingPunct="1"/>
            <a:endParaRPr lang="en-US" altLang="zh-CN" sz="280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sz="2800">
                <a:ea typeface="宋体" panose="02010600030101010101" pitchFamily="2" charset="-122"/>
              </a:rPr>
              <a:t>    </a:t>
            </a:r>
            <a:r>
              <a:rPr lang="zh-CN" altLang="en-US" sz="2800">
                <a:ea typeface="宋体" panose="02010600030101010101" pitchFamily="2" charset="-122"/>
              </a:rPr>
              <a:t>这是一个表示良好祝愿的句子，常表示说话人希望即将出行或到某处游玩、参加某种娱乐活动的人玩得高兴，这里的</a:t>
            </a:r>
            <a:r>
              <a:rPr lang="en-US" altLang="zh-CN" sz="2800">
                <a:ea typeface="宋体" panose="02010600030101010101" pitchFamily="2" charset="-122"/>
              </a:rPr>
              <a:t>good</a:t>
            </a:r>
            <a:r>
              <a:rPr lang="zh-CN" altLang="en-US" sz="2800">
                <a:ea typeface="宋体" panose="02010600030101010101" pitchFamily="2" charset="-122"/>
              </a:rPr>
              <a:t>可以更换为其他形容词，类似的句子有：</a:t>
            </a:r>
            <a:r>
              <a:rPr lang="en-US" altLang="zh-CN" sz="2800">
                <a:ea typeface="宋体" panose="02010600030101010101" pitchFamily="2" charset="-122"/>
              </a:rPr>
              <a:t>Have a nice time / day!</a:t>
            </a:r>
            <a:r>
              <a:rPr lang="zh-CN" altLang="en-US" sz="2800">
                <a:ea typeface="宋体" panose="02010600030101010101" pitchFamily="2" charset="-122"/>
              </a:rPr>
              <a:t>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1714500"/>
            <a:ext cx="72104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452</Words>
  <Application>Microsoft Office PowerPoint</Application>
  <PresentationFormat>全屏显示(4:3)</PresentationFormat>
  <Paragraphs>54</Paragraphs>
  <Slides>11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黑体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2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2023-01-16T18:32:32Z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48B97FB392A14BD8BA69541A367E0869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