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8" r:id="rId2"/>
    <p:sldId id="260" r:id="rId3"/>
    <p:sldId id="262" r:id="rId4"/>
    <p:sldId id="286" r:id="rId5"/>
    <p:sldId id="287" r:id="rId6"/>
    <p:sldId id="263" r:id="rId7"/>
    <p:sldId id="265" r:id="rId8"/>
    <p:sldId id="266" r:id="rId9"/>
    <p:sldId id="267" r:id="rId10"/>
    <p:sldId id="268" r:id="rId11"/>
    <p:sldId id="312" r:id="rId12"/>
    <p:sldId id="288" r:id="rId13"/>
    <p:sldId id="290" r:id="rId14"/>
    <p:sldId id="289" r:id="rId15"/>
    <p:sldId id="309" r:id="rId16"/>
    <p:sldId id="291" r:id="rId17"/>
    <p:sldId id="314" r:id="rId18"/>
    <p:sldId id="292" r:id="rId19"/>
    <p:sldId id="294" r:id="rId20"/>
    <p:sldId id="296" r:id="rId21"/>
    <p:sldId id="295" r:id="rId22"/>
    <p:sldId id="310" r:id="rId23"/>
    <p:sldId id="297" r:id="rId24"/>
    <p:sldId id="313" r:id="rId25"/>
    <p:sldId id="298" r:id="rId26"/>
    <p:sldId id="299" r:id="rId27"/>
    <p:sldId id="300" r:id="rId28"/>
    <p:sldId id="302" r:id="rId29"/>
    <p:sldId id="301" r:id="rId30"/>
    <p:sldId id="273" r:id="rId31"/>
    <p:sldId id="275" r:id="rId32"/>
    <p:sldId id="311" r:id="rId33"/>
    <p:sldId id="276" r:id="rId34"/>
    <p:sldId id="277" r:id="rId35"/>
    <p:sldId id="285" r:id="rId36"/>
    <p:sldId id="303" r:id="rId37"/>
    <p:sldId id="305" r:id="rId38"/>
    <p:sldId id="304" r:id="rId39"/>
    <p:sldId id="306" r:id="rId40"/>
    <p:sldId id="307" r:id="rId41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C879D-B476-4445-BE92-B920E8DCD2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EB946-1610-4BA7-9F50-8D308529586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13087-17C4-4C16-B2E7-13D692AEEC21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04271" y="1498313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2230197" y="1516469"/>
            <a:ext cx="77316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6600" b="1" dirty="0" smtClean="0">
                <a:ea typeface="微软雅黑" panose="020B0503020204020204" charset="-122"/>
              </a:rPr>
              <a:t>Unit 4  Do it yourself</a:t>
            </a:r>
            <a:endParaRPr lang="zh-CN" altLang="en-US" sz="6600" b="1" dirty="0" smtClean="0">
              <a:ea typeface="微软雅黑" panose="020B0503020204020204" charset="-122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3396887"/>
            <a:ext cx="12191999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仿宋" panose="02010609060101010101" charset="-122"/>
              </a:rPr>
              <a:t>Integrated skills &amp; Study skills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573581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593718" y="2158560"/>
            <a:ext cx="11311068" cy="152349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i="1" dirty="0" smtClean="0"/>
              <a:t> </a:t>
            </a:r>
            <a:r>
              <a:rPr lang="en-US" altLang="zh-CN" sz="3000" b="1" i="1" dirty="0" smtClean="0"/>
              <a:t>Add</a:t>
            </a:r>
            <a:r>
              <a:rPr lang="en-US" altLang="zh-CN" sz="3000" b="1" dirty="0" smtClean="0"/>
              <a:t> some salad cream if you like.</a:t>
            </a:r>
            <a:r>
              <a:rPr lang="zh-CN" altLang="zh-CN" sz="3000" b="1" dirty="0" smtClean="0"/>
              <a:t>如果你喜欢，加点沙拉酱。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Please </a:t>
            </a:r>
            <a:r>
              <a:rPr lang="en-US" altLang="zh-CN" sz="3000" b="1" i="1" dirty="0" smtClean="0"/>
              <a:t>add</a:t>
            </a:r>
            <a:r>
              <a:rPr lang="en-US" altLang="zh-CN" sz="3000" b="1" dirty="0" smtClean="0"/>
              <a:t> some sugar. </a:t>
            </a:r>
            <a:r>
              <a:rPr lang="zh-CN" altLang="zh-CN" sz="3000" b="1" dirty="0" smtClean="0"/>
              <a:t>请加些糖。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1139" y="1290646"/>
            <a:ext cx="10406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   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add  </a:t>
            </a:r>
            <a:r>
              <a:rPr lang="en-US" altLang="zh-CN" sz="3000" b="1" i="1" dirty="0" err="1" smtClean="0"/>
              <a:t>vt</a:t>
            </a:r>
            <a:r>
              <a:rPr lang="en-US" altLang="zh-CN" sz="3000" b="1" dirty="0" smtClean="0"/>
              <a:t>.&amp; </a:t>
            </a:r>
            <a:r>
              <a:rPr lang="en-US" altLang="zh-CN" sz="3000" b="1" i="1" dirty="0" smtClean="0"/>
              <a:t>vi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增加，补充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2014" y="3906849"/>
            <a:ext cx="11974286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add</a:t>
            </a:r>
            <a:r>
              <a:rPr lang="zh-CN" altLang="zh-CN" sz="3000" b="1" dirty="0" smtClean="0"/>
              <a:t>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动词时，后面直接接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0823" y="5055577"/>
            <a:ext cx="11761177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________________</a:t>
            </a:r>
            <a:r>
              <a:rPr lang="zh-CN" altLang="zh-CN" sz="3000" b="1" dirty="0" smtClean="0"/>
              <a:t>把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加到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中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86584" y="5221224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add…to…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87040" y="4102608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及物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69936" y="408432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宾语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7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5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38554" y="1802423"/>
            <a:ext cx="10243038" cy="139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2. </a:t>
            </a:r>
            <a:r>
              <a:rPr lang="zh-CN" altLang="zh-CN" sz="3000" b="1" dirty="0" smtClean="0"/>
              <a:t>请往汤里加些盐。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Please ________ some salt ________ the soup.</a:t>
            </a:r>
            <a:endParaRPr lang="zh-CN" alt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71616" y="2660904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93264" y="2630424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add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620093" y="2035333"/>
            <a:ext cx="10730777" cy="143584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You'd better </a:t>
            </a:r>
            <a:r>
              <a:rPr lang="en-US" altLang="zh-CN" sz="3000" b="1" i="1" dirty="0" smtClean="0"/>
              <a:t>leave</a:t>
            </a:r>
            <a:r>
              <a:rPr lang="en-US" altLang="zh-CN" sz="3000" b="1" dirty="0" smtClean="0"/>
              <a:t> the door open.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你最好让门开着。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8386" y="1158761"/>
            <a:ext cx="10406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●3  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leave  </a:t>
            </a:r>
            <a:r>
              <a:rPr lang="en-US" altLang="zh-CN" sz="3000" b="1" i="1" dirty="0" err="1" smtClean="0"/>
              <a:t>vt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使处于某种状态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0631" y="3748589"/>
            <a:ext cx="1099917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leave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“________________”</a:t>
            </a:r>
            <a:r>
              <a:rPr lang="zh-CN" altLang="zh-CN" sz="3000" b="1" dirty="0" smtClean="0"/>
              <a:t>，常用于</a:t>
            </a:r>
            <a:r>
              <a:rPr lang="en-US" altLang="zh-CN" sz="3000" b="1" dirty="0" smtClean="0"/>
              <a:t>“leave</a:t>
            </a:r>
            <a:r>
              <a:rPr lang="zh-CN" altLang="zh-CN" sz="3000" b="1" dirty="0" smtClean="0"/>
              <a:t>＋宾语＋</a:t>
            </a:r>
            <a:r>
              <a:rPr lang="en-US" altLang="zh-CN" sz="3000" b="1" dirty="0" smtClean="0"/>
              <a:t>________________(</a:t>
            </a:r>
            <a:r>
              <a:rPr lang="zh-CN" altLang="zh-CN" sz="3000" b="1" dirty="0" smtClean="0"/>
              <a:t>形容词或介词短语等</a:t>
            </a:r>
            <a:r>
              <a:rPr lang="en-US" altLang="zh-CN" sz="3000" b="1" dirty="0" smtClean="0"/>
              <a:t>)”</a:t>
            </a:r>
            <a:r>
              <a:rPr lang="zh-CN" altLang="zh-CN" sz="3000" b="1" dirty="0" smtClean="0"/>
              <a:t>结构，表示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使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处于某种状态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0744" y="4617720"/>
            <a:ext cx="173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宾语补足语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0896" y="3947160"/>
            <a:ext cx="2350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使处于某种状态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7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5" grpId="0"/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2223" y="1758462"/>
            <a:ext cx="11761177" cy="2820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(1)leave</a:t>
            </a:r>
            <a:r>
              <a:rPr lang="zh-CN" altLang="zh-CN" sz="3000" b="1" dirty="0" smtClean="0"/>
              <a:t>用作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离开，出发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，常用于以下结构：</a:t>
            </a:r>
            <a:r>
              <a:rPr lang="en-US" altLang="zh-CN" sz="3000" b="1" dirty="0" smtClean="0"/>
              <a:t>__________ </a:t>
            </a:r>
            <a:r>
              <a:rPr lang="zh-CN" altLang="zh-CN" sz="3000" b="1" dirty="0" smtClean="0"/>
              <a:t>离开去某地；</a:t>
            </a:r>
            <a:r>
              <a:rPr lang="en-US" altLang="zh-CN" sz="3000" b="1" dirty="0" smtClean="0"/>
              <a:t>______________ </a:t>
            </a:r>
            <a:r>
              <a:rPr lang="zh-CN" altLang="zh-CN" sz="3000" b="1" dirty="0" smtClean="0"/>
              <a:t>离开某地去某地。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(2)leave</a:t>
            </a:r>
            <a:r>
              <a:rPr lang="zh-CN" altLang="zh-CN" sz="3000" b="1" dirty="0" smtClean="0"/>
              <a:t>用作动词，意为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留下；遗忘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。其固定结构：</a:t>
            </a:r>
            <a:r>
              <a:rPr lang="en-US" altLang="zh-CN" sz="3000" b="1" dirty="0" smtClean="0"/>
              <a:t>leave </a:t>
            </a:r>
            <a:r>
              <a:rPr lang="en-US" altLang="zh-CN" sz="3000" b="1" dirty="0" err="1" smtClean="0"/>
              <a:t>sth</a:t>
            </a:r>
            <a:r>
              <a:rPr lang="zh-CN" altLang="zh-CN" sz="3000" b="1" dirty="0" smtClean="0"/>
              <a:t>＋介词＋</a:t>
            </a:r>
            <a:r>
              <a:rPr lang="en-US" altLang="zh-CN" sz="3000" b="1" dirty="0" smtClean="0"/>
              <a:t>sp</a:t>
            </a:r>
            <a:r>
              <a:rPr lang="zh-CN" altLang="zh-CN" sz="3000" b="1" dirty="0" smtClean="0"/>
              <a:t>，表示</a:t>
            </a:r>
            <a:r>
              <a:rPr lang="en-US" altLang="zh-CN" sz="3000" b="1" dirty="0" smtClean="0"/>
              <a:t>“__________________”</a:t>
            </a:r>
            <a:r>
              <a:rPr lang="zh-CN" altLang="zh-CN" sz="3000" b="1" dirty="0" smtClean="0"/>
              <a:t>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2928" y="3986784"/>
            <a:ext cx="2659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把某物遗忘在某地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80816" y="1962912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动词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9288" y="2621280"/>
            <a:ext cx="1682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leave for sp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51832" y="2648712"/>
            <a:ext cx="2051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leave sp for sp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2920" y="3584448"/>
            <a:ext cx="10908792" cy="3017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ea typeface="仿宋" panose="02010609060101010101" charset="-122"/>
              </a:rPr>
              <a:t>考查动词短语辨析。</a:t>
            </a:r>
            <a:r>
              <a:rPr lang="en-US" altLang="zh-CN" sz="2600" b="1" dirty="0" smtClean="0">
                <a:ea typeface="仿宋" panose="02010609060101010101" charset="-122"/>
              </a:rPr>
              <a:t>let </a:t>
            </a:r>
            <a:r>
              <a:rPr lang="en-US" altLang="zh-CN" sz="2600" b="1" dirty="0" err="1" smtClean="0">
                <a:ea typeface="仿宋" panose="02010609060101010101" charset="-122"/>
              </a:rPr>
              <a:t>sb</a:t>
            </a:r>
            <a:r>
              <a:rPr lang="en-US" altLang="zh-CN" sz="2600" b="1" dirty="0" smtClean="0">
                <a:ea typeface="仿宋" panose="02010609060101010101" charset="-122"/>
              </a:rPr>
              <a:t> down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让某人失望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cheer </a:t>
            </a:r>
            <a:r>
              <a:rPr lang="en-US" altLang="zh-CN" sz="2600" b="1" dirty="0" err="1" smtClean="0">
                <a:ea typeface="仿宋" panose="02010609060101010101" charset="-122"/>
              </a:rPr>
              <a:t>sb</a:t>
            </a:r>
            <a:r>
              <a:rPr lang="en-US" altLang="zh-CN" sz="2600" b="1" dirty="0" smtClean="0">
                <a:ea typeface="仿宋" panose="02010609060101010101" charset="-122"/>
              </a:rPr>
              <a:t> up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使某人精神振奋”；</a:t>
            </a:r>
            <a:r>
              <a:rPr lang="en-US" altLang="zh-CN" sz="2600" b="1" dirty="0" smtClean="0">
                <a:ea typeface="仿宋" panose="02010609060101010101" charset="-122"/>
              </a:rPr>
              <a:t>leave </a:t>
            </a:r>
            <a:r>
              <a:rPr lang="en-US" altLang="zh-CN" sz="2600" b="1" dirty="0" err="1" smtClean="0">
                <a:ea typeface="仿宋" panose="02010609060101010101" charset="-122"/>
              </a:rPr>
              <a:t>sb</a:t>
            </a:r>
            <a:r>
              <a:rPr lang="en-US" altLang="zh-CN" sz="2600" b="1" dirty="0" smtClean="0">
                <a:ea typeface="仿宋" panose="02010609060101010101" charset="-122"/>
              </a:rPr>
              <a:t> alone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随某人去；让某人独自待着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，该短语为</a:t>
            </a:r>
            <a:r>
              <a:rPr lang="en-US" altLang="zh-CN" sz="2600" b="1" dirty="0" smtClean="0">
                <a:ea typeface="仿宋" panose="02010609060101010101" charset="-122"/>
              </a:rPr>
              <a:t>“leave</a:t>
            </a:r>
            <a:r>
              <a:rPr lang="zh-CN" altLang="zh-CN" sz="2600" b="1" dirty="0" smtClean="0">
                <a:ea typeface="仿宋" panose="02010609060101010101" charset="-122"/>
              </a:rPr>
              <a:t>＋宾语＋形容词</a:t>
            </a:r>
            <a:r>
              <a:rPr lang="en-US" altLang="zh-CN" sz="2600" b="1" dirty="0" smtClean="0">
                <a:ea typeface="仿宋" panose="02010609060101010101" charset="-122"/>
              </a:rPr>
              <a:t>/</a:t>
            </a:r>
            <a:r>
              <a:rPr lang="zh-CN" altLang="zh-CN" sz="2600" b="1" dirty="0" smtClean="0">
                <a:ea typeface="仿宋" panose="02010609060101010101" charset="-122"/>
              </a:rPr>
              <a:t>介词短语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的结构，意为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使</a:t>
            </a:r>
            <a:r>
              <a:rPr lang="en-US" altLang="zh-CN" sz="2600" b="1" dirty="0" smtClean="0">
                <a:ea typeface="仿宋" panose="02010609060101010101" charset="-122"/>
              </a:rPr>
              <a:t>……</a:t>
            </a:r>
            <a:r>
              <a:rPr lang="zh-CN" altLang="zh-CN" sz="2600" b="1" dirty="0" smtClean="0">
                <a:ea typeface="仿宋" panose="02010609060101010101" charset="-122"/>
              </a:rPr>
              <a:t>处于某种状态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ring </a:t>
            </a:r>
            <a:r>
              <a:rPr lang="en-US" altLang="zh-CN" sz="2600" b="1" dirty="0" err="1" smtClean="0">
                <a:ea typeface="仿宋" panose="02010609060101010101" charset="-122"/>
              </a:rPr>
              <a:t>sb</a:t>
            </a:r>
            <a:r>
              <a:rPr lang="en-US" altLang="zh-CN" sz="2600" b="1" dirty="0" smtClean="0">
                <a:ea typeface="仿宋" panose="02010609060101010101" charset="-122"/>
              </a:rPr>
              <a:t> up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打电话给某人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。句意为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当他思考问题的时候，我们最好还是</a:t>
            </a:r>
            <a:r>
              <a:rPr lang="en-US" altLang="zh-CN" sz="2600" b="1" dirty="0" smtClean="0">
                <a:ea typeface="仿宋" panose="02010609060101010101" charset="-122"/>
              </a:rPr>
              <a:t>________</a:t>
            </a:r>
            <a:r>
              <a:rPr lang="zh-CN" altLang="zh-CN" sz="2600" b="1" dirty="0" smtClean="0">
                <a:ea typeface="仿宋" panose="02010609060101010101" charset="-122"/>
              </a:rPr>
              <a:t>，因为他更喜欢独立解决问题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，故答案为</a:t>
            </a:r>
            <a:r>
              <a:rPr lang="en-US" altLang="zh-CN" sz="2600" b="1" dirty="0" smtClean="0">
                <a:ea typeface="仿宋" panose="02010609060101010101" charset="-122"/>
              </a:rPr>
              <a:t>C</a:t>
            </a:r>
            <a:r>
              <a:rPr lang="zh-CN" altLang="zh-CN" sz="2600" b="1" dirty="0" smtClean="0">
                <a:ea typeface="仿宋" panose="02010609060101010101" charset="-122"/>
              </a:rPr>
              <a:t>。</a:t>
            </a:r>
            <a:endParaRPr lang="zh-CN" altLang="en-US" sz="2600" b="1" dirty="0">
              <a:ea typeface="仿宋" panose="02010609060101010101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6410" y="894354"/>
            <a:ext cx="106123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(1)2017·</a:t>
            </a:r>
            <a:r>
              <a:rPr lang="zh-CN" altLang="zh-CN" sz="3000" b="1" dirty="0" smtClean="0"/>
              <a:t>包头</a:t>
            </a:r>
            <a:r>
              <a:rPr lang="en-US" altLang="zh-CN" sz="3000" b="1" dirty="0" smtClean="0"/>
              <a:t>  We'd better ________ when he is thinking, as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he prefers to solve problems on his own.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let him down     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cheer him up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leave him alone 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ring him up</a:t>
            </a:r>
            <a:endParaRPr lang="zh-CN" altLang="zh-CN" sz="30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094744" y="111018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3610" y="4465085"/>
            <a:ext cx="10908792" cy="2417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ea typeface="仿宋" panose="02010609060101010101" charset="-122"/>
              </a:rPr>
              <a:t>考查非谓语动词。句意：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杰克，离开家时别忘了关灯。</a:t>
            </a:r>
            <a:r>
              <a:rPr lang="en-US" altLang="zh-CN" sz="2600" b="1" dirty="0" smtClean="0">
                <a:ea typeface="仿宋" panose="02010609060101010101" charset="-122"/>
              </a:rPr>
              <a:t>”“</a:t>
            </a:r>
            <a:r>
              <a:rPr lang="zh-CN" altLang="zh-CN" sz="2600" b="1" dirty="0" smtClean="0">
                <a:ea typeface="仿宋" panose="02010609060101010101" charset="-122"/>
              </a:rPr>
              <a:t>好的，我不会忘记的，妈妈。</a:t>
            </a:r>
            <a:r>
              <a:rPr lang="en-US" altLang="zh-CN" sz="2600" b="1" dirty="0" smtClean="0">
                <a:ea typeface="仿宋" panose="02010609060101010101" charset="-122"/>
              </a:rPr>
              <a:t>”remember to do </a:t>
            </a:r>
            <a:r>
              <a:rPr lang="en-US" altLang="zh-CN" sz="2600" b="1" dirty="0" err="1" smtClean="0">
                <a:ea typeface="仿宋" panose="02010609060101010101" charset="-122"/>
              </a:rPr>
              <a:t>sth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记得去做某事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，符合语境，故排除</a:t>
            </a:r>
            <a:r>
              <a:rPr lang="en-US" altLang="zh-CN" sz="2600" b="1" dirty="0" smtClean="0">
                <a:ea typeface="仿宋" panose="02010609060101010101" charset="-122"/>
              </a:rPr>
              <a:t>A</a:t>
            </a:r>
            <a:r>
              <a:rPr lang="zh-CN" altLang="zh-CN" sz="2600" b="1" dirty="0" smtClean="0">
                <a:ea typeface="仿宋" panose="02010609060101010101" charset="-122"/>
              </a:rPr>
              <a:t>、</a:t>
            </a:r>
            <a:r>
              <a:rPr lang="en-US" altLang="zh-CN" sz="2600" b="1" dirty="0" smtClean="0">
                <a:ea typeface="仿宋" panose="02010609060101010101" charset="-122"/>
              </a:rPr>
              <a:t>C</a:t>
            </a:r>
            <a:r>
              <a:rPr lang="zh-CN" altLang="zh-CN" sz="2600" b="1" dirty="0" smtClean="0">
                <a:ea typeface="仿宋" panose="02010609060101010101" charset="-122"/>
              </a:rPr>
              <a:t>；主语</a:t>
            </a:r>
            <a:r>
              <a:rPr lang="en-US" altLang="zh-CN" sz="2600" b="1" dirty="0" smtClean="0">
                <a:ea typeface="仿宋" panose="02010609060101010101" charset="-122"/>
              </a:rPr>
              <a:t>you</a:t>
            </a:r>
            <a:r>
              <a:rPr lang="zh-CN" altLang="zh-CN" sz="2600" b="1" dirty="0" smtClean="0">
                <a:ea typeface="仿宋" panose="02010609060101010101" charset="-122"/>
              </a:rPr>
              <a:t>和动词</a:t>
            </a:r>
            <a:r>
              <a:rPr lang="en-US" altLang="zh-CN" sz="2600" b="1" dirty="0" smtClean="0">
                <a:ea typeface="仿宋" panose="02010609060101010101" charset="-122"/>
              </a:rPr>
              <a:t>leave</a:t>
            </a:r>
            <a:r>
              <a:rPr lang="zh-CN" altLang="zh-CN" sz="2600" b="1" dirty="0" smtClean="0">
                <a:ea typeface="仿宋" panose="02010609060101010101" charset="-122"/>
              </a:rPr>
              <a:t>是主动关系，表示正在发生，故用现在分词。故选</a:t>
            </a:r>
            <a:r>
              <a:rPr lang="en-US" altLang="zh-CN" sz="2600" b="1" dirty="0" smtClean="0">
                <a:ea typeface="仿宋" panose="02010609060101010101" charset="-122"/>
              </a:rPr>
              <a:t>D</a:t>
            </a:r>
            <a:r>
              <a:rPr lang="zh-CN" altLang="zh-CN" sz="2600" b="1" dirty="0" smtClean="0">
                <a:ea typeface="仿宋" panose="02010609060101010101" charset="-122"/>
              </a:rPr>
              <a:t>。</a:t>
            </a:r>
            <a:endParaRPr lang="zh-CN" altLang="en-US" sz="2600" b="1" dirty="0">
              <a:ea typeface="仿宋" panose="02010609060101010101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7346" y="958362"/>
            <a:ext cx="1062110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(2)2017·</a:t>
            </a:r>
            <a:r>
              <a:rPr lang="zh-CN" altLang="zh-CN" sz="3000" b="1" dirty="0" smtClean="0"/>
              <a:t>黄石—</a:t>
            </a:r>
            <a:r>
              <a:rPr lang="en-US" altLang="zh-CN" sz="3000" b="1" dirty="0" smtClean="0"/>
              <a:t>Jack, remember ________ off the lights when 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________ the home.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</a:t>
            </a:r>
            <a:r>
              <a:rPr lang="zh-CN" altLang="zh-CN" sz="3000" b="1" dirty="0" smtClean="0"/>
              <a:t>—</a:t>
            </a:r>
            <a:r>
              <a:rPr lang="en-US" altLang="zh-CN" sz="3000" b="1" dirty="0" smtClean="0"/>
              <a:t>OK, I won't forget, Mum.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turning; leaving       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to turn; leave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turning; left             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to turn; leaving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94391" y="114246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628885" y="2351107"/>
            <a:ext cx="10730777" cy="221599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Who can give me a </a:t>
            </a:r>
            <a:r>
              <a:rPr lang="en-US" altLang="zh-CN" sz="3000" b="1" i="1" dirty="0" smtClean="0"/>
              <a:t>correct</a:t>
            </a:r>
            <a:r>
              <a:rPr lang="en-US" altLang="zh-CN" sz="3000" b="1" dirty="0" smtClean="0"/>
              <a:t> answer?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谁能给我一个正确的答案？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Do you think his answer is </a:t>
            </a:r>
            <a:r>
              <a:rPr lang="en-US" altLang="zh-CN" sz="3000" b="1" i="1" dirty="0" smtClean="0"/>
              <a:t>correct?</a:t>
            </a:r>
            <a:r>
              <a:rPr lang="zh-CN" altLang="zh-CN" sz="3000" b="1" dirty="0" smtClean="0"/>
              <a:t>你认为他的答案正确吗？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0635" y="1361336"/>
            <a:ext cx="10406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●4</a:t>
            </a:r>
            <a:r>
              <a:rPr lang="en-US" altLang="zh-CN" sz="3200" dirty="0" smtClean="0"/>
              <a:t>   </a:t>
            </a:r>
            <a:r>
              <a:rPr lang="en-US" altLang="zh-CN" sz="3000" b="1" dirty="0" smtClean="0"/>
              <a:t>correct </a:t>
            </a:r>
            <a:r>
              <a:rPr lang="en-US" altLang="zh-CN" sz="3000" b="1" i="1" dirty="0" smtClean="0"/>
              <a:t>adj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正确的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5013" y="5307641"/>
            <a:ext cx="11141948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correct </a:t>
            </a:r>
            <a:r>
              <a:rPr lang="zh-CN" altLang="zh-CN" sz="3000" b="1" dirty="0" smtClean="0"/>
              <a:t>既可作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，又可作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53528" y="5458968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表语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59808" y="549249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定语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7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5" grpId="0"/>
      <p:bldP spid="4" grpId="0"/>
      <p:bldP spid="5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9741" y="1739471"/>
            <a:ext cx="10832123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correct </a:t>
            </a:r>
            <a:r>
              <a:rPr lang="zh-CN" altLang="zh-CN" sz="3000" b="1" dirty="0" smtClean="0"/>
              <a:t>的副词形式为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“________”</a:t>
            </a:r>
            <a:r>
              <a:rPr lang="zh-CN" altLang="zh-CN" sz="3000" b="1" dirty="0" smtClean="0"/>
              <a:t>；反义词为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“____________”</a:t>
            </a:r>
            <a:r>
              <a:rPr lang="zh-CN" altLang="zh-CN" sz="3000" b="1" dirty="0" smtClean="0"/>
              <a:t>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3850" y="3635382"/>
            <a:ext cx="78251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注意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correct</a:t>
            </a:r>
            <a:r>
              <a:rPr lang="zh-CN" altLang="zh-CN" sz="3000" b="1" dirty="0" smtClean="0"/>
              <a:t>还可作动词，意为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订正，改正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32960" y="2593848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不正确的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79720" y="1914144"/>
            <a:ext cx="1355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correctly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15528" y="1905000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正确地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39240" y="2572512"/>
            <a:ext cx="1373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incorrect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5269" y="1397976"/>
            <a:ext cx="10462848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4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(1)Can you pronounce these words ________(correct)?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(2)It's ________(correct) for a policeman to accept illegal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money. 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81672" y="1520952"/>
            <a:ext cx="1355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correctly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5664" y="2261616"/>
            <a:ext cx="1373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incorrect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590096" y="2079812"/>
            <a:ext cx="10730777" cy="143584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I am not </a:t>
            </a:r>
            <a:r>
              <a:rPr lang="en-US" altLang="zh-CN" sz="3000" b="1" i="1" dirty="0" smtClean="0"/>
              <a:t>certain</a:t>
            </a:r>
            <a:r>
              <a:rPr lang="en-US" altLang="zh-CN" sz="3000" b="1" dirty="0" smtClean="0"/>
              <a:t> whether I can come here on time.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我不确定能否准时到达这里。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9254" y="1396154"/>
            <a:ext cx="10406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●5</a:t>
            </a:r>
            <a:r>
              <a:rPr lang="en-US" altLang="zh-CN" sz="3200" dirty="0" smtClean="0"/>
              <a:t>   </a:t>
            </a:r>
            <a:r>
              <a:rPr lang="en-US" altLang="zh-CN" sz="3000" b="1" dirty="0" smtClean="0"/>
              <a:t>certain  </a:t>
            </a:r>
            <a:r>
              <a:rPr lang="en-US" altLang="zh-CN" sz="3000" b="1" i="1" dirty="0" smtClean="0"/>
              <a:t>adj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确定的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7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5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17489" y="1895518"/>
          <a:ext cx="10698480" cy="4369778"/>
        </p:xfrm>
        <a:graphic>
          <a:graphicData uri="http://schemas.openxmlformats.org/drawingml/2006/table">
            <a:tbl>
              <a:tblPr/>
              <a:tblGrid>
                <a:gridCol w="1216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97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1.grape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2.strawberry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_______→(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复数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3.spoon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4.salad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5.tidy </a:t>
                      </a:r>
                      <a:r>
                        <a:rPr lang="en-US" altLang="zh-CN" sz="30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</a:t>
                      </a:r>
                      <a:r>
                        <a:rPr lang="en-US" altLang="zh-CN" sz="3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.&amp;</a:t>
                      </a:r>
                      <a:r>
                        <a:rPr lang="en-US" altLang="zh-CN" sz="30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vt</a:t>
                      </a:r>
                      <a:r>
                        <a:rPr lang="en-US" altLang="zh-CN" sz="3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.___________→tidy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不干净的，不整洁的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182147" y="1033976"/>
            <a:ext cx="3611733" cy="675005"/>
            <a:chOff x="183" y="1646"/>
            <a:chExt cx="4986" cy="1063"/>
          </a:xfrm>
        </p:grpSpPr>
        <p:pic>
          <p:nvPicPr>
            <p:cNvPr id="19" name="图片 1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20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488723" y="5600700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untidy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98579" y="2201525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葡萄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48667" y="289560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草莓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06167" y="2842846"/>
            <a:ext cx="2151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strawberries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14459" y="3590192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匙，调羹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79290" y="4223239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沙拉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45282" y="4953000"/>
            <a:ext cx="173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收拾，整理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61144" y="4926623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整洁的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9407" y="935051"/>
            <a:ext cx="11974286" cy="701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搭配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Y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9459" y="1758461"/>
            <a:ext cx="8512554" cy="3077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09955" y="5152291"/>
            <a:ext cx="10761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certain</a:t>
            </a:r>
            <a:r>
              <a:rPr lang="zh-CN" altLang="zh-CN" sz="3000" b="1" dirty="0" smtClean="0"/>
              <a:t>的副词形式为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当然可以，没问题，一定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，常用于回答问题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48072" y="5312664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certainly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6072" y="4302252"/>
            <a:ext cx="10908792" cy="2417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ea typeface="仿宋" panose="02010609060101010101" charset="-122"/>
              </a:rPr>
              <a:t>考查情景交际。</a:t>
            </a:r>
            <a:r>
              <a:rPr lang="en-US" altLang="zh-CN" sz="2600" b="1" dirty="0" smtClean="0">
                <a:ea typeface="仿宋" panose="02010609060101010101" charset="-122"/>
              </a:rPr>
              <a:t>Certainly not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当然不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Enjoy yourself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玩得开心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Don't trouble me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别打扰我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Yes, please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好的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。句意：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你介意我坐你旁边的座位吗？</a:t>
            </a:r>
            <a:r>
              <a:rPr lang="en-US" altLang="zh-CN" sz="2600" b="1" dirty="0" smtClean="0">
                <a:ea typeface="仿宋" panose="02010609060101010101" charset="-122"/>
              </a:rPr>
              <a:t>”“________</a:t>
            </a:r>
            <a:r>
              <a:rPr lang="zh-CN" altLang="zh-CN" sz="2600" b="1" dirty="0" smtClean="0">
                <a:ea typeface="仿宋" panose="02010609060101010101" charset="-122"/>
              </a:rPr>
              <a:t>。这个位子上的人已经吃完午饭离开了。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故答案为</a:t>
            </a:r>
            <a:r>
              <a:rPr lang="en-US" altLang="zh-CN" sz="2600" b="1" dirty="0" smtClean="0">
                <a:ea typeface="仿宋" panose="02010609060101010101" charset="-122"/>
              </a:rPr>
              <a:t>A</a:t>
            </a:r>
            <a:r>
              <a:rPr lang="zh-CN" altLang="zh-CN" sz="2600" b="1" dirty="0" smtClean="0">
                <a:ea typeface="仿宋" panose="02010609060101010101" charset="-122"/>
              </a:rPr>
              <a:t>。</a:t>
            </a:r>
            <a:endParaRPr lang="zh-CN" altLang="en-US" sz="2600" b="1" dirty="0">
              <a:ea typeface="仿宋" panose="02010609060101010101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8554" y="861646"/>
            <a:ext cx="1070903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5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(1)2017·</a:t>
            </a:r>
            <a:r>
              <a:rPr lang="zh-CN" altLang="zh-CN" sz="3000" b="1" dirty="0" smtClean="0"/>
              <a:t>遂宁—</a:t>
            </a:r>
            <a:r>
              <a:rPr lang="en-US" altLang="zh-CN" sz="3000" b="1" dirty="0" smtClean="0"/>
              <a:t>Would you mind if I take the seat next to you?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</a:t>
            </a:r>
            <a:r>
              <a:rPr lang="zh-CN" altLang="zh-CN" sz="3000" b="1" dirty="0" smtClean="0"/>
              <a:t>—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The person who was here has finished his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lunch and left.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Certainly not        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Enjoy yourself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Don't trouble me  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Yes, please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06624" y="172821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652954"/>
            <a:ext cx="7561385" cy="139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</a:t>
            </a:r>
            <a:r>
              <a:rPr lang="zh-CN" altLang="zh-CN" sz="3000" b="1" dirty="0" smtClean="0"/>
              <a:t>地球是圆的是肯定无疑的。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____________the Earth is round.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47672" y="2514600"/>
            <a:ext cx="2218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It's certain that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659423" y="2230155"/>
            <a:ext cx="10730777" cy="1476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Lucy takes an </a:t>
            </a:r>
            <a:r>
              <a:rPr lang="en-US" altLang="zh-CN" sz="3000" b="1" i="1" dirty="0" smtClean="0"/>
              <a:t>active</a:t>
            </a:r>
            <a:r>
              <a:rPr lang="en-US" altLang="zh-CN" sz="3000" b="1" dirty="0" smtClean="0"/>
              <a:t> part in school activities.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露西积极参加学校活动。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4046" y="1561801"/>
            <a:ext cx="10406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●6</a:t>
            </a:r>
            <a:r>
              <a:rPr lang="en-US" altLang="zh-CN" sz="3200" dirty="0" smtClean="0"/>
              <a:t>    </a:t>
            </a:r>
            <a:r>
              <a:rPr lang="en-US" altLang="zh-CN" sz="3000" b="1" dirty="0" smtClean="0"/>
              <a:t>active  </a:t>
            </a:r>
            <a:r>
              <a:rPr lang="en-US" altLang="zh-CN" sz="3000" b="1" i="1" dirty="0" smtClean="0"/>
              <a:t>adj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积极的，活跃的；主动的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2966" y="3637392"/>
            <a:ext cx="11386022" cy="143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active</a:t>
            </a:r>
            <a:r>
              <a:rPr lang="zh-CN" altLang="zh-CN" sz="3000" b="1" dirty="0" smtClean="0"/>
              <a:t>既可作定语，又可作表语。作定语且前面有不定冠词</a:t>
            </a:r>
            <a:endParaRPr lang="en-US" altLang="zh-CN" sz="3000" b="1" dirty="0" smtClean="0"/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3000" b="1" dirty="0" smtClean="0"/>
              <a:t>修饰时，应用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7172" y="4547437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7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5" grpId="0"/>
      <p:bldP spid="4" grpId="0"/>
      <p:bldP spid="5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31991" y="1676869"/>
            <a:ext cx="11761177" cy="143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搭配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be active in… </a:t>
            </a:r>
            <a:r>
              <a:rPr lang="zh-CN" altLang="zh-CN" sz="3000" b="1" dirty="0" smtClean="0"/>
              <a:t>在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方面积极</a:t>
            </a:r>
            <a:r>
              <a:rPr lang="en-US" altLang="zh-CN" sz="3000" b="1" dirty="0" smtClean="0"/>
              <a:t> 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take an active part in </a:t>
            </a:r>
            <a:r>
              <a:rPr lang="zh-CN" altLang="zh-CN" sz="3000" b="1" dirty="0" smtClean="0"/>
              <a:t>积极参与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6410" y="3476829"/>
            <a:ext cx="104086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active</a:t>
            </a:r>
            <a:r>
              <a:rPr lang="zh-CN" altLang="zh-CN" sz="3000" b="1" dirty="0" smtClean="0"/>
              <a:t>的副词形式为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积极地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；其名词形式为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活动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029968" y="4315968"/>
            <a:ext cx="1157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activity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91328" y="3645408"/>
            <a:ext cx="1191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actively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40664" y="4078224"/>
            <a:ext cx="10908792" cy="181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ea typeface="仿宋" panose="02010609060101010101" charset="-122"/>
              </a:rPr>
              <a:t>考查形容词词义辨析。</a:t>
            </a:r>
            <a:r>
              <a:rPr lang="en-US" altLang="zh-CN" sz="2600" b="1" dirty="0" smtClean="0">
                <a:ea typeface="仿宋" panose="02010609060101010101" charset="-122"/>
              </a:rPr>
              <a:t>active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积极的，活跃的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quiet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安静的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lazy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懒惰的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honest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诚实的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。句意为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我的同桌</a:t>
            </a:r>
            <a:r>
              <a:rPr lang="en-US" altLang="zh-CN" sz="2600" b="1" dirty="0" smtClean="0">
                <a:ea typeface="仿宋" panose="02010609060101010101" charset="-122"/>
              </a:rPr>
              <a:t>________</a:t>
            </a:r>
            <a:r>
              <a:rPr lang="zh-CN" altLang="zh-CN" sz="2600" b="1" dirty="0" smtClean="0">
                <a:ea typeface="仿宋" panose="02010609060101010101" charset="-122"/>
              </a:rPr>
              <a:t>。她喜欢在放学后参加不同的活动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。故答案为</a:t>
            </a:r>
            <a:r>
              <a:rPr lang="en-US" altLang="zh-CN" sz="2600" b="1" dirty="0" smtClean="0">
                <a:ea typeface="仿宋" panose="02010609060101010101" charset="-122"/>
              </a:rPr>
              <a:t>A</a:t>
            </a:r>
            <a:r>
              <a:rPr lang="zh-CN" altLang="zh-CN" sz="2600" b="1" dirty="0" smtClean="0">
                <a:ea typeface="仿宋" panose="02010609060101010101" charset="-122"/>
              </a:rPr>
              <a:t>。</a:t>
            </a:r>
            <a:endParaRPr lang="zh-CN" altLang="en-US" sz="2600" b="1" dirty="0">
              <a:ea typeface="仿宋" panose="02010609060101010101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5608" y="1266092"/>
            <a:ext cx="105156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6. (1)2017·</a:t>
            </a:r>
            <a:r>
              <a:rPr lang="zh-CN" altLang="zh-CN" sz="3000" b="1" dirty="0" smtClean="0"/>
              <a:t>安徽</a:t>
            </a:r>
            <a:r>
              <a:rPr lang="en-US" altLang="zh-CN" sz="3000" b="1" dirty="0" smtClean="0"/>
              <a:t>  My </a:t>
            </a:r>
            <a:r>
              <a:rPr lang="en-US" altLang="zh-CN" sz="3000" b="1" dirty="0" err="1" smtClean="0"/>
              <a:t>deskmate</a:t>
            </a:r>
            <a:r>
              <a:rPr lang="en-US" altLang="zh-CN" sz="3000" b="1" dirty="0" smtClean="0"/>
              <a:t> is really ________. She likes to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attend different activities after school.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active</a:t>
            </a:r>
            <a:r>
              <a:rPr lang="zh-CN" altLang="zh-CN" sz="3000" b="1" dirty="0" smtClean="0"/>
              <a:t>　　</a:t>
            </a:r>
            <a:r>
              <a:rPr lang="en-US" altLang="zh-CN" sz="3000" b="1" dirty="0" smtClean="0"/>
              <a:t>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quiet  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lazy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honest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819195" y="146572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95754" y="1608992"/>
            <a:ext cx="10559561" cy="2086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(2)When the game started, both of us played ________(active).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(3)</a:t>
            </a:r>
            <a:r>
              <a:rPr lang="zh-CN" altLang="zh-CN" sz="3000" b="1" dirty="0" smtClean="0"/>
              <a:t>他积极参加体育活动。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He _________________________ sports.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82112" y="3136392"/>
            <a:ext cx="3090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takes an active part in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10600" y="1734312"/>
            <a:ext cx="1191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actively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540963" y="2090182"/>
            <a:ext cx="10730777" cy="28208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He thought it was possible that she would come back that day.</a:t>
            </a:r>
            <a:r>
              <a:rPr lang="zh-CN" altLang="zh-CN" sz="3000" b="1" dirty="0" smtClean="0"/>
              <a:t>他认为她有可能那天回来。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It's possible to break with old habits.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改掉旧习惯是有可能的。</a:t>
            </a:r>
            <a:endParaRPr kumimoji="0" lang="zh-CN" altLang="en-US" sz="3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2009" y="1343400"/>
            <a:ext cx="10406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●7</a:t>
            </a:r>
            <a:r>
              <a:rPr lang="en-US" altLang="zh-CN" sz="3200" dirty="0" smtClean="0"/>
              <a:t>   </a:t>
            </a:r>
            <a:r>
              <a:rPr lang="en-US" altLang="zh-CN" sz="3000" b="1" dirty="0" smtClean="0"/>
              <a:t>possible  </a:t>
            </a:r>
            <a:r>
              <a:rPr lang="en-US" altLang="zh-CN" sz="3000" b="1" i="1" dirty="0" smtClean="0"/>
              <a:t>adj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可能的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7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5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7925" y="1058597"/>
            <a:ext cx="11162076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possible</a:t>
            </a:r>
            <a:r>
              <a:rPr lang="zh-CN" altLang="zh-CN" sz="3000" b="1" dirty="0" smtClean="0"/>
              <a:t>可作形式主语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的表语，后接动词不定</a:t>
            </a:r>
            <a:endParaRPr lang="en-US" altLang="zh-CN" sz="3000" b="1" dirty="0" smtClean="0"/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3000" b="1" dirty="0" smtClean="0"/>
              <a:t>式</a:t>
            </a:r>
            <a:r>
              <a:rPr lang="en-US" altLang="zh-CN" sz="3000" b="1" dirty="0" smtClean="0"/>
              <a:t>(</a:t>
            </a:r>
            <a:r>
              <a:rPr lang="zh-CN" altLang="zh-CN" sz="3000" b="1" dirty="0" smtClean="0"/>
              <a:t>短语</a:t>
            </a:r>
            <a:r>
              <a:rPr lang="en-US" altLang="zh-CN" sz="3000" b="1" dirty="0" smtClean="0"/>
              <a:t>)</a:t>
            </a:r>
            <a:r>
              <a:rPr lang="zh-CN" altLang="zh-CN" sz="3000" b="1" dirty="0" smtClean="0"/>
              <a:t>或</a:t>
            </a:r>
            <a:r>
              <a:rPr lang="en-US" altLang="zh-CN" sz="3000" b="1" dirty="0" smtClean="0"/>
              <a:t>that</a:t>
            </a:r>
            <a:r>
              <a:rPr lang="zh-CN" altLang="zh-CN" sz="3000" b="1" dirty="0" smtClean="0"/>
              <a:t>从句，不定式</a:t>
            </a:r>
            <a:r>
              <a:rPr lang="en-US" altLang="zh-CN" sz="3000" b="1" dirty="0" smtClean="0"/>
              <a:t>(</a:t>
            </a:r>
            <a:r>
              <a:rPr lang="zh-CN" altLang="zh-CN" sz="3000" b="1" dirty="0" smtClean="0"/>
              <a:t>短语</a:t>
            </a:r>
            <a:r>
              <a:rPr lang="en-US" altLang="zh-CN" sz="3000" b="1" dirty="0" smtClean="0"/>
              <a:t>)</a:t>
            </a:r>
            <a:r>
              <a:rPr lang="zh-CN" altLang="zh-CN" sz="3000" b="1" dirty="0" smtClean="0"/>
              <a:t>或</a:t>
            </a:r>
            <a:r>
              <a:rPr lang="en-US" altLang="zh-CN" sz="3000" b="1" dirty="0" smtClean="0"/>
              <a:t>that</a:t>
            </a:r>
            <a:r>
              <a:rPr lang="zh-CN" altLang="zh-CN" sz="3000" b="1" dirty="0" smtClean="0"/>
              <a:t>从句为</a:t>
            </a:r>
            <a:r>
              <a:rPr lang="en-US" altLang="zh-CN" sz="3000" b="1" dirty="0" smtClean="0"/>
              <a:t>____________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1161" y="2525812"/>
            <a:ext cx="11060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搭配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as soon as possible</a:t>
            </a:r>
            <a:r>
              <a:rPr lang="zh-CN" altLang="zh-CN" sz="3000" b="1" dirty="0" smtClean="0"/>
              <a:t>尽可能快地</a:t>
            </a:r>
            <a:r>
              <a:rPr lang="en-US" altLang="zh-CN" sz="3000" b="1" dirty="0" smtClean="0"/>
              <a:t>        if possible</a:t>
            </a:r>
            <a:r>
              <a:rPr lang="zh-CN" altLang="zh-CN" sz="3000" b="1" dirty="0" smtClean="0"/>
              <a:t>如果可能的话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8498" y="3411415"/>
            <a:ext cx="107793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possible</a:t>
            </a:r>
            <a:r>
              <a:rPr lang="zh-CN" altLang="zh-CN" sz="3000" b="1" dirty="0" smtClean="0"/>
              <a:t>的反义词为</a:t>
            </a:r>
            <a:r>
              <a:rPr lang="en-US" altLang="zh-CN" sz="3000" b="1" dirty="0" smtClean="0"/>
              <a:t>__________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“____________”</a:t>
            </a:r>
            <a:r>
              <a:rPr lang="zh-CN" altLang="zh-CN" sz="3000" b="1" dirty="0" smtClean="0"/>
              <a:t>；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为副词，意为</a:t>
            </a:r>
            <a:r>
              <a:rPr lang="en-US" altLang="zh-CN" sz="3000" b="1" dirty="0" smtClean="0"/>
              <a:t>“________</a:t>
            </a:r>
            <a:r>
              <a:rPr lang="zh-CN" altLang="zh-CN" sz="3000" b="1" dirty="0" smtClean="0"/>
              <a:t>，大概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933457" y="4233672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可能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80354" y="1291097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it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783798" y="1940321"/>
            <a:ext cx="173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真正的主语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62057" y="3608832"/>
            <a:ext cx="1828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impossible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469137" y="3535680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不可能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的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8177" y="4239768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possibly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3191" y="1283677"/>
            <a:ext cx="108233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7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(1)</a:t>
            </a:r>
            <a:r>
              <a:rPr lang="zh-CN" altLang="zh-CN" sz="3000" b="1" dirty="0" smtClean="0"/>
              <a:t>我希望尽快收到你的来信。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I hope ________________you ________________.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(2)2017·</a:t>
            </a:r>
            <a:r>
              <a:rPr lang="zh-CN" altLang="zh-CN" sz="3000" b="1" dirty="0" smtClean="0"/>
              <a:t>盐城</a:t>
            </a:r>
            <a:r>
              <a:rPr lang="en-US" altLang="zh-CN" sz="3000" b="1" dirty="0" smtClean="0"/>
              <a:t>It seems ________(possible) for Spring Festival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Gala to satisfy all 1.3 billion Chinese.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74920" y="2816352"/>
            <a:ext cx="1569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impossible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61360" y="2109216"/>
            <a:ext cx="1831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to hear from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0400" y="2118360"/>
            <a:ext cx="2606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as soon as possible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81415" y="999499"/>
          <a:ext cx="9118469" cy="4750670"/>
        </p:xfrm>
        <a:graphic>
          <a:graphicData uri="http://schemas.openxmlformats.org/drawingml/2006/table">
            <a:tbl>
              <a:tblPr/>
              <a:tblGrid>
                <a:gridCol w="794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3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06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单词过关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增加，补充</a:t>
                      </a:r>
                      <a:r>
                        <a:rPr lang="en-US" altLang="zh-CN" sz="30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vt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&amp;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例子；榜样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使处于某种状态 </a:t>
                      </a:r>
                      <a:r>
                        <a:rPr lang="en-US" altLang="zh-CN" sz="30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vt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混合</a:t>
                      </a:r>
                      <a:r>
                        <a:rPr lang="en-US" altLang="zh-CN" sz="30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vt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&amp;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________→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混合的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正确的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.________→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不正确的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完成的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.________→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完成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98720" y="1395984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add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2024" y="2072640"/>
            <a:ext cx="1587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example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1288" y="2749296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leave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10584" y="3471672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mix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13904" y="3480816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mixed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91712" y="4130040"/>
            <a:ext cx="111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correct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96784" y="4120896"/>
            <a:ext cx="1682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incorrect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45992" y="4815840"/>
            <a:ext cx="1228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finished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08648" y="4815840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finish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67485" y="111089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46604" y="1105881"/>
            <a:ext cx="168507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rgbClr val="00A6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68546" y="1908975"/>
            <a:ext cx="9889768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●1 </a:t>
            </a:r>
            <a:r>
              <a:rPr lang="en-US" altLang="zh-CN" sz="3000" b="1" dirty="0" smtClean="0"/>
              <a:t>Make sure it is…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确保它是</a:t>
            </a:r>
            <a:r>
              <a:rPr lang="en-US" altLang="zh-CN" sz="3000" b="1" dirty="0" smtClean="0"/>
              <a:t>……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14153" y="162806"/>
            <a:ext cx="83956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1161" y="3604847"/>
            <a:ext cx="11430001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make sure</a:t>
            </a:r>
            <a:r>
              <a:rPr lang="zh-CN" altLang="zh-CN" sz="3000" b="1" dirty="0" smtClean="0"/>
              <a:t>意为“确信，确保”，其后可接</a:t>
            </a:r>
            <a:r>
              <a:rPr lang="en-US" altLang="zh-CN" sz="3000" b="1" dirty="0" smtClean="0"/>
              <a:t>________________ (that </a:t>
            </a:r>
            <a:r>
              <a:rPr lang="zh-CN" altLang="zh-CN" sz="3000" b="1" dirty="0" smtClean="0"/>
              <a:t>可省略</a:t>
            </a:r>
            <a:r>
              <a:rPr lang="en-US" altLang="zh-CN" sz="3000" b="1" dirty="0" smtClean="0"/>
              <a:t>)</a:t>
            </a:r>
            <a:r>
              <a:rPr lang="zh-CN" altLang="zh-CN" sz="3000" b="1" dirty="0" smtClean="0"/>
              <a:t>、</a:t>
            </a:r>
            <a:r>
              <a:rPr lang="en-US" altLang="zh-CN" sz="3000" b="1" dirty="0" smtClean="0"/>
              <a:t>______________</a:t>
            </a:r>
            <a:r>
              <a:rPr lang="zh-CN" altLang="zh-CN" sz="3000" b="1" dirty="0" smtClean="0"/>
              <a:t>或</a:t>
            </a:r>
            <a:r>
              <a:rPr lang="en-US" altLang="zh-CN" sz="3000" b="1" dirty="0" smtClean="0"/>
              <a:t>of</a:t>
            </a:r>
            <a:r>
              <a:rPr lang="zh-CN" altLang="zh-CN" sz="3000" b="1" dirty="0" smtClean="0"/>
              <a:t>短语。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75304" y="4489704"/>
            <a:ext cx="173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动词不定式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66632" y="3800856"/>
            <a:ext cx="2880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that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引导的宾语从句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6146" grpId="0"/>
      <p:bldP spid="6" grpId="0"/>
      <p:bldP spid="7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53877" y="102180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828489" y="1015362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9908" y="1723292"/>
            <a:ext cx="9583616" cy="415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1. </a:t>
            </a:r>
            <a:r>
              <a:rPr lang="zh-CN" altLang="zh-CN" sz="3000" b="1" dirty="0" smtClean="0"/>
              <a:t>—</a:t>
            </a:r>
            <a:r>
              <a:rPr lang="en-US" altLang="zh-CN" sz="3000" b="1" dirty="0" smtClean="0"/>
              <a:t>I'd like a wake­up call at 7</a:t>
            </a:r>
            <a:r>
              <a:rPr lang="zh-CN" altLang="zh-CN" sz="3000" b="1" dirty="0" smtClean="0"/>
              <a:t>：</a:t>
            </a:r>
            <a:r>
              <a:rPr lang="en-US" altLang="zh-CN" sz="3000" b="1" dirty="0" smtClean="0"/>
              <a:t>00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m., please!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</a:t>
            </a:r>
            <a:r>
              <a:rPr lang="zh-CN" altLang="zh-CN" sz="3000" b="1" dirty="0" smtClean="0"/>
              <a:t>—</a:t>
            </a:r>
            <a:r>
              <a:rPr lang="en-US" altLang="zh-CN" sz="3000" b="1" dirty="0" smtClean="0"/>
              <a:t>OK, ________</a:t>
            </a:r>
            <a:r>
              <a:rPr lang="zh-CN" altLang="zh-CN" sz="3000" b="1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help yourself 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you'll certainly make it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just do what you like 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I'll make sure you get one</a:t>
            </a:r>
            <a:endParaRPr lang="zh-CN" altLang="en-US" sz="3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163824" y="260604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2336" y="1609344"/>
            <a:ext cx="11292840" cy="2417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ea typeface="仿宋" panose="02010609060101010101" charset="-122"/>
              </a:rPr>
              <a:t>考查情景交际。</a:t>
            </a:r>
            <a:r>
              <a:rPr lang="en-US" altLang="zh-CN" sz="2600" b="1" dirty="0" smtClean="0">
                <a:ea typeface="仿宋" panose="02010609060101010101" charset="-122"/>
              </a:rPr>
              <a:t>help yourself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请自便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you'll certainly make it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你一定会做到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just do what you like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仅仅做你喜欢做的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I'll make sure you get one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我保证你能收到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。句意：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我想在早上七点有一个叫醒电话。”“好的，</a:t>
            </a:r>
            <a:r>
              <a:rPr lang="en-US" altLang="zh-CN" sz="2600" b="1" dirty="0" smtClean="0">
                <a:ea typeface="仿宋" panose="02010609060101010101" charset="-122"/>
              </a:rPr>
              <a:t>________</a:t>
            </a:r>
            <a:r>
              <a:rPr lang="zh-CN" altLang="zh-CN" sz="2600" b="1" dirty="0" smtClean="0">
                <a:ea typeface="仿宋" panose="02010609060101010101" charset="-122"/>
              </a:rPr>
              <a:t>。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故答案为</a:t>
            </a:r>
            <a:r>
              <a:rPr lang="en-US" altLang="zh-CN" sz="2600" b="1" dirty="0" smtClean="0">
                <a:ea typeface="仿宋" panose="02010609060101010101" charset="-122"/>
              </a:rPr>
              <a:t>D</a:t>
            </a:r>
            <a:r>
              <a:rPr lang="zh-CN" altLang="zh-CN" sz="2600" b="1" dirty="0" smtClean="0">
                <a:ea typeface="仿宋" panose="02010609060101010101" charset="-122"/>
              </a:rPr>
              <a:t>。</a:t>
            </a:r>
            <a:endParaRPr lang="zh-CN" altLang="en-US" sz="2600" b="1" dirty="0">
              <a:ea typeface="仿宋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2960" y="3957518"/>
            <a:ext cx="10602402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for example 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“________”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645883" y="1831253"/>
            <a:ext cx="6723892" cy="152349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en-US" altLang="zh-CN" sz="3200" dirty="0" smtClean="0"/>
              <a:t>   </a:t>
            </a:r>
            <a:r>
              <a:rPr lang="en-US" altLang="zh-CN" sz="3000" b="1" dirty="0" smtClean="0"/>
              <a:t>For example, mixing red apples</a:t>
            </a:r>
            <a:r>
              <a:rPr lang="zh-CN" altLang="zh-CN" sz="3000" b="1" dirty="0" smtClean="0"/>
              <a:t>…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</a:t>
            </a:r>
            <a:r>
              <a:rPr lang="zh-CN" altLang="zh-CN" sz="3000" b="1" dirty="0" smtClean="0"/>
              <a:t>例如，把红苹果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混合起来</a:t>
            </a:r>
            <a:r>
              <a:rPr lang="en-US" altLang="zh-CN" sz="3000" b="1" dirty="0" smtClean="0"/>
              <a:t>……</a:t>
            </a:r>
            <a:endParaRPr lang="zh-CN" altLang="zh-CN" sz="30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285232" y="416052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例如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2705" grpId="0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2707" y="1283677"/>
            <a:ext cx="1063869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辨析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for example</a:t>
            </a:r>
            <a:r>
              <a:rPr lang="zh-CN" altLang="zh-CN" sz="3000" b="1" dirty="0" smtClean="0"/>
              <a:t>与</a:t>
            </a:r>
            <a:r>
              <a:rPr lang="en-US" altLang="zh-CN" sz="3000" b="1" dirty="0" smtClean="0"/>
              <a:t>such as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(1)for example</a:t>
            </a:r>
            <a:r>
              <a:rPr lang="zh-CN" altLang="zh-CN" sz="3000" b="1" dirty="0" smtClean="0"/>
              <a:t>用于举例说明某种论点或情况，一般只列举同类人或事物中的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；作插入语时，可位于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、句中或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(2)such as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</a:t>
            </a:r>
            <a:r>
              <a:rPr lang="zh-CN" altLang="zh-CN" sz="3000" b="1" dirty="0" smtClean="0"/>
              <a:t>”，也用来列举事物，一般列举同类人或物中的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，插在被列举的事物与前面的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之间，</a:t>
            </a:r>
            <a:r>
              <a:rPr lang="en-US" altLang="zh-CN" sz="3000" b="1" dirty="0" smtClean="0"/>
              <a:t>as</a:t>
            </a:r>
            <a:r>
              <a:rPr lang="zh-CN" altLang="zh-CN" sz="3000" b="1" dirty="0" smtClean="0"/>
              <a:t>后面不可用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隔开。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95344" y="552297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逗号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05912" y="276758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一个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28304" y="281330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句首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5672" y="349910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句末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89960" y="4157472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诸如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67584" y="487070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几个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50096" y="486156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名词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8680" y="3888662"/>
            <a:ext cx="11292840" cy="2417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ea typeface="仿宋" panose="02010609060101010101" charset="-122"/>
              </a:rPr>
              <a:t>考查短语辨析。</a:t>
            </a:r>
            <a:r>
              <a:rPr lang="en-US" altLang="zh-CN" sz="2600" b="1" dirty="0" smtClean="0">
                <a:ea typeface="仿宋" panose="02010609060101010101" charset="-122"/>
              </a:rPr>
              <a:t>for example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例如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，一般只列举同类事物中的一个；</a:t>
            </a:r>
            <a:r>
              <a:rPr lang="en-US" altLang="zh-CN" sz="2600" b="1" dirty="0" smtClean="0">
                <a:ea typeface="仿宋" panose="02010609060101010101" charset="-122"/>
              </a:rPr>
              <a:t>as a result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结果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such as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例如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，一般列举同类事物中的多个；</a:t>
            </a:r>
            <a:r>
              <a:rPr lang="en-US" altLang="zh-CN" sz="2600" b="1" dirty="0" smtClean="0">
                <a:ea typeface="仿宋" panose="02010609060101010101" charset="-122"/>
              </a:rPr>
              <a:t>in fact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事实上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。句意为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有些欧洲语言来源于拉丁语，例如，法语、意大利语和西班牙语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。故答案为</a:t>
            </a:r>
            <a:r>
              <a:rPr lang="en-US" altLang="zh-CN" sz="2600" b="1" dirty="0" smtClean="0">
                <a:ea typeface="仿宋" panose="02010609060101010101" charset="-122"/>
              </a:rPr>
              <a:t>C</a:t>
            </a:r>
            <a:r>
              <a:rPr lang="zh-CN" altLang="zh-CN" sz="2600" b="1" dirty="0" smtClean="0">
                <a:ea typeface="仿宋" panose="02010609060101010101" charset="-122"/>
              </a:rPr>
              <a:t>。</a:t>
            </a:r>
            <a:endParaRPr lang="zh-CN" altLang="en-US" sz="2600" b="1" dirty="0">
              <a:ea typeface="仿宋" panose="02010609060101010101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253" y="1011116"/>
            <a:ext cx="106650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Some of the European languages come from Latin, ________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French</a:t>
            </a:r>
            <a:r>
              <a:rPr lang="zh-CN" altLang="zh-CN" sz="3000" b="1" dirty="0" smtClean="0"/>
              <a:t>，</a:t>
            </a:r>
            <a:r>
              <a:rPr lang="en-US" altLang="zh-CN" sz="3000" b="1" dirty="0" smtClean="0"/>
              <a:t>Italian and Spanish.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for example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as a result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such as        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in fact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058400" y="116128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6840" y="1633546"/>
            <a:ext cx="10406743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●3</a:t>
            </a:r>
            <a:r>
              <a:rPr lang="en-US" altLang="zh-CN" sz="3200" dirty="0" smtClean="0"/>
              <a:t>   </a:t>
            </a:r>
            <a:r>
              <a:rPr lang="en-US" altLang="zh-CN" sz="3000" b="1" dirty="0" smtClean="0"/>
              <a:t>Can we stop cleaning the house and make some food?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</a:t>
            </a:r>
            <a:r>
              <a:rPr lang="zh-CN" altLang="zh-CN" sz="3000" b="1" dirty="0" smtClean="0"/>
              <a:t>我们能停止打扫房屋并做一些食物吗？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7714" y="3326558"/>
            <a:ext cx="11974286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stop doing </a:t>
            </a:r>
            <a:r>
              <a:rPr lang="en-US" altLang="zh-CN" sz="3000" b="1" dirty="0" err="1" smtClean="0"/>
              <a:t>sth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“____________”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3520440"/>
            <a:ext cx="173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停止做某事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33046" y="1169377"/>
            <a:ext cx="11761177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辨析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stop doing </a:t>
            </a:r>
            <a:r>
              <a:rPr lang="en-US" altLang="zh-CN" sz="3000" b="1" dirty="0" err="1" smtClean="0"/>
              <a:t>sth</a:t>
            </a:r>
            <a:r>
              <a:rPr lang="zh-CN" altLang="zh-CN" sz="3000" b="1" dirty="0" smtClean="0"/>
              <a:t>与</a:t>
            </a:r>
            <a:r>
              <a:rPr lang="en-US" altLang="zh-CN" sz="3000" b="1" dirty="0" smtClean="0"/>
              <a:t>stop to do </a:t>
            </a:r>
            <a:r>
              <a:rPr lang="en-US" altLang="zh-CN" sz="3000" b="1" dirty="0" err="1" smtClean="0"/>
              <a:t>sth</a:t>
            </a:r>
            <a:endParaRPr lang="zh-CN" altLang="zh-CN" sz="3000" b="1" dirty="0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861646" y="2184887"/>
          <a:ext cx="10550768" cy="4318200"/>
        </p:xfrm>
        <a:graphic>
          <a:graphicData uri="http://schemas.openxmlformats.org/drawingml/2006/table">
            <a:tbl>
              <a:tblPr/>
              <a:tblGrid>
                <a:gridCol w="2083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7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i="0" kern="100" baseline="0">
                          <a:latin typeface="Times New Roman" panose="02020603050405020304"/>
                          <a:cs typeface="Times New Roman" panose="02020603050405020304"/>
                        </a:rPr>
                        <a:t>词条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i="0" kern="100" baseline="0">
                          <a:latin typeface="Times New Roman" panose="02020603050405020304"/>
                          <a:cs typeface="Times New Roman" panose="02020603050405020304"/>
                        </a:rPr>
                        <a:t>含义及用法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i="0" kern="100" baseline="0">
                          <a:latin typeface="Times New Roman" panose="02020603050405020304"/>
                          <a:cs typeface="Times New Roman" panose="02020603050405020304"/>
                        </a:rPr>
                        <a:t>例句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stop doing 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i="0" kern="100" baseline="0" dirty="0" err="1">
                          <a:latin typeface="Times New Roman" panose="02020603050405020304"/>
                          <a:cs typeface="Courier New" panose="02070309020205020404"/>
                        </a:rPr>
                        <a:t>sth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3000" b="1" i="0" kern="100" baseline="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停止做某事</a:t>
                      </a:r>
                      <a:r>
                        <a:rPr lang="en-US" sz="3000" b="1" i="0" kern="100" baseline="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doing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是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stop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的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She stopped ________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她停止了唱歌。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stop to do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i="0" kern="100" baseline="0" dirty="0" err="1">
                          <a:latin typeface="Times New Roman" panose="02020603050405020304"/>
                          <a:cs typeface="Courier New" panose="02070309020205020404"/>
                        </a:rPr>
                        <a:t>sth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3000" b="1" i="0" kern="100" baseline="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停下来去做某事</a:t>
                      </a:r>
                      <a:r>
                        <a:rPr lang="en-US" sz="3000" b="1" i="0" kern="100" baseline="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to do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是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stop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的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She stopped ________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她停下来去唱歌。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537192" y="4837176"/>
            <a:ext cx="1048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to sing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20512" y="363626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宾语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70720" y="2968752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singing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57472" y="5830824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目的状语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40664" y="4078224"/>
            <a:ext cx="10908792" cy="1216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ea typeface="仿宋" panose="02010609060101010101" charset="-122"/>
              </a:rPr>
              <a:t>考查非谓语动词的用法。句意为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有时候你不要想太多，一切随心就好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。此题考查动词短语</a:t>
            </a:r>
            <a:r>
              <a:rPr lang="en-US" altLang="zh-CN" sz="2600" b="1" dirty="0" smtClean="0">
                <a:ea typeface="仿宋" panose="02010609060101010101" charset="-122"/>
              </a:rPr>
              <a:t>stop doing </a:t>
            </a:r>
            <a:r>
              <a:rPr lang="en-US" altLang="zh-CN" sz="2600" b="1" dirty="0" err="1" smtClean="0">
                <a:ea typeface="仿宋" panose="02010609060101010101" charset="-122"/>
              </a:rPr>
              <a:t>sth</a:t>
            </a:r>
            <a:r>
              <a:rPr lang="zh-CN" altLang="zh-CN" sz="2600" b="1" dirty="0" smtClean="0">
                <a:ea typeface="仿宋" panose="02010609060101010101" charset="-122"/>
              </a:rPr>
              <a:t>，意为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停止做某事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。故选</a:t>
            </a:r>
            <a:r>
              <a:rPr lang="en-US" altLang="zh-CN" sz="2600" b="1" dirty="0" smtClean="0">
                <a:ea typeface="仿宋" panose="02010609060101010101" charset="-122"/>
              </a:rPr>
              <a:t>C</a:t>
            </a:r>
            <a:r>
              <a:rPr lang="zh-CN" altLang="zh-CN" sz="2600" b="1" dirty="0" smtClean="0">
                <a:ea typeface="仿宋" panose="02010609060101010101" charset="-122"/>
              </a:rPr>
              <a:t>。</a:t>
            </a:r>
            <a:endParaRPr lang="zh-CN" altLang="en-US" sz="2600" b="1" dirty="0">
              <a:ea typeface="仿宋" panose="02010609060101010101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2323" y="1134208"/>
            <a:ext cx="104100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湘潭</a:t>
            </a:r>
            <a:r>
              <a:rPr lang="en-US" altLang="zh-CN" sz="3000" b="1" dirty="0" smtClean="0"/>
              <a:t>  Sometimes you have to stop ________ too much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and just go where your heart takes you.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think    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to think      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thinking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to thinking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537805" y="130705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2878" y="1087388"/>
            <a:ext cx="10406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●4</a:t>
            </a:r>
            <a:r>
              <a:rPr lang="en-US" altLang="zh-CN" sz="3200" dirty="0" smtClean="0"/>
              <a:t>   </a:t>
            </a:r>
            <a:r>
              <a:rPr lang="en-US" altLang="zh-CN" sz="3000" b="1" dirty="0" smtClean="0"/>
              <a:t>I'll tidy up right now. </a:t>
            </a:r>
            <a:r>
              <a:rPr lang="zh-CN" altLang="zh-CN" sz="3000" b="1" dirty="0" smtClean="0"/>
              <a:t>我马上就收拾。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9611" y="1687051"/>
            <a:ext cx="11036439" cy="143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tidy up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收拾妥，整理好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  <a:r>
              <a:rPr lang="en-US" altLang="zh-CN" sz="3000" b="1" dirty="0" smtClean="0"/>
              <a:t>tidy up</a:t>
            </a:r>
            <a:r>
              <a:rPr lang="zh-CN" altLang="zh-CN" sz="3000" b="1" dirty="0" smtClean="0"/>
              <a:t>是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动词＋副词</a:t>
            </a:r>
            <a:r>
              <a:rPr lang="en-US" altLang="zh-CN" sz="3000" b="1" dirty="0" smtClean="0"/>
              <a:t>”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3000" b="1" dirty="0" smtClean="0"/>
              <a:t>短语，当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作宾语时，必须放在动词和副词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718" y="3150232"/>
            <a:ext cx="113157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tidy</a:t>
            </a:r>
            <a:r>
              <a:rPr lang="zh-CN" altLang="zh-CN" sz="3000" b="1" dirty="0" smtClean="0"/>
              <a:t>还可作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整洁的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。其反义词为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不整洁的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；</a:t>
            </a:r>
            <a:r>
              <a:rPr lang="en-US" altLang="zh-CN" sz="3000" b="1" dirty="0" smtClean="0"/>
              <a:t>untidy</a:t>
            </a:r>
            <a:r>
              <a:rPr lang="zh-CN" altLang="zh-CN" sz="3000" b="1" dirty="0" smtClean="0"/>
              <a:t>的近义词为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脏的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20886" y="4038959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dirty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92680" y="2606757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代词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92097" y="2597613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中间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8566" y="3322679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形容词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18238" y="3359255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untidy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81415" y="999498"/>
          <a:ext cx="9118469" cy="3853855"/>
        </p:xfrm>
        <a:graphic>
          <a:graphicData uri="http://schemas.openxmlformats.org/drawingml/2006/table">
            <a:tbl>
              <a:tblPr/>
              <a:tblGrid>
                <a:gridCol w="794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3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38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单词过关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确定的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→不确定的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积极的，活跃的；主动的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→不积极的，不活跃的；不主动的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可能的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.________→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不可能的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754112" y="4114800"/>
            <a:ext cx="1569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impossible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3152" y="1331976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certain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5448" y="2072640"/>
            <a:ext cx="1758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uncertain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73240" y="2703576"/>
            <a:ext cx="95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active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24800" y="3380232"/>
            <a:ext cx="1208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inactive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9416" y="4084320"/>
            <a:ext cx="1228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possible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40664" y="4078224"/>
            <a:ext cx="10908792" cy="1216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ea typeface="仿宋" panose="02010609060101010101" charset="-122"/>
              </a:rPr>
              <a:t>考查动词短语辨析。</a:t>
            </a:r>
            <a:r>
              <a:rPr lang="en-US" altLang="zh-CN" sz="2600" b="1" dirty="0" smtClean="0">
                <a:ea typeface="仿宋" panose="02010609060101010101" charset="-122"/>
              </a:rPr>
              <a:t>put up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张贴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give up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放弃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tidy up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整理好，收拾好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look up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查阅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。由句意可知答案为</a:t>
            </a:r>
            <a:r>
              <a:rPr lang="en-US" altLang="zh-CN" sz="2600" b="1" dirty="0" smtClean="0">
                <a:ea typeface="仿宋" panose="02010609060101010101" charset="-122"/>
              </a:rPr>
              <a:t>C</a:t>
            </a:r>
            <a:r>
              <a:rPr lang="zh-CN" altLang="zh-CN" sz="2600" b="1" dirty="0" smtClean="0">
                <a:ea typeface="仿宋" panose="02010609060101010101" charset="-122"/>
              </a:rPr>
              <a:t>。</a:t>
            </a:r>
            <a:endParaRPr lang="zh-CN" altLang="en-US" sz="2600" b="1" dirty="0">
              <a:ea typeface="仿宋" panose="02010609060101010101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4931" y="1239715"/>
            <a:ext cx="106474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4.Before leaving for the day, ________ your desk and make a list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of projects you will need to do the next day.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put up</a:t>
            </a:r>
            <a:r>
              <a:rPr lang="zh-CN" altLang="zh-CN" sz="3000" b="1" dirty="0" smtClean="0"/>
              <a:t>　　</a:t>
            </a:r>
            <a:r>
              <a:rPr lang="en-US" altLang="zh-CN" sz="3000" b="1" dirty="0" smtClean="0"/>
              <a:t>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give up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tidy up     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look up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26971" y="146734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63127" y="1795026"/>
          <a:ext cx="9118469" cy="3220809"/>
        </p:xfrm>
        <a:graphic>
          <a:graphicData uri="http://schemas.openxmlformats.org/drawingml/2006/table">
            <a:tbl>
              <a:tblPr/>
              <a:tblGrid>
                <a:gridCol w="794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3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08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确保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．例如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3.be able to 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tidy up 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00984" y="4215384"/>
            <a:ext cx="2350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收拾妥，整理好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21280" y="2118360"/>
            <a:ext cx="1847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make sure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7896" y="2840736"/>
            <a:ext cx="2051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for example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25952" y="3544824"/>
            <a:ext cx="173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能够，会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66112" y="1073540"/>
          <a:ext cx="11530584" cy="5486400"/>
        </p:xfrm>
        <a:graphic>
          <a:graphicData uri="http://schemas.openxmlformats.org/drawingml/2006/table">
            <a:tbl>
              <a:tblPr/>
              <a:tblGrid>
                <a:gridCol w="521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9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4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确保它是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 it is…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．例如，把红苹果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混合起来……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mixing red apples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．我们能停止打扫房屋并做一些食物吗？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 we ________________ the house and make some food?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．我马上就收拾。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I'll ________________ right now.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59152" y="5952744"/>
            <a:ext cx="1117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tidy up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5712" y="1880616"/>
            <a:ext cx="1881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Make sure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3416" y="3197352"/>
            <a:ext cx="1826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For example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8712" y="4587240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stop cleaning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766" y="205291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38632" y="2039112"/>
            <a:ext cx="168507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rgbClr val="00A6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00743" y="2667857"/>
            <a:ext cx="4132863" cy="5539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indent="13335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●1 </a:t>
            </a:r>
            <a:r>
              <a:rPr lang="en-US" altLang="zh-CN" sz="3000" b="1" dirty="0" smtClean="0"/>
              <a:t>mix  </a:t>
            </a:r>
            <a:r>
              <a:rPr lang="en-US" altLang="zh-CN" sz="3000" b="1" i="1" dirty="0" err="1" smtClean="0"/>
              <a:t>vt</a:t>
            </a:r>
            <a:r>
              <a:rPr lang="en-US" altLang="zh-CN" sz="3000" b="1" dirty="0" smtClean="0"/>
              <a:t>.&amp; </a:t>
            </a:r>
            <a:r>
              <a:rPr lang="en-US" altLang="zh-CN" sz="3000" b="1" i="1" dirty="0" smtClean="0"/>
              <a:t>vi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混合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组合 10"/>
          <p:cNvGrpSpPr/>
          <p:nvPr/>
        </p:nvGrpSpPr>
        <p:grpSpPr>
          <a:xfrm>
            <a:off x="77470" y="966650"/>
            <a:ext cx="4431030" cy="845185"/>
            <a:chOff x="77470" y="894080"/>
            <a:chExt cx="4431030" cy="845185"/>
          </a:xfrm>
        </p:grpSpPr>
        <p:pic>
          <p:nvPicPr>
            <p:cNvPr id="12" name="图片 11" descr="图标-03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7470" y="894080"/>
              <a:ext cx="4431030" cy="845185"/>
            </a:xfrm>
            <a:prstGeom prst="rect">
              <a:avLst/>
            </a:prstGeom>
          </p:spPr>
        </p:pic>
        <p:sp>
          <p:nvSpPr>
            <p:cNvPr id="13" name="文本框 2"/>
            <p:cNvSpPr txBox="1"/>
            <p:nvPr/>
          </p:nvSpPr>
          <p:spPr>
            <a:xfrm>
              <a:off x="746760" y="1064895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32358" y="3312752"/>
            <a:ext cx="11219543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i="1" dirty="0" smtClean="0"/>
              <a:t> </a:t>
            </a:r>
            <a:r>
              <a:rPr lang="en-US" altLang="zh-CN" sz="3000" b="1" i="1" dirty="0" smtClean="0"/>
              <a:t>Mix</a:t>
            </a:r>
            <a:r>
              <a:rPr lang="en-US" altLang="zh-CN" sz="3000" b="1" dirty="0" smtClean="0"/>
              <a:t> them together. </a:t>
            </a:r>
            <a:r>
              <a:rPr lang="zh-CN" altLang="zh-CN" sz="3000" b="1" dirty="0" smtClean="0"/>
              <a:t>把它们混合在一起。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Oil and water do not </a:t>
            </a:r>
            <a:r>
              <a:rPr lang="en-US" altLang="zh-CN" sz="3000" b="1" i="1" dirty="0" smtClean="0"/>
              <a:t>mix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油和水不相融。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57201" y="2043220"/>
            <a:ext cx="10891857" cy="737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mix</a:t>
            </a:r>
            <a:r>
              <a:rPr lang="zh-CN" altLang="zh-CN" sz="3000" b="1" dirty="0" smtClean="0"/>
              <a:t>的形容词形式为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混合的”。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8284" y="899740"/>
            <a:ext cx="11292114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mix</a:t>
            </a:r>
            <a:r>
              <a:rPr lang="zh-CN" altLang="zh-CN" sz="3000" b="1" dirty="0" smtClean="0"/>
              <a:t>既可作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动词，又可作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动词。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215" y="3341077"/>
            <a:ext cx="91703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搭配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________________ </a:t>
            </a:r>
            <a:r>
              <a:rPr lang="zh-CN" altLang="zh-CN" sz="3000" b="1" dirty="0" smtClean="0"/>
              <a:t>弄错，弄乱，混合，搅匀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________________ </a:t>
            </a:r>
            <a:r>
              <a:rPr lang="zh-CN" altLang="zh-CN" sz="3000" b="1" dirty="0" smtClean="0"/>
              <a:t>把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和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混合起来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7048" y="4197096"/>
            <a:ext cx="1877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mix…with…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63696" y="111252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及物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85304" y="1121664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不及物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5024" y="2228088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mixed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38984" y="3517392"/>
            <a:ext cx="1099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mix up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62884" y="11376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"/>
          <p:cNvSpPr/>
          <p:nvPr/>
        </p:nvSpPr>
        <p:spPr>
          <a:xfrm>
            <a:off x="737496" y="1131206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0145" y="2444261"/>
            <a:ext cx="1161170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(1)</a:t>
            </a:r>
            <a:r>
              <a:rPr lang="zh-CN" altLang="zh-CN" sz="3000" b="1" dirty="0" smtClean="0"/>
              <a:t>你可以把鸡蛋和面粉混合在一起。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 You can ____________ flour.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(2)________________(</a:t>
            </a:r>
            <a:r>
              <a:rPr lang="zh-CN" altLang="zh-CN" sz="3000" b="1" dirty="0" smtClean="0"/>
              <a:t>不要混淆</a:t>
            </a:r>
            <a:r>
              <a:rPr lang="en-US" altLang="zh-CN" sz="3000" b="1" dirty="0" smtClean="0"/>
              <a:t>) the two kinds of vegetable seeds.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02536" y="3968496"/>
            <a:ext cx="1912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Don't mix up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4744" y="3297936"/>
            <a:ext cx="1980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mix eggs with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2553</Words>
  <Application>Microsoft Office PowerPoint</Application>
  <PresentationFormat>宽屏</PresentationFormat>
  <Paragraphs>282</Paragraphs>
  <Slides>40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40</vt:i4>
      </vt:variant>
    </vt:vector>
  </HeadingPairs>
  <TitlesOfParts>
    <vt:vector size="51" baseType="lpstr">
      <vt:lpstr>MingLiU_HKSCS</vt:lpstr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2023-01-16T18:32:37Z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059753E898DA497EA6DA14F64A7F1A0A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