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117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3A6756F-16C2-48E0-9458-335D726E46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B13E7E-E5D3-4FE1-B61D-6E6C31155B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D797-3CBC-47A6-A242-3911639DAA7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4FF1-D9FF-4F6B-97C4-6CA6007578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25A6-61E4-45E3-9990-582EC3371D4D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BE4A-977E-43A6-94CE-27A793C090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0F10-074F-4FF0-A9E5-A4D58C2D7D1E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0EEA-6DFC-42A3-8764-D1E18688E4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0424-052F-4AE2-95C5-E7F6A1E6363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EFB2-71BA-42E7-8D3C-AAB31C134A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E32F-D750-4C2B-9F30-4449187DAF8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8EBC-7E88-40EB-A434-42EA131FD0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158B-04D5-4478-B631-3F595AC499DA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C2F3-0206-4C6C-B5FC-5A782512C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E0A6-0723-471B-B3CD-0024DB4D578B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FF23-32FC-479C-B91F-7EEF1DCF3D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F911-BA4E-487E-A263-91192BE7FDE8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5E42-6734-4AC4-A32E-E856C2F10B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CE5F-B2DE-460F-80F6-6C5EA726EC7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383C-A7B3-4F3D-94FD-FBFA89DFD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8B8F-9EA0-4F14-B666-34C6608D6A14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5BE5-C612-45F3-9CF4-FB96FC6F6B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FFAC80F-6908-4032-95E8-035E5762D47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B960632-3A49-4703-AC58-DE1932F1A64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5813" y="1016000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数学五年级 </a:t>
            </a:r>
            <a:endParaRPr lang="zh-CN" altLang="en-US" sz="3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经典粗圆简" panose="02010609000101010101" charset="-122"/>
              <a:ea typeface="经典粗圆简" panose="02010609000101010101" charset="-122"/>
              <a:cs typeface="经典粗圆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346326" y="1920877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49603" y="2247901"/>
            <a:ext cx="4583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第三单</a:t>
            </a:r>
            <a:r>
              <a:rPr lang="zh-CN" altLang="en-US" sz="2800" dirty="0" smtClean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 </a:t>
            </a:r>
            <a:r>
              <a:rPr lang="zh-CN" altLang="en-US" sz="2800" dirty="0" smtClean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思源宋体 CN Heavy"/>
              </a:rPr>
              <a:t>小数的意义与性质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321175" y="4281204"/>
            <a:ext cx="3840163" cy="36512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5" y="3914476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346324" y="3145036"/>
            <a:ext cx="7789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 b="1" dirty="0" smtClean="0">
                <a:solidFill>
                  <a:srgbClr val="4F80BD"/>
                </a:solidFill>
                <a:latin typeface="微软雅黑" panose="020B0503020204020204" pitchFamily="34" charset="-122"/>
                <a:sym typeface="+mn-ea"/>
              </a:rPr>
              <a:t>小</a:t>
            </a:r>
            <a:r>
              <a:rPr lang="zh-CN" altLang="en-US" sz="4400" b="1" dirty="0">
                <a:solidFill>
                  <a:srgbClr val="4F80BD"/>
                </a:solidFill>
                <a:latin typeface="微软雅黑" panose="020B0503020204020204" pitchFamily="34" charset="-122"/>
                <a:sym typeface="+mn-ea"/>
              </a:rPr>
              <a:t>数</a:t>
            </a:r>
            <a:r>
              <a:rPr lang="zh-CN" altLang="en-US" sz="4400" b="1" dirty="0" smtClean="0">
                <a:solidFill>
                  <a:srgbClr val="4F80BD"/>
                </a:solidFill>
                <a:latin typeface="微软雅黑" panose="020B0503020204020204" pitchFamily="34" charset="-122"/>
                <a:sym typeface="+mn-ea"/>
              </a:rPr>
              <a:t>的意义</a:t>
            </a:r>
            <a:r>
              <a:rPr lang="zh-CN" altLang="en-US" sz="4400" b="1" dirty="0">
                <a:solidFill>
                  <a:srgbClr val="4F80BD"/>
                </a:solidFill>
                <a:latin typeface="微软雅黑" panose="020B0503020204020204" pitchFamily="34" charset="-122"/>
                <a:sym typeface="+mn-ea"/>
              </a:rPr>
              <a:t>和</a:t>
            </a:r>
            <a:r>
              <a:rPr lang="zh-CN" altLang="en-US" sz="4400" b="1" dirty="0" smtClean="0">
                <a:solidFill>
                  <a:srgbClr val="4F80BD"/>
                </a:solidFill>
                <a:latin typeface="微软雅黑" panose="020B0503020204020204" pitchFamily="34" charset="-122"/>
                <a:sym typeface="+mn-ea"/>
              </a:rPr>
              <a:t>读写</a:t>
            </a:r>
            <a:endParaRPr lang="en-US" altLang="zh-CN" sz="4400" b="1" dirty="0">
              <a:solidFill>
                <a:srgbClr val="4F80B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859120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-126999" y="468313"/>
            <a:ext cx="12179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你能用同样的方法把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40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105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毫米分别改写成用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作单位的分数和小数吗？并说说你是怎样想的？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1795465"/>
            <a:ext cx="62611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 bwMode="auto">
          <a:xfrm>
            <a:off x="1285875" y="4073527"/>
            <a:ext cx="10056813" cy="1755775"/>
            <a:chOff x="1519" y="6416"/>
            <a:chExt cx="11877" cy="2764"/>
          </a:xfrm>
        </p:grpSpPr>
        <p:sp>
          <p:nvSpPr>
            <p:cNvPr id="11269" name="文本框 10"/>
            <p:cNvSpPr txBox="1">
              <a:spLocks noChangeArrowheads="1"/>
            </p:cNvSpPr>
            <p:nvPr/>
          </p:nvSpPr>
          <p:spPr bwMode="auto">
            <a:xfrm>
              <a:off x="1519" y="6601"/>
              <a:ext cx="11877" cy="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40</a:t>
              </a:r>
              <a:r>
                <a:rPr 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毫米是     米，改写成小数是</a:t>
              </a:r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0.040</a:t>
              </a:r>
              <a:r>
                <a:rPr 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米。</a:t>
              </a:r>
              <a:endParaRPr 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105</a:t>
              </a:r>
              <a:r>
                <a:rPr 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毫米是     米，改写成小数是</a:t>
              </a:r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0.105</a:t>
              </a:r>
              <a:r>
                <a:rPr 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米。</a:t>
              </a:r>
              <a:endPara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grpSp>
          <p:nvGrpSpPr>
            <p:cNvPr id="11270" name="组合 4"/>
            <p:cNvGrpSpPr/>
            <p:nvPr/>
          </p:nvGrpSpPr>
          <p:grpSpPr bwMode="auto">
            <a:xfrm>
              <a:off x="3940" y="6416"/>
              <a:ext cx="1449" cy="1546"/>
              <a:chOff x="3070" y="6846"/>
              <a:chExt cx="1646" cy="1755"/>
            </a:xfrm>
          </p:grpSpPr>
          <p:sp>
            <p:nvSpPr>
              <p:cNvPr id="11275" name="文本框 7"/>
              <p:cNvSpPr txBox="1">
                <a:spLocks noChangeArrowheads="1"/>
              </p:cNvSpPr>
              <p:nvPr/>
            </p:nvSpPr>
            <p:spPr bwMode="auto">
              <a:xfrm>
                <a:off x="3333" y="6846"/>
                <a:ext cx="1254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40</a:t>
                </a:r>
              </a:p>
            </p:txBody>
          </p:sp>
          <p:sp>
            <p:nvSpPr>
              <p:cNvPr id="11276" name="文本框 1"/>
              <p:cNvSpPr txBox="1">
                <a:spLocks noChangeArrowheads="1"/>
              </p:cNvSpPr>
              <p:nvPr/>
            </p:nvSpPr>
            <p:spPr bwMode="auto">
              <a:xfrm>
                <a:off x="3070" y="7668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1000</a:t>
                </a: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3231" y="7796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1" name="组合 6"/>
            <p:cNvGrpSpPr/>
            <p:nvPr/>
          </p:nvGrpSpPr>
          <p:grpSpPr bwMode="auto">
            <a:xfrm>
              <a:off x="4140" y="7746"/>
              <a:ext cx="1805" cy="1434"/>
              <a:chOff x="3070" y="6846"/>
              <a:chExt cx="2050" cy="1627"/>
            </a:xfrm>
          </p:grpSpPr>
          <p:sp>
            <p:nvSpPr>
              <p:cNvPr id="11272" name="文本框 8"/>
              <p:cNvSpPr txBox="1">
                <a:spLocks noChangeArrowheads="1"/>
              </p:cNvSpPr>
              <p:nvPr/>
            </p:nvSpPr>
            <p:spPr bwMode="auto">
              <a:xfrm>
                <a:off x="3205" y="6846"/>
                <a:ext cx="1915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105</a:t>
                </a:r>
              </a:p>
            </p:txBody>
          </p:sp>
          <p:sp>
            <p:nvSpPr>
              <p:cNvPr id="11273" name="文本框 13"/>
              <p:cNvSpPr txBox="1">
                <a:spLocks noChangeArrowheads="1"/>
              </p:cNvSpPr>
              <p:nvPr/>
            </p:nvSpPr>
            <p:spPr bwMode="auto">
              <a:xfrm>
                <a:off x="3070" y="7540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1000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3232" y="7668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9263" y="611188"/>
            <a:ext cx="28686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完成填空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8639" y="4973638"/>
            <a:ext cx="104886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这些小数都是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三位小数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，它们都表示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千分之几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12292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51575" y="3321050"/>
          <a:ext cx="1219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321050"/>
                        <a:ext cx="1219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493839" y="1797052"/>
            <a:ext cx="105108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毫米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  ）米，写成小数是（     ）米。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  ）米，写成小数是（     ）米。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 ）米，写成小数是（     ）米。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484563" y="1608139"/>
            <a:ext cx="1719263" cy="911225"/>
            <a:chOff x="5270" y="9667"/>
            <a:chExt cx="2031" cy="1434"/>
          </a:xfrm>
        </p:grpSpPr>
        <p:sp>
          <p:nvSpPr>
            <p:cNvPr id="12308" name="文本框 8"/>
            <p:cNvSpPr txBox="1">
              <a:spLocks noChangeArrowheads="1"/>
            </p:cNvSpPr>
            <p:nvPr/>
          </p:nvSpPr>
          <p:spPr bwMode="auto">
            <a:xfrm>
              <a:off x="5615" y="9667"/>
              <a:ext cx="168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12309" name="文本框 1"/>
            <p:cNvSpPr txBox="1">
              <a:spLocks noChangeArrowheads="1"/>
            </p:cNvSpPr>
            <p:nvPr/>
          </p:nvSpPr>
          <p:spPr bwMode="auto">
            <a:xfrm>
              <a:off x="5270" y="10278"/>
              <a:ext cx="144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1000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413" y="10391"/>
              <a:ext cx="99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 bwMode="auto">
          <a:xfrm>
            <a:off x="3771902" y="2279650"/>
            <a:ext cx="1719263" cy="909638"/>
            <a:chOff x="5270" y="9667"/>
            <a:chExt cx="2031" cy="1433"/>
          </a:xfrm>
        </p:grpSpPr>
        <p:sp>
          <p:nvSpPr>
            <p:cNvPr id="12305" name="文本框 6"/>
            <p:cNvSpPr txBox="1">
              <a:spLocks noChangeArrowheads="1"/>
            </p:cNvSpPr>
            <p:nvPr/>
          </p:nvSpPr>
          <p:spPr bwMode="auto">
            <a:xfrm>
              <a:off x="5615" y="9667"/>
              <a:ext cx="168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86</a:t>
              </a:r>
            </a:p>
          </p:txBody>
        </p:sp>
        <p:sp>
          <p:nvSpPr>
            <p:cNvPr id="12306" name="文本框 9"/>
            <p:cNvSpPr txBox="1">
              <a:spLocks noChangeArrowheads="1"/>
            </p:cNvSpPr>
            <p:nvPr/>
          </p:nvSpPr>
          <p:spPr bwMode="auto">
            <a:xfrm>
              <a:off x="5270" y="10278"/>
              <a:ext cx="144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1000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3" y="10390"/>
              <a:ext cx="99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3941765" y="3051175"/>
            <a:ext cx="1527175" cy="909638"/>
            <a:chOff x="5270" y="9667"/>
            <a:chExt cx="1805" cy="1433"/>
          </a:xfrm>
        </p:grpSpPr>
        <p:sp>
          <p:nvSpPr>
            <p:cNvPr id="12302" name="文本框 15"/>
            <p:cNvSpPr txBox="1">
              <a:spLocks noChangeArrowheads="1"/>
            </p:cNvSpPr>
            <p:nvPr/>
          </p:nvSpPr>
          <p:spPr bwMode="auto">
            <a:xfrm>
              <a:off x="5389" y="9667"/>
              <a:ext cx="168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160</a:t>
              </a:r>
            </a:p>
          </p:txBody>
        </p:sp>
        <p:sp>
          <p:nvSpPr>
            <p:cNvPr id="12303" name="文本框 18"/>
            <p:cNvSpPr txBox="1">
              <a:spLocks noChangeArrowheads="1"/>
            </p:cNvSpPr>
            <p:nvPr/>
          </p:nvSpPr>
          <p:spPr bwMode="auto">
            <a:xfrm>
              <a:off x="5270" y="10278"/>
              <a:ext cx="144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1000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413" y="10390"/>
              <a:ext cx="998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867777" y="1924050"/>
            <a:ext cx="1846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0.003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036051" y="2590800"/>
            <a:ext cx="1677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0.086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9064626" y="3216275"/>
            <a:ext cx="15557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0.160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1751" y="3738565"/>
            <a:ext cx="119903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像上面这些小数都是几位小数，它们所表示的分数有什么相同之处？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301" name="文本框 24"/>
          <p:cNvSpPr txBox="1">
            <a:spLocks noChangeArrowheads="1"/>
          </p:cNvSpPr>
          <p:nvPr/>
        </p:nvSpPr>
        <p:spPr bwMode="auto">
          <a:xfrm>
            <a:off x="128588" y="1096965"/>
            <a:ext cx="11968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毫米各是几分之几米？写成小数呢</a:t>
            </a:r>
            <a:r>
              <a:rPr lang="zh-CN" altLang="en-US">
                <a:sym typeface="+mn-ea"/>
              </a:rPr>
              <a:t>？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8" grpId="0"/>
      <p:bldP spid="11" grpId="0"/>
      <p:bldP spid="11" grpId="1"/>
      <p:bldP spid="14" grpId="0"/>
      <p:bldP spid="14" grpId="1"/>
      <p:bldP spid="17" grpId="0"/>
      <p:bldP spid="17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630239" y="77152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小数的意义</a:t>
            </a: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4438" y="457202"/>
            <a:ext cx="2749551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0239" y="1968500"/>
            <a:ext cx="111998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经过以上学习我们可以总结出：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分母是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1000...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的分数都可以用小数表示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一位小数表示十分之几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两位小数表示百分之几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三位小数表示十分之几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......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sp>
        <p:nvSpPr>
          <p:cNvPr id="14339" name="文本框 14"/>
          <p:cNvSpPr txBox="1">
            <a:spLocks noChangeArrowheads="1"/>
          </p:cNvSpPr>
          <p:nvPr/>
        </p:nvSpPr>
        <p:spPr bwMode="auto">
          <a:xfrm>
            <a:off x="552451" y="1552576"/>
            <a:ext cx="1135221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分是    元（分数表示），写成小数是（     ）元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分是    元（分数表示），写成小数是（     ）元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分是   元（分数表示），写成小数是（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2800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770064" y="1460502"/>
            <a:ext cx="1438275" cy="982663"/>
            <a:chOff x="3070" y="6846"/>
            <a:chExt cx="1930" cy="1755"/>
          </a:xfrm>
        </p:grpSpPr>
        <p:sp>
          <p:nvSpPr>
            <p:cNvPr id="14352" name="文本框 2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14353" name="文本框 3"/>
            <p:cNvSpPr txBox="1">
              <a:spLocks noChangeArrowheads="1"/>
            </p:cNvSpPr>
            <p:nvPr/>
          </p:nvSpPr>
          <p:spPr bwMode="auto">
            <a:xfrm>
              <a:off x="3070" y="7668"/>
              <a:ext cx="193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2" y="7796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1746251" y="2703515"/>
            <a:ext cx="1438275" cy="981075"/>
            <a:chOff x="3070" y="6846"/>
            <a:chExt cx="1930" cy="1755"/>
          </a:xfrm>
        </p:grpSpPr>
        <p:sp>
          <p:nvSpPr>
            <p:cNvPr id="14349" name="文本框 20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</a:p>
          </p:txBody>
        </p:sp>
        <p:sp>
          <p:nvSpPr>
            <p:cNvPr id="14350" name="文本框 21"/>
            <p:cNvSpPr txBox="1">
              <a:spLocks noChangeArrowheads="1"/>
            </p:cNvSpPr>
            <p:nvPr/>
          </p:nvSpPr>
          <p:spPr bwMode="auto">
            <a:xfrm>
              <a:off x="3070" y="7668"/>
              <a:ext cx="193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232" y="7797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 bwMode="auto">
          <a:xfrm>
            <a:off x="2436813" y="4000500"/>
            <a:ext cx="1438275" cy="984250"/>
            <a:chOff x="3070" y="6846"/>
            <a:chExt cx="1930" cy="1748"/>
          </a:xfrm>
        </p:grpSpPr>
        <p:sp>
          <p:nvSpPr>
            <p:cNvPr id="14346" name="文本框 24"/>
            <p:cNvSpPr txBox="1">
              <a:spLocks noChangeArrowheads="1"/>
            </p:cNvSpPr>
            <p:nvPr/>
          </p:nvSpPr>
          <p:spPr bwMode="auto">
            <a:xfrm>
              <a:off x="3205" y="6846"/>
              <a:ext cx="1230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73</a:t>
              </a:r>
            </a:p>
          </p:txBody>
        </p:sp>
        <p:sp>
          <p:nvSpPr>
            <p:cNvPr id="14347" name="文本框 25"/>
            <p:cNvSpPr txBox="1">
              <a:spLocks noChangeArrowheads="1"/>
            </p:cNvSpPr>
            <p:nvPr/>
          </p:nvSpPr>
          <p:spPr bwMode="auto">
            <a:xfrm>
              <a:off x="3070" y="7668"/>
              <a:ext cx="1930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232" y="7796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9437689" y="1730375"/>
            <a:ext cx="2055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0.01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9358314" y="3043240"/>
            <a:ext cx="2055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0.05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882188" y="4275140"/>
            <a:ext cx="141605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0.73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三、巩固练习</a:t>
            </a:r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752475" y="1362075"/>
            <a:ext cx="1094263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、下面每个图形都表示整数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“1”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，把涂色部分分别用分数和小数表示出来。</a:t>
            </a:r>
          </a:p>
        </p:txBody>
      </p:sp>
      <p:pic>
        <p:nvPicPr>
          <p:cNvPr id="15365" name="图片 9" descr="图片1_副本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7839" y="2590802"/>
            <a:ext cx="90376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 bwMode="auto">
          <a:xfrm>
            <a:off x="2736851" y="3582988"/>
            <a:ext cx="1304925" cy="963612"/>
            <a:chOff x="3572" y="5755"/>
            <a:chExt cx="1540" cy="1517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877" y="6490"/>
              <a:ext cx="965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9" name="文本框 1"/>
            <p:cNvSpPr txBox="1">
              <a:spLocks noChangeArrowheads="1"/>
            </p:cNvSpPr>
            <p:nvPr/>
          </p:nvSpPr>
          <p:spPr bwMode="auto">
            <a:xfrm>
              <a:off x="4012" y="5755"/>
              <a:ext cx="110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</a:p>
          </p:txBody>
        </p:sp>
        <p:sp>
          <p:nvSpPr>
            <p:cNvPr id="15380" name="文本框 13"/>
            <p:cNvSpPr txBox="1">
              <a:spLocks noChangeArrowheads="1"/>
            </p:cNvSpPr>
            <p:nvPr/>
          </p:nvSpPr>
          <p:spPr bwMode="auto">
            <a:xfrm>
              <a:off x="3572" y="6450"/>
              <a:ext cx="133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10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024190" y="4435475"/>
            <a:ext cx="968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0.7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353176" y="4486275"/>
            <a:ext cx="1681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0.43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9950451" y="4506915"/>
            <a:ext cx="1514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0.009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6126163" y="3654425"/>
            <a:ext cx="1530351" cy="963613"/>
            <a:chOff x="3572" y="5755"/>
            <a:chExt cx="1807" cy="1517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878" y="6490"/>
              <a:ext cx="965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6" name="文本框 29"/>
            <p:cNvSpPr txBox="1">
              <a:spLocks noChangeArrowheads="1"/>
            </p:cNvSpPr>
            <p:nvPr/>
          </p:nvSpPr>
          <p:spPr bwMode="auto">
            <a:xfrm>
              <a:off x="4012" y="5755"/>
              <a:ext cx="110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43</a:t>
              </a:r>
            </a:p>
          </p:txBody>
        </p:sp>
        <p:sp>
          <p:nvSpPr>
            <p:cNvPr id="15377" name="文本框 30"/>
            <p:cNvSpPr txBox="1">
              <a:spLocks noChangeArrowheads="1"/>
            </p:cNvSpPr>
            <p:nvPr/>
          </p:nvSpPr>
          <p:spPr bwMode="auto">
            <a:xfrm>
              <a:off x="3572" y="6450"/>
              <a:ext cx="180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100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9480550" y="3630613"/>
            <a:ext cx="1530351" cy="963612"/>
            <a:chOff x="3459" y="5755"/>
            <a:chExt cx="1807" cy="1517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879" y="6490"/>
              <a:ext cx="96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3" name="文本框 33"/>
            <p:cNvSpPr txBox="1">
              <a:spLocks noChangeArrowheads="1"/>
            </p:cNvSpPr>
            <p:nvPr/>
          </p:nvSpPr>
          <p:spPr bwMode="auto">
            <a:xfrm>
              <a:off x="4012" y="5755"/>
              <a:ext cx="110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  <p:sp>
          <p:nvSpPr>
            <p:cNvPr id="15374" name="文本框 34"/>
            <p:cNvSpPr txBox="1">
              <a:spLocks noChangeArrowheads="1"/>
            </p:cNvSpPr>
            <p:nvPr/>
          </p:nvSpPr>
          <p:spPr bwMode="auto">
            <a:xfrm>
              <a:off x="3459" y="6450"/>
              <a:ext cx="180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1000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839" y="2020888"/>
            <a:ext cx="1084738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5951" y="492125"/>
            <a:ext cx="11326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、下面每个图形都表示整数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“1”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，先涂色表示它上面的小数，再填空。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90662" y="4651377"/>
            <a:ext cx="96059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里面有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里面有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887664" y="302895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078913" y="302895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20801" y="3756025"/>
            <a:ext cx="96075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里面有几个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里面有几个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3" grpId="0"/>
      <p:bldP spid="3" grpId="1"/>
      <p:bldP spid="5" grpId="0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4" y="409575"/>
            <a:ext cx="75358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6940" y="2160588"/>
            <a:ext cx="95837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4171952"/>
            <a:ext cx="97234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60325" y="757240"/>
            <a:ext cx="244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en-US" altLang="zh-CN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98512" y="1631950"/>
            <a:ext cx="1066006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本节课我们学习了哪些内容？你有哪些收获？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初步理解了小数的意义及各部分的名称，认识小数和分数间的联系。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2、会读、写小数。 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3、知道小数的计数单位，会表示出各小数的意义。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4、学习小数的数位顺序表，会表示数轴上的小数。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一、新课导入</a:t>
            </a:r>
          </a:p>
        </p:txBody>
      </p:sp>
      <p:sp>
        <p:nvSpPr>
          <p:cNvPr id="3076" name="文本框 1"/>
          <p:cNvSpPr txBox="1">
            <a:spLocks noChangeArrowheads="1"/>
          </p:cNvSpPr>
          <p:nvPr/>
        </p:nvSpPr>
        <p:spPr bwMode="auto">
          <a:xfrm>
            <a:off x="1408114" y="1330325"/>
            <a:ext cx="10380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前面我们学习了像：0，8，256，1000等这样的数，我们称这些数为整数。</a:t>
            </a:r>
          </a:p>
        </p:txBody>
      </p:sp>
      <p:pic>
        <p:nvPicPr>
          <p:cNvPr id="3077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3006727"/>
            <a:ext cx="2217739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文本框 3"/>
          <p:cNvSpPr txBox="1">
            <a:spLocks noChangeArrowheads="1"/>
          </p:cNvSpPr>
          <p:nvPr/>
        </p:nvSpPr>
        <p:spPr bwMode="auto">
          <a:xfrm>
            <a:off x="1438275" y="4525965"/>
            <a:ext cx="3049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价格：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3079" name="文本框 7"/>
          <p:cNvSpPr txBox="1">
            <a:spLocks noChangeArrowheads="1"/>
          </p:cNvSpPr>
          <p:nvPr/>
        </p:nvSpPr>
        <p:spPr bwMode="auto">
          <a:xfrm>
            <a:off x="4525963" y="4525965"/>
            <a:ext cx="374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价格：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256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pic>
        <p:nvPicPr>
          <p:cNvPr id="3080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7463" y="2824163"/>
            <a:ext cx="2030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777" y="2898777"/>
            <a:ext cx="25320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文本框 10"/>
          <p:cNvSpPr txBox="1">
            <a:spLocks noChangeArrowheads="1"/>
          </p:cNvSpPr>
          <p:nvPr/>
        </p:nvSpPr>
        <p:spPr bwMode="auto">
          <a:xfrm>
            <a:off x="8116889" y="4525965"/>
            <a:ext cx="3273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价格：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8463" y="860425"/>
            <a:ext cx="20002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3925" y="787402"/>
            <a:ext cx="22256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68588" y="2044700"/>
            <a:ext cx="29527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价格：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5.6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38875" y="2038350"/>
            <a:ext cx="356393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长度：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8.5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27075" y="3751265"/>
            <a:ext cx="11164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这些数是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，你知道它们表示什么意义吗？你能读出它们吗？这节课我们就来学习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小数的读写与意义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这方面的知识。</a:t>
            </a:r>
            <a:r>
              <a:rPr lang="zh-CN" sz="2800"/>
              <a:t>                                      </a:t>
            </a:r>
            <a:endParaRPr lang="zh-CN" altLang="en-US" sz="2800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2439" y="2435225"/>
            <a:ext cx="11368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大家来观察钢笔、绳子这些数与刚才电饭锅、电视机那些整数有什么不同？它们分别是什么数？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二、新知探究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1975" y="1341438"/>
            <a:ext cx="1054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(1)1分米等于几分之几米？表示什么意思？</a:t>
            </a:r>
          </a:p>
        </p:txBody>
      </p:sp>
      <p:pic>
        <p:nvPicPr>
          <p:cNvPr id="4" name="图片 3" descr="图片1_副本"/>
          <p:cNvPicPr>
            <a:picLocks noChangeAspect="1"/>
          </p:cNvPicPr>
          <p:nvPr/>
        </p:nvPicPr>
        <p:blipFill>
          <a:blip r:embed="rId2" cstate="email"/>
          <a:srcRect l="-2802"/>
          <a:stretch>
            <a:fillRect/>
          </a:stretch>
        </p:blipFill>
        <p:spPr bwMode="auto">
          <a:xfrm>
            <a:off x="971552" y="3667127"/>
            <a:ext cx="1024731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41814" y="5462590"/>
            <a:ext cx="1116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0.4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24851" y="5391150"/>
            <a:ext cx="1055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0.9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464051" y="4559302"/>
            <a:ext cx="915988" cy="981075"/>
            <a:chOff x="3231" y="6846"/>
            <a:chExt cx="1230" cy="1755"/>
          </a:xfrm>
        </p:grpSpPr>
        <p:sp>
          <p:nvSpPr>
            <p:cNvPr id="5139" name="文本框 8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5140" name="文本框 15"/>
            <p:cNvSpPr txBox="1">
              <a:spLocks noChangeArrowheads="1"/>
            </p:cNvSpPr>
            <p:nvPr/>
          </p:nvSpPr>
          <p:spPr bwMode="auto">
            <a:xfrm>
              <a:off x="3326" y="7668"/>
              <a:ext cx="1135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31" y="7797"/>
              <a:ext cx="113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58914" y="2027238"/>
            <a:ext cx="989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米，表示把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米平均分成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份，每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份是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米，也就是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分米。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670051" y="4603752"/>
            <a:ext cx="917575" cy="982663"/>
            <a:chOff x="3231" y="6846"/>
            <a:chExt cx="1230" cy="1755"/>
          </a:xfrm>
        </p:grpSpPr>
        <p:sp>
          <p:nvSpPr>
            <p:cNvPr id="5136" name="文本框 11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5137" name="文本框 12"/>
            <p:cNvSpPr txBox="1">
              <a:spLocks noChangeArrowheads="1"/>
            </p:cNvSpPr>
            <p:nvPr/>
          </p:nvSpPr>
          <p:spPr bwMode="auto">
            <a:xfrm>
              <a:off x="3326" y="7668"/>
              <a:ext cx="1135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231" y="7796"/>
              <a:ext cx="113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741488" y="5468940"/>
            <a:ext cx="111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0.1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8393114" y="4603752"/>
            <a:ext cx="917575" cy="982663"/>
            <a:chOff x="3231" y="6846"/>
            <a:chExt cx="1230" cy="1755"/>
          </a:xfrm>
        </p:grpSpPr>
        <p:sp>
          <p:nvSpPr>
            <p:cNvPr id="5133" name="文本框 20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  <p:sp>
          <p:nvSpPr>
            <p:cNvPr id="5134" name="文本框 21"/>
            <p:cNvSpPr txBox="1">
              <a:spLocks noChangeArrowheads="1"/>
            </p:cNvSpPr>
            <p:nvPr/>
          </p:nvSpPr>
          <p:spPr bwMode="auto">
            <a:xfrm>
              <a:off x="3326" y="7668"/>
              <a:ext cx="1135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231" y="7796"/>
              <a:ext cx="113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3" grpId="1"/>
      <p:bldP spid="14" grpId="0"/>
      <p:bldP spid="14" grpId="1"/>
      <p:bldP spid="15" grpId="0"/>
      <p:bldP spid="15" grpId="1"/>
      <p:bldP spid="2" grpId="0"/>
      <p:bldP spid="2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0"/>
          <p:cNvGrpSpPr/>
          <p:nvPr/>
        </p:nvGrpSpPr>
        <p:grpSpPr bwMode="auto">
          <a:xfrm>
            <a:off x="-69851" y="379415"/>
            <a:ext cx="7685088" cy="1042987"/>
            <a:chOff x="2987" y="823"/>
            <a:chExt cx="5046" cy="1643"/>
          </a:xfrm>
        </p:grpSpPr>
        <p:sp>
          <p:nvSpPr>
            <p:cNvPr id="6163" name="文本框 99"/>
            <p:cNvSpPr txBox="1">
              <a:spLocks noChangeArrowheads="1"/>
            </p:cNvSpPr>
            <p:nvPr/>
          </p:nvSpPr>
          <p:spPr bwMode="auto">
            <a:xfrm>
              <a:off x="2987" y="1080"/>
              <a:ext cx="5046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sz="3200">
                  <a:latin typeface="楷体" panose="02010609060101010101" pitchFamily="49" charset="-122"/>
                  <a:ea typeface="楷体" panose="02010609060101010101" pitchFamily="49" charset="-122"/>
                </a:rPr>
                <a:t>米还可以怎样表示？</a:t>
              </a:r>
              <a:endParaRPr lang="zh-CN" altLang="en-US" sz="3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164" name="组合 1"/>
            <p:cNvGrpSpPr/>
            <p:nvPr/>
          </p:nvGrpSpPr>
          <p:grpSpPr bwMode="auto">
            <a:xfrm>
              <a:off x="3596" y="823"/>
              <a:ext cx="688" cy="1643"/>
              <a:chOff x="5153" y="6846"/>
              <a:chExt cx="781" cy="1865"/>
            </a:xfrm>
          </p:grpSpPr>
          <p:sp>
            <p:nvSpPr>
              <p:cNvPr id="6165" name="文本框 11"/>
              <p:cNvSpPr txBox="1">
                <a:spLocks noChangeArrowheads="1"/>
              </p:cNvSpPr>
              <p:nvPr/>
            </p:nvSpPr>
            <p:spPr bwMode="auto">
              <a:xfrm>
                <a:off x="5260" y="6846"/>
                <a:ext cx="674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166" name="文本框 12"/>
              <p:cNvSpPr txBox="1">
                <a:spLocks noChangeArrowheads="1"/>
              </p:cNvSpPr>
              <p:nvPr/>
            </p:nvSpPr>
            <p:spPr bwMode="auto">
              <a:xfrm>
                <a:off x="5153" y="7668"/>
                <a:ext cx="625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5155" y="7797"/>
                <a:ext cx="607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 bwMode="auto">
          <a:xfrm>
            <a:off x="98426" y="1368427"/>
            <a:ext cx="12212639" cy="1095375"/>
            <a:chOff x="568" y="2156"/>
            <a:chExt cx="13630" cy="1725"/>
          </a:xfrm>
        </p:grpSpPr>
        <p:sp>
          <p:nvSpPr>
            <p:cNvPr id="6158" name="文本框 3"/>
            <p:cNvSpPr txBox="1">
              <a:spLocks noChangeArrowheads="1"/>
            </p:cNvSpPr>
            <p:nvPr/>
          </p:nvSpPr>
          <p:spPr bwMode="auto">
            <a:xfrm>
              <a:off x="568" y="2351"/>
              <a:ext cx="1363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55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还可以写成小数</a:t>
              </a:r>
              <a:r>
                <a:rPr lang="en-US" alt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0.1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米，即</a:t>
              </a:r>
              <a:r>
                <a:rPr lang="en-US" alt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米＝   米＝</a:t>
              </a:r>
              <a:r>
                <a:rPr lang="en-US" alt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0.1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endPara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159" name="组合 5"/>
            <p:cNvGrpSpPr/>
            <p:nvPr/>
          </p:nvGrpSpPr>
          <p:grpSpPr bwMode="auto">
            <a:xfrm>
              <a:off x="10016" y="2156"/>
              <a:ext cx="1013" cy="1725"/>
              <a:chOff x="3640" y="6753"/>
              <a:chExt cx="1151" cy="1958"/>
            </a:xfrm>
          </p:grpSpPr>
          <p:sp>
            <p:nvSpPr>
              <p:cNvPr id="6160" name="文本框 6"/>
              <p:cNvSpPr txBox="1">
                <a:spLocks noChangeArrowheads="1"/>
              </p:cNvSpPr>
              <p:nvPr/>
            </p:nvSpPr>
            <p:spPr bwMode="auto">
              <a:xfrm>
                <a:off x="3751" y="6753"/>
                <a:ext cx="674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6161" name="文本框 7"/>
              <p:cNvSpPr txBox="1">
                <a:spLocks noChangeArrowheads="1"/>
              </p:cNvSpPr>
              <p:nvPr/>
            </p:nvSpPr>
            <p:spPr bwMode="auto">
              <a:xfrm>
                <a:off x="3640" y="7668"/>
                <a:ext cx="1135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3657" y="7797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6990" y="2322513"/>
            <a:ext cx="11941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5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那么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分米用分数表示是多少米？用小数又怎样表示呢？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1000760" y="4763135"/>
            <a:ext cx="9018693" cy="1069340"/>
          </a:xfrm>
          <a:prstGeom prst="wedgeRoundRectCallout">
            <a:avLst>
              <a:gd name="adj1" fmla="val 52121"/>
              <a:gd name="adj2" fmla="val -13123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像</a:t>
            </a:r>
            <a:r>
              <a:rPr 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0.1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0.3</a:t>
            </a:r>
            <a:r>
              <a:rPr 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都是一位小数，表示十分之几。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174875" y="3841750"/>
            <a:ext cx="89725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（     ）米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   ）米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4718051" y="3632202"/>
            <a:ext cx="915988" cy="1044575"/>
            <a:chOff x="3231" y="6846"/>
            <a:chExt cx="1230" cy="1865"/>
          </a:xfrm>
        </p:grpSpPr>
        <p:sp>
          <p:nvSpPr>
            <p:cNvPr id="6155" name="文本框 17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6156" name="文本框 18"/>
            <p:cNvSpPr txBox="1">
              <a:spLocks noChangeArrowheads="1"/>
            </p:cNvSpPr>
            <p:nvPr/>
          </p:nvSpPr>
          <p:spPr bwMode="auto">
            <a:xfrm>
              <a:off x="3326" y="7668"/>
              <a:ext cx="113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31" y="7796"/>
              <a:ext cx="113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254875" y="3832227"/>
            <a:ext cx="247173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5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0.3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4" grpId="0"/>
      <p:bldP spid="24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99"/>
          <p:cNvSpPr txBox="1">
            <a:spLocks noChangeArrowheads="1"/>
          </p:cNvSpPr>
          <p:nvPr/>
        </p:nvSpPr>
        <p:spPr bwMode="auto">
          <a:xfrm>
            <a:off x="500063" y="485775"/>
            <a:ext cx="11417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5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米平均分成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份，每份是多少厘米？用分数表示是几分之几米呢？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458914" y="1938340"/>
            <a:ext cx="9898063" cy="1042987"/>
            <a:chOff x="1723" y="3053"/>
            <a:chExt cx="11690" cy="1642"/>
          </a:xfrm>
        </p:grpSpPr>
        <p:sp>
          <p:nvSpPr>
            <p:cNvPr id="7181" name="文本框 1"/>
            <p:cNvSpPr txBox="1">
              <a:spLocks noChangeArrowheads="1"/>
            </p:cNvSpPr>
            <p:nvPr/>
          </p:nvSpPr>
          <p:spPr bwMode="auto">
            <a:xfrm>
              <a:off x="1723" y="3193"/>
              <a:ext cx="11691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</a:t>
              </a:r>
              <a:r>
                <a:rPr lang="en-US" alt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份是</a:t>
              </a:r>
              <a:r>
                <a:rPr lang="en-US" alt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米，用分数表示</a:t>
              </a:r>
              <a:r>
                <a:rPr lang="zh-CN" altLang="en-US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    米</a:t>
              </a:r>
              <a:r>
                <a:rPr lang="zh-CN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182" name="组合 4"/>
            <p:cNvGrpSpPr/>
            <p:nvPr/>
          </p:nvGrpSpPr>
          <p:grpSpPr bwMode="auto">
            <a:xfrm>
              <a:off x="10134" y="3053"/>
              <a:ext cx="1541" cy="1643"/>
              <a:chOff x="3326" y="6846"/>
              <a:chExt cx="1750" cy="1865"/>
            </a:xfrm>
          </p:grpSpPr>
          <p:sp>
            <p:nvSpPr>
              <p:cNvPr id="7183" name="文本框 17"/>
              <p:cNvSpPr txBox="1">
                <a:spLocks noChangeArrowheads="1"/>
              </p:cNvSpPr>
              <p:nvPr/>
            </p:nvSpPr>
            <p:spPr bwMode="auto">
              <a:xfrm>
                <a:off x="3589" y="6846"/>
                <a:ext cx="674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7184" name="文本框 18"/>
              <p:cNvSpPr txBox="1">
                <a:spLocks noChangeArrowheads="1"/>
              </p:cNvSpPr>
              <p:nvPr/>
            </p:nvSpPr>
            <p:spPr bwMode="auto">
              <a:xfrm>
                <a:off x="3326" y="7668"/>
                <a:ext cx="1750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3360" y="7796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39839" y="2982915"/>
            <a:ext cx="6772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用小数表示是多少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1289051" y="3919540"/>
            <a:ext cx="9648825" cy="1042987"/>
            <a:chOff x="1523" y="6172"/>
            <a:chExt cx="11395" cy="1643"/>
          </a:xfrm>
        </p:grpSpPr>
        <p:grpSp>
          <p:nvGrpSpPr>
            <p:cNvPr id="7174" name="组合 16"/>
            <p:cNvGrpSpPr/>
            <p:nvPr/>
          </p:nvGrpSpPr>
          <p:grpSpPr bwMode="auto">
            <a:xfrm>
              <a:off x="1523" y="6172"/>
              <a:ext cx="6344" cy="1643"/>
              <a:chOff x="2879" y="6172"/>
              <a:chExt cx="6344" cy="1643"/>
            </a:xfrm>
          </p:grpSpPr>
          <p:grpSp>
            <p:nvGrpSpPr>
              <p:cNvPr id="7176" name="组合 7"/>
              <p:cNvGrpSpPr/>
              <p:nvPr/>
            </p:nvGrpSpPr>
            <p:grpSpPr bwMode="auto">
              <a:xfrm>
                <a:off x="2879" y="6172"/>
                <a:ext cx="1278" cy="1643"/>
                <a:chOff x="3198" y="6846"/>
                <a:chExt cx="1451" cy="1865"/>
              </a:xfrm>
            </p:grpSpPr>
            <p:sp>
              <p:nvSpPr>
                <p:cNvPr id="7178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3461" y="6846"/>
                  <a:ext cx="674" cy="10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/>
                  <a:r>
                    <a:rPr lang="en-US" altLang="zh-CN" sz="32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</a:t>
                  </a:r>
                </a:p>
              </p:txBody>
            </p:sp>
            <p:sp>
              <p:nvSpPr>
                <p:cNvPr id="7179" name="文本框 9"/>
                <p:cNvSpPr txBox="1">
                  <a:spLocks noChangeArrowheads="1"/>
                </p:cNvSpPr>
                <p:nvPr/>
              </p:nvSpPr>
              <p:spPr bwMode="auto">
                <a:xfrm>
                  <a:off x="3198" y="7668"/>
                  <a:ext cx="1451" cy="10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/>
                  <a:r>
                    <a:rPr lang="en-US" altLang="zh-CN" sz="32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100</a:t>
                  </a: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3232" y="7797"/>
                  <a:ext cx="113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77" name="文本框 13"/>
              <p:cNvSpPr txBox="1">
                <a:spLocks noChangeArrowheads="1"/>
              </p:cNvSpPr>
              <p:nvPr/>
            </p:nvSpPr>
            <p:spPr bwMode="auto">
              <a:xfrm>
                <a:off x="4159" y="6776"/>
                <a:ext cx="5064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sz="32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米写成小数是</a:t>
                </a:r>
                <a:r>
                  <a:rPr lang="en-US" altLang="zh-CN" sz="32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0.01</a:t>
                </a:r>
                <a:r>
                  <a:rPr lang="zh-CN" altLang="en-US" sz="320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米，</a:t>
                </a:r>
              </a:p>
            </p:txBody>
          </p:sp>
        </p:grpSp>
        <p:sp>
          <p:nvSpPr>
            <p:cNvPr id="7175" name="文本框 14"/>
            <p:cNvSpPr txBox="1">
              <a:spLocks noChangeArrowheads="1"/>
            </p:cNvSpPr>
            <p:nvPr/>
          </p:nvSpPr>
          <p:spPr bwMode="auto">
            <a:xfrm>
              <a:off x="9307" y="6776"/>
              <a:ext cx="3611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读作零点零一。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7013" y="2463802"/>
            <a:ext cx="93932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71539" y="446088"/>
            <a:ext cx="10896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米平均分成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份，每份长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厘</a:t>
            </a:r>
            <a:r>
              <a:rPr lang="zh-CN" sz="3200">
                <a:latin typeface="楷体" panose="02010609060101010101" pitchFamily="49" charset="-122"/>
                <a:ea typeface="楷体" panose="02010609060101010101" pitchFamily="49" charset="-122"/>
              </a:rPr>
              <a:t>米，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厘米是    米，还可以写成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grpSp>
        <p:nvGrpSpPr>
          <p:cNvPr id="8196" name="组合 2"/>
          <p:cNvGrpSpPr/>
          <p:nvPr/>
        </p:nvGrpSpPr>
        <p:grpSpPr bwMode="auto">
          <a:xfrm>
            <a:off x="1508125" y="1082675"/>
            <a:ext cx="1227139" cy="1042988"/>
            <a:chOff x="3070" y="6846"/>
            <a:chExt cx="1646" cy="1865"/>
          </a:xfrm>
        </p:grpSpPr>
        <p:sp>
          <p:nvSpPr>
            <p:cNvPr id="8207" name="文本框 17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8208" name="文本框 18"/>
            <p:cNvSpPr txBox="1">
              <a:spLocks noChangeArrowheads="1"/>
            </p:cNvSpPr>
            <p:nvPr/>
          </p:nvSpPr>
          <p:spPr bwMode="auto">
            <a:xfrm>
              <a:off x="3070" y="7668"/>
              <a:ext cx="1646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232" y="7797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 bwMode="auto">
          <a:xfrm>
            <a:off x="4451349" y="3433763"/>
            <a:ext cx="1227139" cy="982662"/>
            <a:chOff x="3070" y="6846"/>
            <a:chExt cx="1646" cy="1755"/>
          </a:xfrm>
        </p:grpSpPr>
        <p:sp>
          <p:nvSpPr>
            <p:cNvPr id="8204" name="文本框 7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8205" name="文本框 9"/>
            <p:cNvSpPr txBox="1">
              <a:spLocks noChangeArrowheads="1"/>
            </p:cNvSpPr>
            <p:nvPr/>
          </p:nvSpPr>
          <p:spPr bwMode="auto">
            <a:xfrm>
              <a:off x="3070" y="7668"/>
              <a:ext cx="1646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232" y="7796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79914" y="4208465"/>
            <a:ext cx="1465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0.04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183564" y="4208465"/>
            <a:ext cx="1463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0.09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8301040" y="3378202"/>
            <a:ext cx="1227137" cy="982663"/>
            <a:chOff x="3070" y="6846"/>
            <a:chExt cx="1646" cy="1755"/>
          </a:xfrm>
        </p:grpSpPr>
        <p:sp>
          <p:nvSpPr>
            <p:cNvPr id="8201" name="文本框 22"/>
            <p:cNvSpPr txBox="1">
              <a:spLocks noChangeArrowheads="1"/>
            </p:cNvSpPr>
            <p:nvPr/>
          </p:nvSpPr>
          <p:spPr bwMode="auto">
            <a:xfrm>
              <a:off x="3461" y="6846"/>
              <a:ext cx="674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  <p:sp>
          <p:nvSpPr>
            <p:cNvPr id="8202" name="文本框 23"/>
            <p:cNvSpPr txBox="1">
              <a:spLocks noChangeArrowheads="1"/>
            </p:cNvSpPr>
            <p:nvPr/>
          </p:nvSpPr>
          <p:spPr bwMode="auto">
            <a:xfrm>
              <a:off x="3070" y="7668"/>
              <a:ext cx="1646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100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232" y="7796"/>
              <a:ext cx="1133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4" y="1333502"/>
            <a:ext cx="81772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742951" y="452438"/>
            <a:ext cx="10023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5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厘米和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  <a:t>厘米用分数表示是多少米呢？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179514" y="3668715"/>
            <a:ext cx="10401300" cy="1836737"/>
            <a:chOff x="1393" y="5778"/>
            <a:chExt cx="12285" cy="2891"/>
          </a:xfrm>
        </p:grpSpPr>
        <p:sp>
          <p:nvSpPr>
            <p:cNvPr id="9222" name="文本框 8"/>
            <p:cNvSpPr txBox="1">
              <a:spLocks noChangeArrowheads="1"/>
            </p:cNvSpPr>
            <p:nvPr/>
          </p:nvSpPr>
          <p:spPr bwMode="auto">
            <a:xfrm>
              <a:off x="1619" y="6117"/>
              <a:ext cx="12059" cy="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米写成小数是</a:t>
              </a:r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0.04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.04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读作零点零四。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米写成小数是</a:t>
              </a:r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0.12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米。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0.12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读作零点一二。</a:t>
              </a:r>
            </a:p>
          </p:txBody>
        </p:sp>
        <p:grpSp>
          <p:nvGrpSpPr>
            <p:cNvPr id="9223" name="组合 4"/>
            <p:cNvGrpSpPr/>
            <p:nvPr/>
          </p:nvGrpSpPr>
          <p:grpSpPr bwMode="auto">
            <a:xfrm>
              <a:off x="1477" y="5778"/>
              <a:ext cx="1449" cy="1546"/>
              <a:chOff x="3070" y="6846"/>
              <a:chExt cx="1646" cy="1755"/>
            </a:xfrm>
          </p:grpSpPr>
          <p:sp>
            <p:nvSpPr>
              <p:cNvPr id="9228" name="文本框 7"/>
              <p:cNvSpPr txBox="1">
                <a:spLocks noChangeArrowheads="1"/>
              </p:cNvSpPr>
              <p:nvPr/>
            </p:nvSpPr>
            <p:spPr bwMode="auto">
              <a:xfrm>
                <a:off x="3461" y="6846"/>
                <a:ext cx="674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9229" name="文本框 9"/>
              <p:cNvSpPr txBox="1">
                <a:spLocks noChangeArrowheads="1"/>
              </p:cNvSpPr>
              <p:nvPr/>
            </p:nvSpPr>
            <p:spPr bwMode="auto">
              <a:xfrm>
                <a:off x="3070" y="7668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3232" y="7796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24" name="组合 13"/>
            <p:cNvGrpSpPr/>
            <p:nvPr/>
          </p:nvGrpSpPr>
          <p:grpSpPr bwMode="auto">
            <a:xfrm>
              <a:off x="1393" y="7123"/>
              <a:ext cx="1449" cy="1546"/>
              <a:chOff x="3070" y="6846"/>
              <a:chExt cx="1646" cy="1755"/>
            </a:xfrm>
          </p:grpSpPr>
          <p:sp>
            <p:nvSpPr>
              <p:cNvPr id="9225" name="文本框 14"/>
              <p:cNvSpPr txBox="1">
                <a:spLocks noChangeArrowheads="1"/>
              </p:cNvSpPr>
              <p:nvPr/>
            </p:nvSpPr>
            <p:spPr bwMode="auto">
              <a:xfrm>
                <a:off x="3205" y="6846"/>
                <a:ext cx="1255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9226" name="文本框 15"/>
              <p:cNvSpPr txBox="1">
                <a:spLocks noChangeArrowheads="1"/>
              </p:cNvSpPr>
              <p:nvPr/>
            </p:nvSpPr>
            <p:spPr bwMode="auto">
              <a:xfrm>
                <a:off x="3070" y="7668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3232" y="7795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566863" y="3276601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他们用小数怎样表示呢？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523875" y="5842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感知三位小数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58865" y="4584700"/>
            <a:ext cx="5164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0.001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读作零点零零一。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0639" y="2598738"/>
            <a:ext cx="3759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377826" y="3397252"/>
            <a:ext cx="6829425" cy="981075"/>
            <a:chOff x="958" y="6797"/>
            <a:chExt cx="8066" cy="1546"/>
          </a:xfrm>
        </p:grpSpPr>
        <p:sp>
          <p:nvSpPr>
            <p:cNvPr id="10252" name="文本框 4"/>
            <p:cNvSpPr txBox="1">
              <a:spLocks noChangeArrowheads="1"/>
            </p:cNvSpPr>
            <p:nvPr/>
          </p:nvSpPr>
          <p:spPr bwMode="auto">
            <a:xfrm>
              <a:off x="958" y="7330"/>
              <a:ext cx="806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55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毫米＝     米＝</a:t>
              </a:r>
              <a:r>
                <a:rPr lang="en-US" alt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0.001</a:t>
              </a:r>
              <a:r>
                <a:rPr lang="zh-CN" sz="28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endPara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253" name="组合 1"/>
            <p:cNvGrpSpPr/>
            <p:nvPr/>
          </p:nvGrpSpPr>
          <p:grpSpPr bwMode="auto">
            <a:xfrm>
              <a:off x="3961" y="6797"/>
              <a:ext cx="1449" cy="1546"/>
              <a:chOff x="3070" y="6846"/>
              <a:chExt cx="1646" cy="1755"/>
            </a:xfrm>
          </p:grpSpPr>
          <p:sp>
            <p:nvSpPr>
              <p:cNvPr id="10254" name="文本框 2"/>
              <p:cNvSpPr txBox="1">
                <a:spLocks noChangeArrowheads="1"/>
              </p:cNvSpPr>
              <p:nvPr/>
            </p:nvSpPr>
            <p:spPr bwMode="auto">
              <a:xfrm>
                <a:off x="3461" y="6846"/>
                <a:ext cx="674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10255" name="文本框 9"/>
              <p:cNvSpPr txBox="1">
                <a:spLocks noChangeArrowheads="1"/>
              </p:cNvSpPr>
              <p:nvPr/>
            </p:nvSpPr>
            <p:spPr bwMode="auto">
              <a:xfrm>
                <a:off x="3070" y="7668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1000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3233" y="7797"/>
                <a:ext cx="113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 bwMode="auto">
          <a:xfrm>
            <a:off x="377825" y="1069975"/>
            <a:ext cx="11303000" cy="1524000"/>
            <a:chOff x="786" y="1686"/>
            <a:chExt cx="13349" cy="2398"/>
          </a:xfrm>
        </p:grpSpPr>
        <p:sp>
          <p:nvSpPr>
            <p:cNvPr id="10247" name="文本框 99"/>
            <p:cNvSpPr txBox="1">
              <a:spLocks noChangeArrowheads="1"/>
            </p:cNvSpPr>
            <p:nvPr/>
          </p:nvSpPr>
          <p:spPr bwMode="auto">
            <a:xfrm>
              <a:off x="786" y="1686"/>
              <a:ext cx="13349" cy="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55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将1米平均分成1000份，每份的长度是多少？1毫米是1米的几分之几？也就是几分之几米？    米可以写成怎样的小数？</a:t>
              </a:r>
            </a:p>
          </p:txBody>
        </p:sp>
        <p:grpSp>
          <p:nvGrpSpPr>
            <p:cNvPr id="10248" name="组合 3"/>
            <p:cNvGrpSpPr/>
            <p:nvPr/>
          </p:nvGrpSpPr>
          <p:grpSpPr bwMode="auto">
            <a:xfrm>
              <a:off x="11131" y="2538"/>
              <a:ext cx="1449" cy="1546"/>
              <a:chOff x="2942" y="6846"/>
              <a:chExt cx="1646" cy="1755"/>
            </a:xfrm>
          </p:grpSpPr>
          <p:sp>
            <p:nvSpPr>
              <p:cNvPr id="10249" name="文本框 11"/>
              <p:cNvSpPr txBox="1">
                <a:spLocks noChangeArrowheads="1"/>
              </p:cNvSpPr>
              <p:nvPr/>
            </p:nvSpPr>
            <p:spPr bwMode="auto">
              <a:xfrm>
                <a:off x="3461" y="6846"/>
                <a:ext cx="674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10250" name="文本框 12"/>
              <p:cNvSpPr txBox="1">
                <a:spLocks noChangeArrowheads="1"/>
              </p:cNvSpPr>
              <p:nvPr/>
            </p:nvSpPr>
            <p:spPr bwMode="auto">
              <a:xfrm>
                <a:off x="2942" y="7668"/>
                <a:ext cx="1646" cy="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latin typeface="黑体" panose="02010609060101010101" pitchFamily="49" charset="-122"/>
                    <a:ea typeface="黑体" panose="02010609060101010101" pitchFamily="49" charset="-122"/>
                  </a:rPr>
                  <a:t>1000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3232" y="7796"/>
                <a:ext cx="1133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宽屏</PresentationFormat>
  <Paragraphs>138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华文楷体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2023-01-16T18:32:48Z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70C0D60986AC4F0B846127F1712BFF9F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