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7" r:id="rId11"/>
    <p:sldId id="265" r:id="rId12"/>
    <p:sldId id="266" r:id="rId13"/>
    <p:sldId id="272" r:id="rId14"/>
    <p:sldId id="268" r:id="rId15"/>
    <p:sldId id="269" r:id="rId16"/>
    <p:sldId id="270" r:id="rId17"/>
    <p:sldId id="271" r:id="rId18"/>
    <p:sldId id="273" r:id="rId19"/>
    <p:sldId id="274" r:id="rId20"/>
    <p:sldId id="276" r:id="rId2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B5A"/>
    <a:srgbClr val="063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80" autoAdjust="0"/>
  </p:normalViewPr>
  <p:slideViewPr>
    <p:cSldViewPr snapToGrid="0">
      <p:cViewPr varScale="1">
        <p:scale>
          <a:sx n="58" d="100"/>
          <a:sy n="58" d="100"/>
        </p:scale>
        <p:origin x="-78" y="-14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778044" y="14590240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0" y="0"/>
            <a:ext cx="1220140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174505" y="543207"/>
            <a:ext cx="5169528" cy="47802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0715303" y="4590107"/>
            <a:ext cx="1476697" cy="162962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email"/>
          <a:srcRect l="-11242"/>
          <a:stretch>
            <a:fillRect/>
          </a:stretch>
        </p:blipFill>
        <p:spPr>
          <a:xfrm>
            <a:off x="9541617" y="1180456"/>
            <a:ext cx="1476697" cy="162962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email"/>
          <a:srcRect l="-11242"/>
          <a:stretch>
            <a:fillRect/>
          </a:stretch>
        </p:blipFill>
        <p:spPr>
          <a:xfrm>
            <a:off x="1082134" y="3940254"/>
            <a:ext cx="1476697" cy="16296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3948445" y="2229725"/>
            <a:ext cx="4395588" cy="32501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837381" y="979588"/>
            <a:ext cx="1826475" cy="1119839"/>
          </a:xfrm>
          <a:prstGeom prst="rect">
            <a:avLst/>
          </a:prstGeom>
        </p:spPr>
      </p:pic>
      <p:sp>
        <p:nvSpPr>
          <p:cNvPr id="11" name="文本框 7"/>
          <p:cNvSpPr txBox="1"/>
          <p:nvPr/>
        </p:nvSpPr>
        <p:spPr>
          <a:xfrm>
            <a:off x="5926115" y="602296"/>
            <a:ext cx="42626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600" dirty="0">
                <a:cs typeface="+mn-ea"/>
                <a:sym typeface="+mn-lt"/>
              </a:rPr>
              <a:t>谷</a:t>
            </a:r>
            <a:endParaRPr lang="en-US" altLang="zh-CN" sz="9600" dirty="0">
              <a:cs typeface="+mn-ea"/>
              <a:sym typeface="+mn-lt"/>
            </a:endParaRPr>
          </a:p>
        </p:txBody>
      </p:sp>
      <p:sp>
        <p:nvSpPr>
          <p:cNvPr id="12" name="文本框 7"/>
          <p:cNvSpPr txBox="1"/>
          <p:nvPr/>
        </p:nvSpPr>
        <p:spPr>
          <a:xfrm>
            <a:off x="4883842" y="1460758"/>
            <a:ext cx="426261" cy="21236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3800" dirty="0">
                <a:cs typeface="+mn-ea"/>
                <a:sym typeface="+mn-lt"/>
              </a:rPr>
              <a:t>雨</a:t>
            </a:r>
            <a:endParaRPr lang="en-US" altLang="zh-CN" sz="13800" dirty="0">
              <a:cs typeface="+mn-ea"/>
              <a:sym typeface="+mn-lt"/>
            </a:endParaRPr>
          </a:p>
        </p:txBody>
      </p:sp>
      <p:sp>
        <p:nvSpPr>
          <p:cNvPr id="15" name="文本框 7"/>
          <p:cNvSpPr txBox="1"/>
          <p:nvPr/>
        </p:nvSpPr>
        <p:spPr>
          <a:xfrm>
            <a:off x="6575256" y="2183922"/>
            <a:ext cx="28803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中国传统节气</a:t>
            </a:r>
            <a:endParaRPr lang="en-US" altLang="zh-CN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174505" y="543207"/>
            <a:ext cx="5169528" cy="4780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948445" y="2229725"/>
            <a:ext cx="4395588" cy="32501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837381" y="979588"/>
            <a:ext cx="1826475" cy="111983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948445" y="2302379"/>
            <a:ext cx="287771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500" dirty="0" smtClean="0">
                <a:cs typeface="+mn-ea"/>
                <a:sym typeface="+mn-lt"/>
              </a:rPr>
              <a:t>三、节气特点</a:t>
            </a:r>
            <a:endParaRPr lang="zh-CN" altLang="en-US" sz="35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5102" y="2217199"/>
            <a:ext cx="3202505" cy="46408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546937" y="953807"/>
            <a:ext cx="228780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500" spc="600" dirty="0">
                <a:solidFill>
                  <a:srgbClr val="063F37"/>
                </a:solidFill>
                <a:cs typeface="+mn-ea"/>
                <a:sym typeface="+mn-lt"/>
              </a:rPr>
              <a:t>气候特点</a:t>
            </a:r>
            <a:endParaRPr lang="zh-CN" altLang="en-US" sz="3500" b="0" i="0" spc="600" dirty="0">
              <a:solidFill>
                <a:srgbClr val="063F37"/>
              </a:solidFill>
              <a:effectLst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42840" y="1911738"/>
            <a:ext cx="6096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B8B5A"/>
                </a:solidFill>
                <a:cs typeface="+mn-ea"/>
                <a:sym typeface="+mn-lt"/>
              </a:rPr>
              <a:t>谷雨的天气最主要的特点多雨，有利于谷物生长。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B8B5A"/>
                </a:solidFill>
                <a:cs typeface="+mn-ea"/>
                <a:sym typeface="+mn-lt"/>
              </a:rPr>
              <a:t>中国古代将谷雨分为三候：“第一候萍始生</a:t>
            </a:r>
            <a:r>
              <a:rPr lang="en-US" altLang="zh-CN" dirty="0">
                <a:solidFill>
                  <a:srgbClr val="3B8B5A"/>
                </a:solidFill>
                <a:cs typeface="+mn-ea"/>
                <a:sym typeface="+mn-lt"/>
              </a:rPr>
              <a:t>;</a:t>
            </a:r>
            <a:r>
              <a:rPr lang="zh-CN" altLang="en-US" dirty="0">
                <a:solidFill>
                  <a:srgbClr val="3B8B5A"/>
                </a:solidFill>
                <a:cs typeface="+mn-ea"/>
                <a:sym typeface="+mn-lt"/>
              </a:rPr>
              <a:t>第二候鸣鸠拂其羽；第三候为戴胜降于桑。”是说谷雨后降雨量增多，浮萍开始生长，接着布谷鸟便开始提醒人们播种了，然后是桑树上开始见到戴胜鸟。</a:t>
            </a:r>
            <a:endParaRPr lang="zh-CN" altLang="en-US" b="0" i="0" dirty="0">
              <a:solidFill>
                <a:srgbClr val="3B8B5A"/>
              </a:solidFill>
              <a:effectLst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42840" y="4289141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B8B5A"/>
                </a:solidFill>
                <a:cs typeface="+mn-ea"/>
                <a:sym typeface="+mn-lt"/>
              </a:rPr>
              <a:t>谷雨节气后降雨增多，空气中的湿度逐渐加大，此时我们在养生中应遵遁自然节气的变化，针对其气候特点进行调养。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720462" y="784638"/>
            <a:ext cx="1826475" cy="11198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55191" y="2970291"/>
            <a:ext cx="2788467" cy="3887709"/>
          </a:xfrm>
          <a:prstGeom prst="rect">
            <a:avLst/>
          </a:prstGeom>
        </p:spPr>
      </p:pic>
      <p:pic>
        <p:nvPicPr>
          <p:cNvPr id="7" name="图片 6" descr="df2b89679b6695c572482f875b54664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035925" y="-10066"/>
            <a:ext cx="4156075" cy="440436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98621" y="2224469"/>
            <a:ext cx="6096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B8B5A"/>
                </a:solidFill>
                <a:cs typeface="+mn-ea"/>
                <a:sym typeface="+mn-lt"/>
              </a:rPr>
              <a:t>同时由于天气转温，人们的室外活动增加，北方地区的桃花、杏花等开放</a:t>
            </a:r>
            <a:r>
              <a:rPr lang="en-US" altLang="zh-CN" dirty="0">
                <a:solidFill>
                  <a:srgbClr val="3B8B5A"/>
                </a:solidFill>
                <a:cs typeface="+mn-ea"/>
                <a:sym typeface="+mn-lt"/>
              </a:rPr>
              <a:t>;</a:t>
            </a:r>
            <a:r>
              <a:rPr lang="zh-CN" altLang="en-US" dirty="0">
                <a:solidFill>
                  <a:srgbClr val="3B8B5A"/>
                </a:solidFill>
                <a:cs typeface="+mn-ea"/>
                <a:sym typeface="+mn-lt"/>
              </a:rPr>
              <a:t>杨絮、柳絮四处飞扬。雨生百谷。雨量充足而及时，谷类作物能茁壮成长。谷雨时节的南方地区，</a:t>
            </a:r>
            <a:r>
              <a:rPr lang="en-US" altLang="zh-CN" dirty="0">
                <a:solidFill>
                  <a:srgbClr val="3B8B5A"/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srgbClr val="3B8B5A"/>
                </a:solidFill>
                <a:cs typeface="+mn-ea"/>
                <a:sym typeface="+mn-lt"/>
              </a:rPr>
              <a:t>杨花落尽子规啼</a:t>
            </a:r>
            <a:r>
              <a:rPr lang="en-US" altLang="zh-CN" dirty="0">
                <a:solidFill>
                  <a:srgbClr val="3B8B5A"/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srgbClr val="3B8B5A"/>
                </a:solidFill>
                <a:cs typeface="+mn-ea"/>
                <a:sym typeface="+mn-lt"/>
              </a:rPr>
              <a:t>，柳絮飞落，杜鹃夜啼，牡丹吐蕊，樱桃红熟，自然景物告示人们：时至暮春了</a:t>
            </a:r>
            <a:r>
              <a:rPr lang="zh-CN" altLang="en-US" dirty="0" smtClean="0">
                <a:solidFill>
                  <a:srgbClr val="3B8B5A"/>
                </a:solidFill>
                <a:cs typeface="+mn-ea"/>
                <a:sym typeface="+mn-lt"/>
              </a:rPr>
              <a:t>。</a:t>
            </a:r>
            <a:endParaRPr lang="zh-CN" altLang="en-US" dirty="0">
              <a:solidFill>
                <a:srgbClr val="3B8B5A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77401" y="1460801"/>
            <a:ext cx="228780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500" spc="600" dirty="0">
                <a:solidFill>
                  <a:srgbClr val="063F37"/>
                </a:solidFill>
                <a:cs typeface="+mn-ea"/>
                <a:sym typeface="+mn-lt"/>
              </a:rPr>
              <a:t>气候特点</a:t>
            </a:r>
            <a:endParaRPr lang="zh-CN" altLang="en-US" sz="3500" b="0" i="0" spc="600" dirty="0">
              <a:solidFill>
                <a:srgbClr val="063F37"/>
              </a:solidFill>
              <a:effectLst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611383" y="4680642"/>
            <a:ext cx="3002617" cy="19467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174505" y="543207"/>
            <a:ext cx="5169528" cy="4780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948445" y="2229725"/>
            <a:ext cx="4395588" cy="32501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837381" y="979588"/>
            <a:ext cx="1826475" cy="111983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948445" y="2302379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cs typeface="+mn-ea"/>
                <a:sym typeface="+mn-lt"/>
              </a:rPr>
              <a:t>四、民</a:t>
            </a:r>
            <a:r>
              <a:rPr lang="zh-CN" altLang="en-US" sz="3600" dirty="0">
                <a:cs typeface="+mn-ea"/>
                <a:sym typeface="+mn-lt"/>
              </a:rPr>
              <a:t>间习俗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591387" y="0"/>
            <a:ext cx="2768256" cy="34521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6403" y="4545608"/>
            <a:ext cx="4182701" cy="161074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346945" y="1125823"/>
            <a:ext cx="228780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500" b="0" i="0" spc="600" dirty="0" smtClean="0">
                <a:solidFill>
                  <a:srgbClr val="063F37"/>
                </a:solidFill>
                <a:effectLst/>
                <a:cs typeface="+mn-ea"/>
                <a:sym typeface="+mn-lt"/>
              </a:rPr>
              <a:t>传统习俗</a:t>
            </a:r>
            <a:endParaRPr lang="zh-CN" altLang="en-US" sz="3500" b="0" i="0" spc="600" dirty="0">
              <a:solidFill>
                <a:srgbClr val="063F37"/>
              </a:solidFill>
              <a:effectLst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67754" y="2074700"/>
            <a:ext cx="6096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3B8B5A"/>
                </a:solidFill>
                <a:cs typeface="+mn-ea"/>
                <a:sym typeface="+mn-lt"/>
              </a:rPr>
              <a:t>每年</a:t>
            </a:r>
            <a:r>
              <a:rPr lang="en-US" altLang="zh-CN" sz="2000" dirty="0">
                <a:solidFill>
                  <a:srgbClr val="3B8B5A"/>
                </a:solidFill>
                <a:cs typeface="+mn-ea"/>
                <a:sym typeface="+mn-lt"/>
              </a:rPr>
              <a:t>4</a:t>
            </a:r>
            <a:r>
              <a:rPr lang="zh-CN" altLang="en-US" sz="2000" dirty="0">
                <a:solidFill>
                  <a:srgbClr val="3B8B5A"/>
                </a:solidFill>
                <a:cs typeface="+mn-ea"/>
                <a:sym typeface="+mn-lt"/>
              </a:rPr>
              <a:t>月</a:t>
            </a:r>
            <a:r>
              <a:rPr lang="en-US" altLang="zh-CN" sz="2000" dirty="0">
                <a:solidFill>
                  <a:srgbClr val="3B8B5A"/>
                </a:solidFill>
                <a:cs typeface="+mn-ea"/>
                <a:sym typeface="+mn-lt"/>
              </a:rPr>
              <a:t>20</a:t>
            </a:r>
            <a:r>
              <a:rPr lang="zh-CN" altLang="en-US" sz="2000" dirty="0">
                <a:solidFill>
                  <a:srgbClr val="3B8B5A"/>
                </a:solidFill>
                <a:cs typeface="+mn-ea"/>
                <a:sym typeface="+mn-lt"/>
              </a:rPr>
              <a:t>日，是山东省荣成市的渔民节日。该节起源于谷雨节。在中国北方沿海一带渔民们，过谷雨节已有二千多年的历史，</a:t>
            </a:r>
            <a:r>
              <a:rPr lang="zh-CN" altLang="en-US" sz="2000" dirty="0" smtClean="0">
                <a:solidFill>
                  <a:srgbClr val="3B8B5A"/>
                </a:solidFill>
                <a:cs typeface="+mn-ea"/>
                <a:sym typeface="+mn-lt"/>
              </a:rPr>
              <a:t>到清朝道</a:t>
            </a:r>
            <a:r>
              <a:rPr lang="zh-CN" altLang="en-US" sz="2000" dirty="0">
                <a:solidFill>
                  <a:srgbClr val="3B8B5A"/>
                </a:solidFill>
                <a:cs typeface="+mn-ea"/>
                <a:sym typeface="+mn-lt"/>
              </a:rPr>
              <a:t>光年间（</a:t>
            </a:r>
            <a:r>
              <a:rPr lang="en-US" altLang="zh-CN" sz="2000" dirty="0">
                <a:solidFill>
                  <a:srgbClr val="3B8B5A"/>
                </a:solidFill>
                <a:cs typeface="+mn-ea"/>
                <a:sym typeface="+mn-lt"/>
              </a:rPr>
              <a:t>1821</a:t>
            </a:r>
            <a:r>
              <a:rPr lang="zh-CN" altLang="en-US" sz="2000" dirty="0">
                <a:solidFill>
                  <a:srgbClr val="3B8B5A"/>
                </a:solidFill>
                <a:cs typeface="+mn-ea"/>
                <a:sym typeface="+mn-lt"/>
              </a:rPr>
              <a:t>年）易名</a:t>
            </a:r>
            <a:r>
              <a:rPr lang="zh-CN" altLang="en-US" sz="2000" dirty="0" smtClean="0">
                <a:solidFill>
                  <a:srgbClr val="3B8B5A"/>
                </a:solidFill>
                <a:cs typeface="+mn-ea"/>
                <a:sym typeface="+mn-lt"/>
              </a:rPr>
              <a:t>为渔民节。</a:t>
            </a:r>
            <a:r>
              <a:rPr lang="zh-CN" altLang="en-US" sz="2000" dirty="0">
                <a:solidFill>
                  <a:srgbClr val="3B8B5A"/>
                </a:solidFill>
                <a:cs typeface="+mn-ea"/>
                <a:sym typeface="+mn-lt"/>
              </a:rPr>
              <a:t>由于谷雨这天，山东沿海的渔民祈求海神保佑，出海平安，鱼虾丰收。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6ad3361c0075cada9673848870115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590550" y="-8255"/>
            <a:ext cx="3885565" cy="5552440"/>
          </a:xfrm>
          <a:prstGeom prst="rect">
            <a:avLst/>
          </a:prstGeom>
        </p:spPr>
      </p:pic>
      <p:pic>
        <p:nvPicPr>
          <p:cNvPr id="5" name="图片 4" descr="26ad3361c0075cada96738488701154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9480000">
            <a:off x="9749841" y="3115241"/>
            <a:ext cx="2194560" cy="35306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360933" y="1207304"/>
            <a:ext cx="228780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500" b="0" i="0" spc="600" dirty="0" smtClean="0">
                <a:solidFill>
                  <a:srgbClr val="063F37"/>
                </a:solidFill>
                <a:effectLst/>
                <a:cs typeface="+mn-ea"/>
                <a:sym typeface="+mn-lt"/>
              </a:rPr>
              <a:t>传统习俗</a:t>
            </a:r>
            <a:endParaRPr lang="zh-CN" altLang="en-US" sz="3500" b="0" i="0" spc="600" dirty="0">
              <a:solidFill>
                <a:srgbClr val="063F37"/>
              </a:solidFill>
              <a:effectLst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27834" y="215001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3B8B5A"/>
                </a:solidFill>
                <a:cs typeface="+mn-ea"/>
                <a:sym typeface="+mn-lt"/>
              </a:rPr>
              <a:t>旧时，山西临汾一带谷雨日</a:t>
            </a:r>
            <a:r>
              <a:rPr lang="zh-CN" altLang="en-US" dirty="0" smtClean="0">
                <a:solidFill>
                  <a:srgbClr val="3B8B5A"/>
                </a:solidFill>
                <a:cs typeface="+mn-ea"/>
                <a:sym typeface="+mn-lt"/>
              </a:rPr>
              <a:t>画张天师符</a:t>
            </a:r>
            <a:r>
              <a:rPr lang="zh-CN" altLang="en-US" dirty="0">
                <a:solidFill>
                  <a:srgbClr val="3B8B5A"/>
                </a:solidFill>
                <a:cs typeface="+mn-ea"/>
                <a:sym typeface="+mn-lt"/>
              </a:rPr>
              <a:t>贴在门上，名曰“禁蝎”。陕西风翔一带的禁蝎咒符，以木刻印制，可见需求量是很大的。其上印有：“谷雨三月中，蝎子逞威风。神鸡叼一嘴，毒虫化为水</a:t>
            </a:r>
            <a:r>
              <a:rPr lang="en-US" altLang="zh-CN" dirty="0">
                <a:solidFill>
                  <a:srgbClr val="3B8B5A"/>
                </a:solidFill>
                <a:cs typeface="+mn-ea"/>
                <a:sym typeface="+mn-lt"/>
              </a:rPr>
              <a:t>……”</a:t>
            </a:r>
            <a:r>
              <a:rPr lang="zh-CN" altLang="en-US" dirty="0">
                <a:solidFill>
                  <a:srgbClr val="3B8B5A"/>
                </a:solidFill>
                <a:cs typeface="+mn-ea"/>
                <a:sym typeface="+mn-lt"/>
              </a:rPr>
              <a:t>画面中央雄鸡衔虫，爪下还有一只大蝎子。画上印有咒符。雄鸡治蝎的说法早在民间流传。神魔小说</a:t>
            </a:r>
            <a:r>
              <a:rPr lang="en-US" altLang="zh-CN" dirty="0" smtClean="0">
                <a:solidFill>
                  <a:srgbClr val="3B8B5A"/>
                </a:solidFill>
                <a:cs typeface="+mn-ea"/>
                <a:sym typeface="+mn-lt"/>
              </a:rPr>
              <a:t>《</a:t>
            </a:r>
            <a:r>
              <a:rPr lang="zh-CN" altLang="en-US" dirty="0" smtClean="0">
                <a:solidFill>
                  <a:srgbClr val="3B8B5A"/>
                </a:solidFill>
                <a:cs typeface="+mn-ea"/>
                <a:sym typeface="+mn-lt"/>
              </a:rPr>
              <a:t>西游记</a:t>
            </a:r>
            <a:r>
              <a:rPr lang="en-US" altLang="zh-CN" dirty="0" smtClean="0">
                <a:solidFill>
                  <a:srgbClr val="3B8B5A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rgbClr val="3B8B5A"/>
                </a:solidFill>
                <a:cs typeface="+mn-ea"/>
                <a:sym typeface="+mn-lt"/>
              </a:rPr>
              <a:t>第五十五回，孙悟</a:t>
            </a:r>
            <a:r>
              <a:rPr lang="zh-CN" altLang="en-US" dirty="0" smtClean="0">
                <a:solidFill>
                  <a:srgbClr val="3B8B5A"/>
                </a:solidFill>
                <a:cs typeface="+mn-ea"/>
                <a:sym typeface="+mn-lt"/>
              </a:rPr>
              <a:t>空猪八戒敌</a:t>
            </a:r>
            <a:r>
              <a:rPr lang="zh-CN" altLang="en-US" dirty="0">
                <a:solidFill>
                  <a:srgbClr val="3B8B5A"/>
                </a:solidFill>
                <a:cs typeface="+mn-ea"/>
                <a:sym typeface="+mn-lt"/>
              </a:rPr>
              <a:t>不过蝎子精，观音也自知近他不得。只好</a:t>
            </a:r>
            <a:r>
              <a:rPr lang="zh-CN" altLang="en-US" dirty="0" smtClean="0">
                <a:solidFill>
                  <a:srgbClr val="3B8B5A"/>
                </a:solidFill>
                <a:cs typeface="+mn-ea"/>
                <a:sym typeface="+mn-lt"/>
              </a:rPr>
              <a:t>让孙悟空去</a:t>
            </a:r>
            <a:r>
              <a:rPr lang="zh-CN" altLang="en-US" dirty="0">
                <a:solidFill>
                  <a:srgbClr val="3B8B5A"/>
                </a:solidFill>
                <a:cs typeface="+mn-ea"/>
                <a:sym typeface="+mn-lt"/>
              </a:rPr>
              <a:t>请昴日星官，结果马到成功。昴日星官本是一只双冠子大公鸡。书中描写，昴日星官现出本相</a:t>
            </a:r>
            <a:r>
              <a:rPr lang="en-US" altLang="zh-CN" dirty="0">
                <a:solidFill>
                  <a:srgbClr val="3B8B5A"/>
                </a:solidFill>
                <a:cs typeface="+mn-ea"/>
                <a:sym typeface="+mn-lt"/>
              </a:rPr>
              <a:t>——</a:t>
            </a:r>
            <a:r>
              <a:rPr lang="zh-CN" altLang="en-US" dirty="0">
                <a:solidFill>
                  <a:srgbClr val="3B8B5A"/>
                </a:solidFill>
                <a:cs typeface="+mn-ea"/>
                <a:sym typeface="+mn-lt"/>
              </a:rPr>
              <a:t>大公鸡，大公鸡对着蝎子精叫一声，蝎子精即时现了原形，是个琵琶大小的蝎子。大公鸡再叫一声，蝎子精浑身酥软，死在山坡。</a:t>
            </a:r>
            <a:r>
              <a:rPr lang="zh-CN" altLang="en-US" baseline="30000" dirty="0">
                <a:solidFill>
                  <a:srgbClr val="3B8B5A"/>
                </a:solidFill>
                <a:cs typeface="+mn-ea"/>
                <a:sym typeface="+mn-lt"/>
              </a:rPr>
              <a:t> </a:t>
            </a:r>
            <a:r>
              <a:rPr lang="en-US" altLang="zh-CN" baseline="30000" dirty="0">
                <a:solidFill>
                  <a:srgbClr val="3B8B5A"/>
                </a:solidFill>
                <a:cs typeface="+mn-ea"/>
                <a:sym typeface="+mn-lt"/>
              </a:rPr>
              <a:t>[14]</a:t>
            </a:r>
            <a:r>
              <a:rPr lang="zh-CN" altLang="en-US" dirty="0">
                <a:solidFill>
                  <a:srgbClr val="3B8B5A"/>
                </a:solidFill>
                <a:cs typeface="+mn-ea"/>
                <a:sym typeface="+mn-lt"/>
              </a:rPr>
              <a:t>  山东民俗也禁蝎。</a:t>
            </a:r>
            <a:r>
              <a:rPr lang="zh-CN" altLang="en-US" dirty="0" smtClean="0">
                <a:solidFill>
                  <a:srgbClr val="3B8B5A"/>
                </a:solidFill>
                <a:cs typeface="+mn-ea"/>
                <a:sym typeface="+mn-lt"/>
              </a:rPr>
              <a:t>清乾隆六</a:t>
            </a:r>
            <a:r>
              <a:rPr lang="zh-CN" altLang="en-US" dirty="0">
                <a:solidFill>
                  <a:srgbClr val="3B8B5A"/>
                </a:solidFill>
                <a:cs typeface="+mn-ea"/>
                <a:sym typeface="+mn-lt"/>
              </a:rPr>
              <a:t>年</a:t>
            </a:r>
            <a:r>
              <a:rPr lang="en-US" altLang="zh-CN" dirty="0" smtClean="0">
                <a:solidFill>
                  <a:srgbClr val="3B8B5A"/>
                </a:solidFill>
                <a:cs typeface="+mn-ea"/>
                <a:sym typeface="+mn-lt"/>
              </a:rPr>
              <a:t>《</a:t>
            </a:r>
            <a:r>
              <a:rPr lang="zh-CN" altLang="en-US" dirty="0" smtClean="0">
                <a:solidFill>
                  <a:srgbClr val="3B8B5A"/>
                </a:solidFill>
                <a:cs typeface="+mn-ea"/>
                <a:sym typeface="+mn-lt"/>
              </a:rPr>
              <a:t>夏津县志</a:t>
            </a:r>
            <a:r>
              <a:rPr lang="en-US" altLang="zh-CN" dirty="0" smtClean="0">
                <a:solidFill>
                  <a:srgbClr val="3B8B5A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rgbClr val="3B8B5A"/>
                </a:solidFill>
                <a:cs typeface="+mn-ea"/>
                <a:sym typeface="+mn-lt"/>
              </a:rPr>
              <a:t>记：“谷雨，朱砂书符禁蝎。”“禁蝎”的民俗反应了人们驱除害虫及渴望丰收平安的心情。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df2b89679b6695c572482f875b54664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35925" y="-113319"/>
            <a:ext cx="4156075" cy="44043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844071" y="1180144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spc="300" dirty="0">
                <a:solidFill>
                  <a:srgbClr val="063F37"/>
                </a:solidFill>
                <a:cs typeface="+mn-ea"/>
                <a:sym typeface="+mn-lt"/>
              </a:rPr>
              <a:t>饮茶习俗</a:t>
            </a:r>
            <a:endParaRPr lang="zh-CN" altLang="en-US" sz="3500" i="0" spc="300" dirty="0">
              <a:solidFill>
                <a:srgbClr val="063F37"/>
              </a:solidFill>
              <a:effectLst/>
              <a:cs typeface="+mn-ea"/>
              <a:sym typeface="+mn-l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63298" y="2068471"/>
            <a:ext cx="5981323" cy="355481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0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500" b="0" i="0" u="none" strike="noStrike" cap="none" normalizeH="0" baseline="0" dirty="0" smtClean="0">
                <a:ln>
                  <a:noFill/>
                </a:ln>
                <a:solidFill>
                  <a:srgbClr val="3B8B5A"/>
                </a:solidFill>
                <a:effectLst/>
                <a:latin typeface="+mn-lt"/>
                <a:cs typeface="+mn-ea"/>
                <a:sym typeface="+mn-lt"/>
              </a:rPr>
              <a:t>谷雨茶</a:t>
            </a:r>
            <a:r>
              <a:rPr kumimoji="0" lang="zh-CN" altLang="zh-CN" sz="1500" b="0" i="0" u="none" strike="noStrike" cap="none" normalizeH="0" baseline="0" dirty="0" smtClean="0">
                <a:ln>
                  <a:noFill/>
                </a:ln>
                <a:solidFill>
                  <a:srgbClr val="3B8B5A"/>
                </a:solidFill>
                <a:effectLst/>
                <a:latin typeface="+mn-lt"/>
                <a:cs typeface="+mn-ea"/>
                <a:sym typeface="+mn-lt"/>
              </a:rPr>
              <a:t>也就是</a:t>
            </a:r>
            <a:r>
              <a:rPr kumimoji="0" lang="zh-CN" altLang="en-US" sz="1500" b="0" i="0" u="none" strike="noStrike" cap="none" normalizeH="0" baseline="0" dirty="0" smtClean="0">
                <a:ln>
                  <a:noFill/>
                </a:ln>
                <a:solidFill>
                  <a:srgbClr val="3B8B5A"/>
                </a:solidFill>
                <a:effectLst/>
                <a:latin typeface="+mn-lt"/>
                <a:cs typeface="+mn-ea"/>
                <a:sym typeface="+mn-lt"/>
              </a:rPr>
              <a:t>雨前茶</a:t>
            </a:r>
            <a:r>
              <a:rPr kumimoji="0" lang="zh-CN" altLang="zh-CN" sz="1500" b="0" i="0" u="none" strike="noStrike" cap="none" normalizeH="0" baseline="0" dirty="0" smtClean="0">
                <a:ln>
                  <a:noFill/>
                </a:ln>
                <a:solidFill>
                  <a:srgbClr val="3B8B5A"/>
                </a:solidFill>
                <a:effectLst/>
                <a:latin typeface="+mn-lt"/>
                <a:cs typeface="+mn-ea"/>
                <a:sym typeface="+mn-lt"/>
              </a:rPr>
              <a:t>，是谷雨时节采制的</a:t>
            </a:r>
            <a:r>
              <a:rPr kumimoji="0" lang="zh-CN" altLang="en-US" sz="1500" b="0" i="0" u="none" strike="noStrike" cap="none" normalizeH="0" baseline="0" dirty="0" smtClean="0">
                <a:ln>
                  <a:noFill/>
                </a:ln>
                <a:solidFill>
                  <a:srgbClr val="3B8B5A"/>
                </a:solidFill>
                <a:effectLst/>
                <a:latin typeface="+mn-lt"/>
                <a:cs typeface="+mn-ea"/>
                <a:sym typeface="+mn-lt"/>
              </a:rPr>
              <a:t>春茶</a:t>
            </a:r>
            <a:r>
              <a:rPr kumimoji="0" lang="zh-CN" altLang="zh-CN" sz="1500" b="0" i="0" u="none" strike="noStrike" cap="none" normalizeH="0" baseline="0" dirty="0" smtClean="0">
                <a:ln>
                  <a:noFill/>
                </a:ln>
                <a:solidFill>
                  <a:srgbClr val="3B8B5A"/>
                </a:solidFill>
                <a:effectLst/>
                <a:latin typeface="+mn-lt"/>
                <a:cs typeface="+mn-ea"/>
                <a:sym typeface="+mn-lt"/>
              </a:rPr>
              <a:t>，又叫二春茶。春谷雨季温度适中，雨量充沛，加上茶树经半年冬季的休养生息，使得春梢芽叶肥硕，色泽翠绿，叶质柔软，富含多种维生素和氨基酸，使春茶滋味鲜活，香气怡人。谷雨茶除了嫩芽外，还有一芽一嫩叶的或一芽两嫩叶的；一芽一嫩叶的茶叶泡在水里像展开旌旗的古代的枪，被称为旗枪；一芽两嫩叶则像一个雀类的舌头，被称为雀舌；与清明茶同为一年之中的佳品。一般雨前茶价格比较经济实惠，水中造型好、口感上也不比</a:t>
            </a:r>
            <a:r>
              <a:rPr kumimoji="0" lang="zh-CN" altLang="en-US" sz="1500" b="0" i="0" u="none" strike="noStrike" cap="none" normalizeH="0" baseline="0" dirty="0" smtClean="0">
                <a:ln>
                  <a:noFill/>
                </a:ln>
                <a:solidFill>
                  <a:srgbClr val="3B8B5A"/>
                </a:solidFill>
                <a:effectLst/>
                <a:latin typeface="+mn-lt"/>
                <a:cs typeface="+mn-ea"/>
                <a:sym typeface="+mn-lt"/>
              </a:rPr>
              <a:t>明前茶</a:t>
            </a:r>
            <a:r>
              <a:rPr kumimoji="0" lang="zh-CN" altLang="zh-CN" sz="1500" b="0" i="0" u="none" strike="noStrike" cap="none" normalizeH="0" baseline="0" dirty="0" smtClean="0">
                <a:ln>
                  <a:noFill/>
                </a:ln>
                <a:solidFill>
                  <a:srgbClr val="3B8B5A"/>
                </a:solidFill>
                <a:effectLst/>
                <a:latin typeface="+mn-lt"/>
                <a:cs typeface="+mn-ea"/>
                <a:sym typeface="+mn-lt"/>
              </a:rPr>
              <a:t>逊色，大多的茶客通常都更追捧谷雨茶。</a:t>
            </a:r>
            <a:r>
              <a:rPr kumimoji="0" lang="zh-CN" altLang="en-US" sz="1500" b="0" i="0" u="none" strike="noStrike" cap="none" normalizeH="0" baseline="0" dirty="0" smtClean="0">
                <a:ln>
                  <a:noFill/>
                </a:ln>
                <a:solidFill>
                  <a:srgbClr val="3B8B5A"/>
                </a:solidFill>
                <a:effectLst/>
                <a:latin typeface="+mn-lt"/>
                <a:cs typeface="+mn-ea"/>
                <a:sym typeface="+mn-lt"/>
              </a:rPr>
              <a:t>中国茶叶学会</a:t>
            </a:r>
            <a:r>
              <a:rPr kumimoji="0" lang="zh-CN" altLang="zh-CN" sz="1500" b="0" i="0" u="none" strike="noStrike" cap="none" normalizeH="0" baseline="0" dirty="0" smtClean="0">
                <a:ln>
                  <a:noFill/>
                </a:ln>
                <a:solidFill>
                  <a:srgbClr val="3B8B5A"/>
                </a:solidFill>
                <a:effectLst/>
                <a:latin typeface="+mn-lt"/>
                <a:cs typeface="+mn-ea"/>
                <a:sym typeface="+mn-lt"/>
              </a:rPr>
              <a:t>等有关部门倡议将每年农历“谷雨”这一天作为“全民饮茶日”，并举行各种和茶有关的活动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23438" y="532255"/>
            <a:ext cx="1946074" cy="1315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d5578fefdc471ab1cb6009cf00505e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18960" y="8255"/>
            <a:ext cx="5286375" cy="3803015"/>
          </a:xfrm>
          <a:prstGeom prst="rect">
            <a:avLst/>
          </a:prstGeom>
        </p:spPr>
      </p:pic>
      <p:pic>
        <p:nvPicPr>
          <p:cNvPr id="8" name="图片 7" descr="bd5578fefdc471ab1cb6009cf00505e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 flipV="1">
            <a:off x="-10795" y="3493770"/>
            <a:ext cx="4276090" cy="343916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771643" y="836112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spc="300" dirty="0" smtClean="0">
                <a:solidFill>
                  <a:srgbClr val="063F37"/>
                </a:solidFill>
                <a:cs typeface="+mn-ea"/>
                <a:sym typeface="+mn-lt"/>
              </a:rPr>
              <a:t>民族习</a:t>
            </a:r>
            <a:r>
              <a:rPr lang="zh-CN" altLang="en-US" sz="3600" spc="300" dirty="0">
                <a:solidFill>
                  <a:srgbClr val="063F37"/>
                </a:solidFill>
                <a:cs typeface="+mn-ea"/>
                <a:sym typeface="+mn-lt"/>
              </a:rPr>
              <a:t>俗</a:t>
            </a:r>
            <a:endParaRPr lang="zh-CN" altLang="en-US" sz="3500" i="0" spc="300" dirty="0">
              <a:solidFill>
                <a:srgbClr val="063F37"/>
              </a:solidFill>
              <a:effectLst/>
              <a:cs typeface="+mn-ea"/>
              <a:sym typeface="+mn-lt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208566" y="1825646"/>
            <a:ext cx="4078658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0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>
              <a:lnSpc>
                <a:spcPct val="150000"/>
              </a:lnSpc>
            </a:pPr>
            <a:r>
              <a:rPr lang="zh-CN" altLang="en-US" sz="1600" b="1" dirty="0">
                <a:solidFill>
                  <a:srgbClr val="3B8B5A"/>
                </a:solidFill>
                <a:latin typeface="+mn-lt"/>
                <a:cs typeface="+mn-ea"/>
                <a:sym typeface="+mn-lt"/>
              </a:rPr>
              <a:t>祭海</a:t>
            </a:r>
            <a:r>
              <a:rPr lang="zh-CN" altLang="en-US" sz="1600" dirty="0">
                <a:solidFill>
                  <a:srgbClr val="3B8B5A"/>
                </a:solidFill>
                <a:latin typeface="+mn-lt"/>
                <a:cs typeface="+mn-ea"/>
                <a:sym typeface="+mn-lt"/>
              </a:rPr>
              <a:t>：谷雨时节海水回暖，百鱼行至浅海地带，是下海捕鱼的好日子。俗话说：“骑着谷雨上网场。”为了能够出海平安、满载而归，渔民们在谷雨这天要举行海祭，祈求海神保佑。因此，谷雨节也叫作渔民出海捕鱼的“壮行节”。旧时海边，村村都有海神庙或娘娘庙，祭祀时刻一到，渔民便抬着供品到庙前摆供祭祀，有的则将供品抬至海边，敲锣打鼓，燃放鞭炮，面海祭祀，场面十分隆重。</a:t>
            </a:r>
            <a:endParaRPr kumimoji="0" lang="zh-CN" altLang="zh-CN" sz="1500" b="0" i="0" u="none" strike="noStrike" cap="none" normalizeH="0" baseline="0" dirty="0" smtClean="0">
              <a:ln>
                <a:noFill/>
              </a:ln>
              <a:solidFill>
                <a:srgbClr val="3B8B5A"/>
              </a:solidFill>
              <a:effectLst/>
              <a:latin typeface="+mn-lt"/>
              <a:cs typeface="+mn-ea"/>
              <a:sym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897031" y="1802563"/>
            <a:ext cx="4078658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0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>
              <a:lnSpc>
                <a:spcPct val="150000"/>
              </a:lnSpc>
            </a:pPr>
            <a:r>
              <a:rPr lang="zh-CN" altLang="en-US" sz="1600" b="1" dirty="0">
                <a:solidFill>
                  <a:srgbClr val="3B8B5A"/>
                </a:solidFill>
                <a:latin typeface="+mn-lt"/>
                <a:cs typeface="+mn-ea"/>
                <a:sym typeface="+mn-lt"/>
              </a:rPr>
              <a:t>祭祀文祖仓颉</a:t>
            </a:r>
            <a:r>
              <a:rPr lang="zh-CN" altLang="en-US" sz="1600" dirty="0">
                <a:solidFill>
                  <a:srgbClr val="3B8B5A"/>
                </a:solidFill>
                <a:latin typeface="+mn-lt"/>
                <a:cs typeface="+mn-ea"/>
                <a:sym typeface="+mn-lt"/>
              </a:rPr>
              <a:t>：自汉代以来，陕西白水县谷雨有祭祀文</a:t>
            </a:r>
            <a:r>
              <a:rPr lang="zh-CN" altLang="en-US" sz="1600" dirty="0" smtClean="0">
                <a:solidFill>
                  <a:srgbClr val="3B8B5A"/>
                </a:solidFill>
                <a:latin typeface="+mn-lt"/>
                <a:cs typeface="+mn-ea"/>
                <a:sym typeface="+mn-lt"/>
              </a:rPr>
              <a:t>祖仓颉的</a:t>
            </a:r>
            <a:r>
              <a:rPr lang="zh-CN" altLang="en-US" sz="1600" dirty="0">
                <a:solidFill>
                  <a:srgbClr val="3B8B5A"/>
                </a:solidFill>
                <a:latin typeface="+mn-lt"/>
                <a:cs typeface="+mn-ea"/>
                <a:sym typeface="+mn-lt"/>
              </a:rPr>
              <a:t>习俗。传说中，仓颉创造文字，功盖天地，黄帝为之感动，以“天降谷子雨”作为其造字的酬劳，从此便有了“谷雨”节。此后每年谷雨节，附近村民都要组织庙会纪念仓颉</a:t>
            </a:r>
            <a:endParaRPr kumimoji="0" lang="zh-CN" altLang="zh-CN" sz="1500" b="0" i="0" u="none" strike="noStrike" cap="none" normalizeH="0" baseline="0" dirty="0" smtClean="0">
              <a:ln>
                <a:noFill/>
              </a:ln>
              <a:solidFill>
                <a:srgbClr val="3B8B5A"/>
              </a:solidFill>
              <a:effectLst/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174505" y="543207"/>
            <a:ext cx="5169528" cy="4780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948445" y="2229725"/>
            <a:ext cx="4395588" cy="32501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837381" y="979588"/>
            <a:ext cx="1826475" cy="111983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948445" y="2302379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cs typeface="+mn-ea"/>
                <a:sym typeface="+mn-lt"/>
              </a:rPr>
              <a:t>五、</a:t>
            </a:r>
            <a:r>
              <a:rPr lang="zh-CN" altLang="en-US" sz="3600" dirty="0">
                <a:cs typeface="+mn-ea"/>
                <a:sym typeface="+mn-lt"/>
              </a:rPr>
              <a:t>文学记</a:t>
            </a:r>
            <a:r>
              <a:rPr lang="zh-CN" altLang="en-US" sz="3600" dirty="0" smtClean="0">
                <a:cs typeface="+mn-ea"/>
                <a:sym typeface="+mn-lt"/>
              </a:rPr>
              <a:t>述</a:t>
            </a:r>
            <a:endParaRPr lang="zh-CN" altLang="en-US" sz="36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6ad3361c0075cada9673848870115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030" y="-85725"/>
            <a:ext cx="3885565" cy="55524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292624" y="939639"/>
            <a:ext cx="187743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300" dirty="0">
                <a:solidFill>
                  <a:srgbClr val="063F37"/>
                </a:solidFill>
                <a:cs typeface="+mn-ea"/>
                <a:sym typeface="+mn-lt"/>
              </a:rPr>
              <a:t>农耕谚语</a:t>
            </a:r>
            <a:endParaRPr lang="zh-CN" altLang="en-US" sz="3300" b="0" i="0" dirty="0">
              <a:solidFill>
                <a:srgbClr val="063F37"/>
              </a:solidFill>
              <a:effectLst/>
              <a:cs typeface="+mn-ea"/>
              <a:sym typeface="+mn-lt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82369" y="1615989"/>
            <a:ext cx="5121915" cy="43005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98394" numCol="1" anchor="ctr" anchorCtr="0" compatLnSpc="1">
            <a:spAutoFit/>
          </a:bodyPr>
          <a:lstStyle>
            <a:lvl1pPr indent="317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17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3B8B5A"/>
                </a:solidFill>
                <a:effectLst/>
                <a:latin typeface="+mn-lt"/>
                <a:cs typeface="+mn-ea"/>
                <a:sym typeface="+mn-lt"/>
              </a:rPr>
              <a:t>谷雨时节种谷天，南坡北洼忙种棉；</a:t>
            </a:r>
          </a:p>
          <a:p>
            <a:pPr marL="0" marR="0" lvl="0" indent="317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3B8B5A"/>
                </a:solidFill>
                <a:effectLst/>
                <a:latin typeface="+mn-lt"/>
                <a:cs typeface="+mn-ea"/>
                <a:sym typeface="+mn-lt"/>
              </a:rPr>
              <a:t>谷雨季节水稻插秧好火候，种瓜点豆种地蛋。</a:t>
            </a:r>
          </a:p>
          <a:p>
            <a:pPr marL="0" marR="0" lvl="0" indent="317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3B8B5A"/>
                </a:solidFill>
                <a:effectLst/>
                <a:latin typeface="+mn-lt"/>
                <a:cs typeface="+mn-ea"/>
                <a:sym typeface="+mn-lt"/>
              </a:rPr>
              <a:t>玉米花生早种上，地瓜栽秧适提前，</a:t>
            </a:r>
          </a:p>
          <a:p>
            <a:pPr marL="0" marR="0" lvl="0" indent="317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3B8B5A"/>
                </a:solidFill>
                <a:effectLst/>
                <a:latin typeface="+mn-lt"/>
                <a:cs typeface="+mn-ea"/>
                <a:sym typeface="+mn-lt"/>
              </a:rPr>
              <a:t>田菁苜蓿沙打旺，绿肥作物种田间。</a:t>
            </a:r>
          </a:p>
          <a:p>
            <a:pPr marL="0" marR="0" lvl="0" indent="317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3B8B5A"/>
                </a:solidFill>
                <a:effectLst/>
                <a:latin typeface="+mn-lt"/>
                <a:cs typeface="+mn-ea"/>
                <a:sym typeface="+mn-lt"/>
              </a:rPr>
              <a:t>棉花出苗快查补，地头地边无空闲。</a:t>
            </a:r>
          </a:p>
          <a:p>
            <a:pPr marL="0" marR="0" lvl="0" indent="317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3B8B5A"/>
                </a:solidFill>
                <a:effectLst/>
                <a:latin typeface="+mn-lt"/>
                <a:cs typeface="+mn-ea"/>
                <a:sym typeface="+mn-lt"/>
              </a:rPr>
              <a:t>树木栽上细管理，否则成活难保险，</a:t>
            </a:r>
          </a:p>
          <a:p>
            <a:pPr marL="0" marR="0" lvl="0" indent="317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3B8B5A"/>
                </a:solidFill>
                <a:effectLst/>
                <a:latin typeface="+mn-lt"/>
                <a:cs typeface="+mn-ea"/>
                <a:sym typeface="+mn-lt"/>
              </a:rPr>
              <a:t>林木果园早喷药，花儿过密酌情剪。</a:t>
            </a:r>
          </a:p>
          <a:p>
            <a:pPr marL="0" marR="0" lvl="0" indent="317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3B8B5A"/>
                </a:solidFill>
                <a:effectLst/>
                <a:latin typeface="+mn-lt"/>
                <a:cs typeface="+mn-ea"/>
                <a:sym typeface="+mn-lt"/>
              </a:rPr>
              <a:t>马牛猪羊饲喂好，家禽孵化科学管。</a:t>
            </a:r>
          </a:p>
          <a:p>
            <a:pPr marL="0" marR="0" lvl="0" indent="317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3B8B5A"/>
                </a:solidFill>
                <a:effectLst/>
                <a:latin typeface="+mn-lt"/>
                <a:cs typeface="+mn-ea"/>
                <a:sym typeface="+mn-lt"/>
              </a:rPr>
              <a:t>苇藕蒲草继续栽，亲鱼育肥多产卵。</a:t>
            </a:r>
          </a:p>
          <a:p>
            <a:pPr marL="0" marR="0" lvl="0" indent="317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3B8B5A"/>
                </a:solidFill>
                <a:effectLst/>
                <a:latin typeface="+mn-lt"/>
                <a:cs typeface="+mn-ea"/>
                <a:sym typeface="+mn-lt"/>
              </a:rPr>
              <a:t>赶潮流来堵鱼头，家吉（鱼）黄花捕莫慢。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85748" y="-85725"/>
            <a:ext cx="2494382" cy="26508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752596" y="1988185"/>
            <a:ext cx="9060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cs typeface="+mn-ea"/>
                <a:sym typeface="+mn-lt"/>
              </a:rPr>
              <a:t>01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4460240" y="2134870"/>
            <a:ext cx="0" cy="585470"/>
          </a:xfrm>
          <a:prstGeom prst="line">
            <a:avLst/>
          </a:prstGeom>
          <a:ln w="12700">
            <a:solidFill>
              <a:srgbClr val="4CB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4515386" y="2112645"/>
            <a:ext cx="338554" cy="73513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PART </a:t>
            </a:r>
            <a:r>
              <a:rPr lang="zh-CN" altLang="en-US" sz="1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ONE</a:t>
            </a:r>
          </a:p>
        </p:txBody>
      </p:sp>
      <p:sp>
        <p:nvSpPr>
          <p:cNvPr id="16" name="矩形 15"/>
          <p:cNvSpPr/>
          <p:nvPr/>
        </p:nvSpPr>
        <p:spPr>
          <a:xfrm>
            <a:off x="5022596" y="1988185"/>
            <a:ext cx="9060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cs typeface="+mn-ea"/>
                <a:sym typeface="+mn-lt"/>
              </a:rPr>
              <a:t>02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5768340" y="2134870"/>
            <a:ext cx="0" cy="585470"/>
          </a:xfrm>
          <a:prstGeom prst="line">
            <a:avLst/>
          </a:prstGeom>
          <a:ln w="12700">
            <a:solidFill>
              <a:srgbClr val="4CB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5823486" y="2112645"/>
            <a:ext cx="338554" cy="76399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PART TWO</a:t>
            </a:r>
          </a:p>
        </p:txBody>
      </p:sp>
      <p:sp>
        <p:nvSpPr>
          <p:cNvPr id="17" name="矩形 16"/>
          <p:cNvSpPr/>
          <p:nvPr/>
        </p:nvSpPr>
        <p:spPr>
          <a:xfrm>
            <a:off x="6330696" y="1988185"/>
            <a:ext cx="9060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cs typeface="+mn-ea"/>
                <a:sym typeface="+mn-lt"/>
              </a:rPr>
              <a:t>03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7092950" y="2134870"/>
            <a:ext cx="0" cy="585470"/>
          </a:xfrm>
          <a:prstGeom prst="line">
            <a:avLst/>
          </a:prstGeom>
          <a:ln w="12700">
            <a:solidFill>
              <a:srgbClr val="4CB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7148096" y="2112645"/>
            <a:ext cx="338554" cy="85376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PART THREE</a:t>
            </a:r>
          </a:p>
        </p:txBody>
      </p:sp>
      <p:sp>
        <p:nvSpPr>
          <p:cNvPr id="18" name="矩形 17"/>
          <p:cNvSpPr/>
          <p:nvPr/>
        </p:nvSpPr>
        <p:spPr>
          <a:xfrm>
            <a:off x="7655306" y="1988185"/>
            <a:ext cx="9060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cs typeface="+mn-ea"/>
                <a:sym typeface="+mn-lt"/>
              </a:rPr>
              <a:t>04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8434070" y="2134870"/>
            <a:ext cx="0" cy="585470"/>
          </a:xfrm>
          <a:prstGeom prst="line">
            <a:avLst/>
          </a:prstGeom>
          <a:ln w="12700">
            <a:solidFill>
              <a:srgbClr val="4CB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8489216" y="2112645"/>
            <a:ext cx="338554" cy="80887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10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PART FOUR</a:t>
            </a:r>
          </a:p>
        </p:txBody>
      </p:sp>
      <p:sp>
        <p:nvSpPr>
          <p:cNvPr id="19" name="矩形 18"/>
          <p:cNvSpPr/>
          <p:nvPr/>
        </p:nvSpPr>
        <p:spPr>
          <a:xfrm>
            <a:off x="8837930" y="1988185"/>
            <a:ext cx="9474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>
                <a:cs typeface="+mn-ea"/>
                <a:sym typeface="+mn-lt"/>
              </a:rPr>
              <a:t>05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9662160" y="2134870"/>
            <a:ext cx="0" cy="585470"/>
          </a:xfrm>
          <a:prstGeom prst="line">
            <a:avLst/>
          </a:prstGeom>
          <a:ln w="12700">
            <a:solidFill>
              <a:srgbClr val="4CB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二十四节气春分24节气传统农历节日海报_0001s_0000s_0000s_0000_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55340" y="2242820"/>
            <a:ext cx="774065" cy="869950"/>
          </a:xfrm>
          <a:prstGeom prst="rect">
            <a:avLst/>
          </a:prstGeom>
        </p:spPr>
      </p:pic>
      <p:pic>
        <p:nvPicPr>
          <p:cNvPr id="4" name="图片 3" descr="二十四节气春分24节气传统农历节日海报_0001s_0000s_0000s_0000_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90110" y="2242820"/>
            <a:ext cx="774065" cy="869950"/>
          </a:xfrm>
          <a:prstGeom prst="rect">
            <a:avLst/>
          </a:prstGeom>
        </p:spPr>
      </p:pic>
      <p:pic>
        <p:nvPicPr>
          <p:cNvPr id="5" name="图片 4" descr="二十四节气春分24节气传统农历节日海报_0001s_0000s_0000s_0000_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33770" y="2369820"/>
            <a:ext cx="774065" cy="869950"/>
          </a:xfrm>
          <a:prstGeom prst="rect">
            <a:avLst/>
          </a:prstGeom>
        </p:spPr>
      </p:pic>
      <p:pic>
        <p:nvPicPr>
          <p:cNvPr id="6" name="图片 5" descr="二十四节气春分24节气传统农历节日海报_0001s_0000s_0000s_0000_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68540" y="2369820"/>
            <a:ext cx="774065" cy="869950"/>
          </a:xfrm>
          <a:prstGeom prst="rect">
            <a:avLst/>
          </a:prstGeom>
        </p:spPr>
      </p:pic>
      <p:pic>
        <p:nvPicPr>
          <p:cNvPr id="7" name="图片 6" descr="二十四节气春分24节气传统农历节日海报_0001s_0000s_0000s_0000_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703945" y="2394585"/>
            <a:ext cx="774065" cy="8699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91955" y="2056765"/>
            <a:ext cx="923330" cy="19564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800">
                <a:cs typeface="+mn-ea"/>
                <a:sym typeface="+mn-lt"/>
              </a:rPr>
              <a:t>目录</a:t>
            </a:r>
          </a:p>
        </p:txBody>
      </p:sp>
      <p:sp>
        <p:nvSpPr>
          <p:cNvPr id="20" name="矩形 19"/>
          <p:cNvSpPr/>
          <p:nvPr/>
        </p:nvSpPr>
        <p:spPr>
          <a:xfrm>
            <a:off x="3890407" y="3000375"/>
            <a:ext cx="615553" cy="165686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节气农事</a:t>
            </a:r>
          </a:p>
        </p:txBody>
      </p:sp>
      <p:sp>
        <p:nvSpPr>
          <p:cNvPr id="21" name="矩形 20"/>
          <p:cNvSpPr/>
          <p:nvPr/>
        </p:nvSpPr>
        <p:spPr>
          <a:xfrm>
            <a:off x="5163582" y="3000375"/>
            <a:ext cx="615553" cy="165686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节日历史</a:t>
            </a:r>
          </a:p>
        </p:txBody>
      </p:sp>
      <p:sp>
        <p:nvSpPr>
          <p:cNvPr id="22" name="矩形 21"/>
          <p:cNvSpPr/>
          <p:nvPr/>
        </p:nvSpPr>
        <p:spPr>
          <a:xfrm>
            <a:off x="6474222" y="3000375"/>
            <a:ext cx="615553" cy="165686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节气特点</a:t>
            </a:r>
          </a:p>
        </p:txBody>
      </p:sp>
      <p:sp>
        <p:nvSpPr>
          <p:cNvPr id="23" name="矩形 22"/>
          <p:cNvSpPr/>
          <p:nvPr/>
        </p:nvSpPr>
        <p:spPr>
          <a:xfrm>
            <a:off x="7801372" y="3000375"/>
            <a:ext cx="615553" cy="165686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民间习俗</a:t>
            </a:r>
          </a:p>
        </p:txBody>
      </p:sp>
      <p:sp>
        <p:nvSpPr>
          <p:cNvPr id="24" name="矩形 23"/>
          <p:cNvSpPr/>
          <p:nvPr/>
        </p:nvSpPr>
        <p:spPr>
          <a:xfrm>
            <a:off x="9086612" y="3000375"/>
            <a:ext cx="615553" cy="165686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文学记述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4" grpId="0"/>
      <p:bldP spid="16" grpId="0"/>
      <p:bldP spid="37" grpId="0"/>
      <p:bldP spid="17" grpId="0"/>
      <p:bldP spid="40" grpId="0"/>
      <p:bldP spid="18" grpId="0"/>
      <p:bldP spid="43" grpId="0"/>
      <p:bldP spid="19" grpId="0"/>
      <p:bldP spid="8" grpId="0"/>
      <p:bldP spid="20" grpId="0"/>
      <p:bldP spid="21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39777" y="2830637"/>
            <a:ext cx="3252223" cy="413004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102502" y="953809"/>
            <a:ext cx="187743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300" dirty="0">
                <a:solidFill>
                  <a:srgbClr val="063F37"/>
                </a:solidFill>
                <a:cs typeface="+mn-ea"/>
                <a:sym typeface="+mn-lt"/>
              </a:rPr>
              <a:t>农耕谚语</a:t>
            </a:r>
            <a:endParaRPr lang="zh-CN" altLang="en-US" sz="3300" b="0" i="0" dirty="0">
              <a:solidFill>
                <a:srgbClr val="063F37"/>
              </a:solidFill>
              <a:effectLst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5513" y="4891536"/>
            <a:ext cx="3503691" cy="134926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01496" y="1890715"/>
            <a:ext cx="389600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B8B5A"/>
                </a:solidFill>
                <a:cs typeface="+mn-ea"/>
                <a:sym typeface="+mn-lt"/>
              </a:rPr>
              <a:t>清明早，小满迟，谷雨立夏正相宜。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B8B5A"/>
                </a:solidFill>
                <a:cs typeface="+mn-ea"/>
                <a:sym typeface="+mn-lt"/>
              </a:rPr>
              <a:t>谷雨节到莫怠慢，抓紧栽种苇藕芡。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B8B5A"/>
                </a:solidFill>
                <a:cs typeface="+mn-ea"/>
                <a:sym typeface="+mn-lt"/>
              </a:rPr>
              <a:t>谷雨前后栽地瓜，最好不要过立夏。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B8B5A"/>
                </a:solidFill>
                <a:cs typeface="+mn-ea"/>
                <a:sym typeface="+mn-lt"/>
              </a:rPr>
              <a:t>谷雨栽上红薯秧，一棵能收一大筐。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B8B5A"/>
                </a:solidFill>
                <a:cs typeface="+mn-ea"/>
                <a:sym typeface="+mn-lt"/>
              </a:rPr>
              <a:t>棉花种在谷雨前，开得利索苗儿全。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B8B5A"/>
                </a:solidFill>
                <a:cs typeface="+mn-ea"/>
                <a:sym typeface="+mn-lt"/>
              </a:rPr>
              <a:t>清明高粱谷雨花，立夏谷子小满薯。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B8B5A"/>
                </a:solidFill>
                <a:cs typeface="+mn-ea"/>
                <a:sym typeface="+mn-lt"/>
              </a:rPr>
              <a:t>清明高粱接种谷，谷雨棉花再种薯</a:t>
            </a:r>
            <a:r>
              <a:rPr lang="zh-CN" altLang="en-US" dirty="0" smtClean="0">
                <a:solidFill>
                  <a:srgbClr val="3B8B5A"/>
                </a:solidFill>
                <a:cs typeface="+mn-ea"/>
                <a:sym typeface="+mn-lt"/>
              </a:rPr>
              <a:t>。</a:t>
            </a:r>
            <a:endParaRPr lang="zh-CN" altLang="en-US" dirty="0">
              <a:solidFill>
                <a:srgbClr val="3B8B5A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787139" y="602505"/>
            <a:ext cx="1826475" cy="11198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174505" y="543207"/>
            <a:ext cx="5169528" cy="4780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948445" y="2229725"/>
            <a:ext cx="4395588" cy="32501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837381" y="979588"/>
            <a:ext cx="1826475" cy="111983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48445" y="2302379"/>
            <a:ext cx="287771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500" dirty="0" smtClean="0">
                <a:cs typeface="+mn-ea"/>
                <a:sym typeface="+mn-lt"/>
              </a:rPr>
              <a:t>一、节气农事</a:t>
            </a:r>
            <a:endParaRPr lang="zh-CN" altLang="en-US" sz="35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二十四节气春分24节气传统农历节日海报_0001s_0000s_0000_Layer-24-(копия)-副本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380000">
            <a:off x="215987" y="3973245"/>
            <a:ext cx="3044190" cy="24523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71759" y="1861820"/>
            <a:ext cx="6389441" cy="32283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3B8B5A"/>
                </a:solidFill>
                <a:cs typeface="+mn-ea"/>
                <a:sym typeface="+mn-lt"/>
              </a:rPr>
              <a:t>谷雨是春季的最后一个节气，这时田中的秧苗初插、作物新种，最需要雨水的滋润，所以说</a:t>
            </a:r>
            <a:r>
              <a:rPr lang="zh-CN" altLang="en-US" sz="2400" dirty="0" smtClean="0">
                <a:solidFill>
                  <a:srgbClr val="3B8B5A"/>
                </a:solidFill>
                <a:cs typeface="+mn-ea"/>
                <a:sym typeface="+mn-lt"/>
              </a:rPr>
              <a:t>“春雨贵如油”。</a:t>
            </a:r>
            <a:r>
              <a:rPr lang="zh-CN" altLang="en-US" sz="2400" dirty="0">
                <a:solidFill>
                  <a:srgbClr val="3B8B5A"/>
                </a:solidFill>
                <a:cs typeface="+mn-ea"/>
                <a:sym typeface="+mn-lt"/>
              </a:rPr>
              <a:t>这时，中国南方大部分地区东部这时雨水较丰，常年</a:t>
            </a:r>
            <a:r>
              <a:rPr lang="en-US" altLang="zh-CN" sz="2400" dirty="0">
                <a:solidFill>
                  <a:srgbClr val="3B8B5A"/>
                </a:solidFill>
                <a:cs typeface="+mn-ea"/>
                <a:sym typeface="+mn-lt"/>
              </a:rPr>
              <a:t>4</a:t>
            </a:r>
            <a:r>
              <a:rPr lang="zh-CN" altLang="en-US" sz="2400" dirty="0">
                <a:solidFill>
                  <a:srgbClr val="3B8B5A"/>
                </a:solidFill>
                <a:cs typeface="+mn-ea"/>
                <a:sym typeface="+mn-lt"/>
              </a:rPr>
              <a:t>月下旬雨量约</a:t>
            </a:r>
            <a:r>
              <a:rPr lang="en-US" altLang="zh-CN" sz="2400" dirty="0">
                <a:solidFill>
                  <a:srgbClr val="3B8B5A"/>
                </a:solidFill>
                <a:cs typeface="+mn-ea"/>
                <a:sym typeface="+mn-lt"/>
              </a:rPr>
              <a:t>30</a:t>
            </a:r>
            <a:r>
              <a:rPr lang="zh-CN" altLang="en-US" sz="2400" dirty="0">
                <a:solidFill>
                  <a:srgbClr val="3B8B5A"/>
                </a:solidFill>
                <a:cs typeface="+mn-ea"/>
                <a:sym typeface="+mn-lt"/>
              </a:rPr>
              <a:t>至</a:t>
            </a:r>
            <a:r>
              <a:rPr lang="en-US" altLang="zh-CN" sz="2400" dirty="0">
                <a:solidFill>
                  <a:srgbClr val="3B8B5A"/>
                </a:solidFill>
                <a:cs typeface="+mn-ea"/>
                <a:sym typeface="+mn-lt"/>
              </a:rPr>
              <a:t>50</a:t>
            </a:r>
            <a:r>
              <a:rPr lang="zh-CN" altLang="en-US" sz="2400" dirty="0">
                <a:solidFill>
                  <a:srgbClr val="3B8B5A"/>
                </a:solidFill>
                <a:cs typeface="+mn-ea"/>
                <a:sym typeface="+mn-lt"/>
              </a:rPr>
              <a:t>毫米，每年第一场大雨一般出现在这段时间，对水稻栽插和玉米、棉花苗期生长有利。</a:t>
            </a:r>
          </a:p>
        </p:txBody>
      </p:sp>
      <p:pic>
        <p:nvPicPr>
          <p:cNvPr id="7" name="图片 6" descr="df2b89679b6695c572482f875b54664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035925" y="-95212"/>
            <a:ext cx="4156075" cy="440436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30936" y="1861820"/>
            <a:ext cx="1877437" cy="3441056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 algn="l"/>
            <a:r>
              <a:rPr lang="zh-CN" altLang="en-US" sz="5500" spc="600" dirty="0" smtClean="0">
                <a:solidFill>
                  <a:srgbClr val="063F37"/>
                </a:solidFill>
                <a:cs typeface="+mn-ea"/>
                <a:sym typeface="+mn-lt"/>
              </a:rPr>
              <a:t>节气农事</a:t>
            </a:r>
            <a:endParaRPr lang="zh-CN" altLang="en-US" sz="5500" spc="600" dirty="0">
              <a:solidFill>
                <a:srgbClr val="063F37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570373" y="2629214"/>
            <a:ext cx="7219950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3B8B5A"/>
                </a:solidFill>
                <a:cs typeface="+mn-ea"/>
                <a:sym typeface="+mn-lt"/>
              </a:rPr>
              <a:t>中国古代将谷雨分为三候：“第一候萍始生；第二候呜鸠拂其羽；第三候为戴任降于桑。”是说谷雨后降雨量增多，浮萍开始生长，接着布谷鸟便开始提醒人们播种了，然后是桑树上开始见到戴胜鸟。</a:t>
            </a:r>
          </a:p>
        </p:txBody>
      </p:sp>
      <p:sp>
        <p:nvSpPr>
          <p:cNvPr id="3" name="矩形 2"/>
          <p:cNvSpPr/>
          <p:nvPr/>
        </p:nvSpPr>
        <p:spPr>
          <a:xfrm>
            <a:off x="4923369" y="1632251"/>
            <a:ext cx="2139950" cy="6451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600" b="0" i="0" dirty="0">
                <a:solidFill>
                  <a:srgbClr val="063F37"/>
                </a:solidFill>
                <a:effectLst/>
                <a:cs typeface="+mn-ea"/>
                <a:sym typeface="+mn-lt"/>
              </a:rPr>
              <a:t>节气由来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917739" y="823866"/>
            <a:ext cx="3305268" cy="20522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9261694" y="4626321"/>
            <a:ext cx="3002617" cy="1946703"/>
          </a:xfrm>
          <a:prstGeom prst="rect">
            <a:avLst/>
          </a:prstGeom>
        </p:spPr>
      </p:pic>
      <p:pic>
        <p:nvPicPr>
          <p:cNvPr id="9" name="图片 8" descr="bd5578fefdc471ab1cb6009cf00505e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090678" y="0"/>
            <a:ext cx="4101322" cy="28760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174505" y="543207"/>
            <a:ext cx="5169528" cy="4780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948445" y="2229725"/>
            <a:ext cx="4395588" cy="32501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837381" y="979588"/>
            <a:ext cx="1826475" cy="111983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948445" y="2302379"/>
            <a:ext cx="287771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500" dirty="0" smtClean="0">
                <a:cs typeface="+mn-ea"/>
                <a:sym typeface="+mn-lt"/>
              </a:rPr>
              <a:t>二、节日历史</a:t>
            </a:r>
            <a:endParaRPr lang="zh-CN" altLang="en-US" sz="35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34784" y="1388209"/>
            <a:ext cx="2031325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63F37"/>
                </a:solidFill>
                <a:cs typeface="+mn-ea"/>
                <a:sym typeface="+mn-lt"/>
              </a:rPr>
              <a:t>发展历史</a:t>
            </a:r>
          </a:p>
        </p:txBody>
      </p:sp>
      <p:pic>
        <p:nvPicPr>
          <p:cNvPr id="7" name="图片 6" descr="df2b89679b6695c572482f875b54664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34655" y="-167640"/>
            <a:ext cx="4156075" cy="44043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55673" y="2372459"/>
            <a:ext cx="7226594" cy="264553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00" spc="300" dirty="0">
                <a:solidFill>
                  <a:srgbClr val="3B8B5A"/>
                </a:solidFill>
                <a:cs typeface="+mn-ea"/>
                <a:sym typeface="+mn-lt"/>
              </a:rPr>
              <a:t>大约在</a:t>
            </a:r>
            <a:r>
              <a:rPr lang="en-US" altLang="zh-CN" sz="2200" spc="300" dirty="0">
                <a:solidFill>
                  <a:srgbClr val="3B8B5A"/>
                </a:solidFill>
                <a:cs typeface="+mn-ea"/>
                <a:sym typeface="+mn-lt"/>
              </a:rPr>
              <a:t>4000</a:t>
            </a:r>
            <a:r>
              <a:rPr lang="zh-CN" altLang="en-US" sz="2200" spc="300" dirty="0">
                <a:solidFill>
                  <a:srgbClr val="3B8B5A"/>
                </a:solidFill>
                <a:cs typeface="+mn-ea"/>
                <a:sym typeface="+mn-lt"/>
              </a:rPr>
              <a:t>年前，轩辕皇帝由部落首领被拥戴为部落联盟领袖，他命仓颉为左史官。仓颉做了史官以后，用不同类型的贝壳和绳结的大小、横竖为标记记载事务。可是，随着仓颉主管事务日益繁多，老办法已远远不能适应需求</a:t>
            </a:r>
            <a:r>
              <a:rPr lang="zh-CN" altLang="en-US" sz="2200" spc="300" dirty="0" smtClean="0">
                <a:solidFill>
                  <a:srgbClr val="3B8B5A"/>
                </a:solidFill>
                <a:cs typeface="+mn-ea"/>
                <a:sym typeface="+mn-lt"/>
              </a:rPr>
              <a:t>，仓颉很</a:t>
            </a:r>
            <a:r>
              <a:rPr lang="zh-CN" altLang="en-US" sz="2200" spc="300" dirty="0">
                <a:solidFill>
                  <a:srgbClr val="3B8B5A"/>
                </a:solidFill>
                <a:cs typeface="+mn-ea"/>
                <a:sym typeface="+mn-lt"/>
              </a:rPr>
              <a:t>犯愁。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927744" y="742383"/>
            <a:ext cx="2096114" cy="9053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784168" y="2396986"/>
            <a:ext cx="738664" cy="2413481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  <p:txBody>
          <a:bodyPr vert="eaVert" wrap="none">
            <a:spAutoFit/>
          </a:bodyPr>
          <a:lstStyle/>
          <a:p>
            <a:r>
              <a:rPr lang="zh-CN" altLang="en-US" sz="3600" spc="600" dirty="0">
                <a:solidFill>
                  <a:srgbClr val="063F37"/>
                </a:solidFill>
                <a:cs typeface="+mn-ea"/>
                <a:sym typeface="+mn-lt"/>
              </a:rPr>
              <a:t>史料记载</a:t>
            </a:r>
          </a:p>
        </p:txBody>
      </p:sp>
      <p:sp>
        <p:nvSpPr>
          <p:cNvPr id="4" name="矩形 3"/>
          <p:cNvSpPr/>
          <p:nvPr/>
        </p:nvSpPr>
        <p:spPr>
          <a:xfrm>
            <a:off x="5129322" y="2082165"/>
            <a:ext cx="2385268" cy="354901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200" spc="300" dirty="0">
                <a:solidFill>
                  <a:srgbClr val="3B8B5A"/>
                </a:solidFill>
                <a:cs typeface="+mn-ea"/>
                <a:sym typeface="+mn-lt"/>
              </a:rPr>
              <a:t>《</a:t>
            </a:r>
            <a:r>
              <a:rPr lang="zh-CN" altLang="en-US" sz="2200" spc="300" dirty="0">
                <a:solidFill>
                  <a:srgbClr val="3B8B5A"/>
                </a:solidFill>
                <a:cs typeface="+mn-ea"/>
                <a:sym typeface="+mn-lt"/>
              </a:rPr>
              <a:t>通纬</a:t>
            </a:r>
            <a:r>
              <a:rPr lang="en-US" altLang="zh-CN" sz="2200" spc="300" dirty="0">
                <a:solidFill>
                  <a:srgbClr val="3B8B5A"/>
                </a:solidFill>
                <a:cs typeface="+mn-ea"/>
                <a:sym typeface="+mn-lt"/>
              </a:rPr>
              <a:t>·</a:t>
            </a:r>
            <a:r>
              <a:rPr lang="zh-CN" altLang="en-US" sz="2200" spc="300" dirty="0">
                <a:solidFill>
                  <a:srgbClr val="3B8B5A"/>
                </a:solidFill>
                <a:cs typeface="+mn-ea"/>
                <a:sym typeface="+mn-lt"/>
              </a:rPr>
              <a:t>孝经援神契</a:t>
            </a:r>
            <a:r>
              <a:rPr lang="en-US" altLang="zh-CN" sz="2200" spc="300" dirty="0">
                <a:solidFill>
                  <a:srgbClr val="3B8B5A"/>
                </a:solidFill>
                <a:cs typeface="+mn-ea"/>
                <a:sym typeface="+mn-lt"/>
              </a:rPr>
              <a:t>》</a:t>
            </a:r>
            <a:r>
              <a:rPr lang="zh-CN" altLang="en-US" sz="2200" spc="300" dirty="0">
                <a:solidFill>
                  <a:srgbClr val="3B8B5A"/>
                </a:solidFill>
                <a:cs typeface="+mn-ea"/>
                <a:sym typeface="+mn-lt"/>
              </a:rPr>
              <a:t>：“清明后十五日，斗指辰，为谷雨，三月中，言雨生百谷清净明洁也。”</a:t>
            </a:r>
          </a:p>
        </p:txBody>
      </p:sp>
      <p:pic>
        <p:nvPicPr>
          <p:cNvPr id="5" name="图片 4" descr="bd5578fefdc471ab1cb6009cf00505e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58330" y="-50800"/>
            <a:ext cx="5286375" cy="370713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375560" y="1990121"/>
            <a:ext cx="2385268" cy="354901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200" spc="300" dirty="0">
                <a:solidFill>
                  <a:srgbClr val="3B8B5A"/>
                </a:solidFill>
                <a:cs typeface="+mn-ea"/>
                <a:sym typeface="+mn-lt"/>
              </a:rPr>
              <a:t>《</a:t>
            </a:r>
            <a:r>
              <a:rPr lang="zh-CN" altLang="en-US" sz="2200" spc="300" dirty="0">
                <a:solidFill>
                  <a:srgbClr val="3B8B5A"/>
                </a:solidFill>
                <a:cs typeface="+mn-ea"/>
                <a:sym typeface="+mn-lt"/>
              </a:rPr>
              <a:t>通纬</a:t>
            </a:r>
            <a:r>
              <a:rPr lang="en-US" altLang="zh-CN" sz="2200" spc="300" dirty="0">
                <a:solidFill>
                  <a:srgbClr val="3B8B5A"/>
                </a:solidFill>
                <a:cs typeface="+mn-ea"/>
                <a:sym typeface="+mn-lt"/>
              </a:rPr>
              <a:t>·</a:t>
            </a:r>
            <a:r>
              <a:rPr lang="zh-CN" altLang="en-US" sz="2200" spc="300" dirty="0">
                <a:solidFill>
                  <a:srgbClr val="3B8B5A"/>
                </a:solidFill>
                <a:cs typeface="+mn-ea"/>
                <a:sym typeface="+mn-lt"/>
              </a:rPr>
              <a:t>孝经援神契</a:t>
            </a:r>
            <a:r>
              <a:rPr lang="en-US" altLang="zh-CN" sz="2200" spc="300" dirty="0">
                <a:solidFill>
                  <a:srgbClr val="3B8B5A"/>
                </a:solidFill>
                <a:cs typeface="+mn-ea"/>
                <a:sym typeface="+mn-lt"/>
              </a:rPr>
              <a:t>》</a:t>
            </a:r>
            <a:r>
              <a:rPr lang="zh-CN" altLang="en-US" sz="2200" spc="300" dirty="0">
                <a:solidFill>
                  <a:srgbClr val="3B8B5A"/>
                </a:solidFill>
                <a:cs typeface="+mn-ea"/>
                <a:sym typeface="+mn-lt"/>
              </a:rPr>
              <a:t>：“清明后十五日，斗指辰，为谷雨，三月中，言雨生百谷清净明洁也。”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358665" y="2286635"/>
            <a:ext cx="8827032" cy="326580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pc="600" dirty="0" smtClean="0">
                <a:solidFill>
                  <a:srgbClr val="3B8B5A"/>
                </a:solidFill>
                <a:cs typeface="+mn-ea"/>
                <a:sym typeface="+mn-lt"/>
              </a:rPr>
              <a:t>《</a:t>
            </a:r>
            <a:r>
              <a:rPr lang="zh-CN" altLang="en-US" spc="600" dirty="0" smtClean="0">
                <a:solidFill>
                  <a:srgbClr val="3B8B5A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pc="600" dirty="0" smtClean="0">
                <a:solidFill>
                  <a:srgbClr val="3B8B5A"/>
                </a:solidFill>
                <a:cs typeface="+mn-ea"/>
                <a:sym typeface="+mn-lt"/>
              </a:rPr>
              <a:t>》</a:t>
            </a:r>
            <a:r>
              <a:rPr lang="zh-CN" altLang="en-US" spc="600" dirty="0">
                <a:solidFill>
                  <a:srgbClr val="3B8B5A"/>
                </a:solidFill>
                <a:cs typeface="+mn-ea"/>
                <a:sym typeface="+mn-lt"/>
              </a:rPr>
              <a:t>：“三月中，自雨水后，土膏脉动，今又雨其谷于水也。雨读作去声，如雨我公田之雨。盖谷以此时播种，自上而下也。”这时天气温和，雨水明显增多，对谷类作物的生长发育关系很大。雨水适量有利于越冬作物的返青拔节和春播作物的播种出苗，古代所谓“雨生百谷”，反映了“谷雨”的现代农业气候意义。但雨水过量或严重干旱，则往往造成危害，影响后期产量。谷雨在黄河中下游，不仅指明了它的农业意义，也说明了</a:t>
            </a:r>
            <a:r>
              <a:rPr lang="zh-CN" altLang="en-US" spc="600" dirty="0" smtClean="0">
                <a:solidFill>
                  <a:srgbClr val="3B8B5A"/>
                </a:solidFill>
                <a:cs typeface="+mn-ea"/>
                <a:sym typeface="+mn-lt"/>
              </a:rPr>
              <a:t>“春雨贵如油”。</a:t>
            </a:r>
            <a:endParaRPr lang="zh-CN" altLang="en-US" spc="600" dirty="0">
              <a:solidFill>
                <a:srgbClr val="3B8B5A"/>
              </a:solidFill>
              <a:cs typeface="+mn-ea"/>
              <a:sym typeface="+mn-lt"/>
            </a:endParaRPr>
          </a:p>
        </p:txBody>
      </p:sp>
      <p:pic>
        <p:nvPicPr>
          <p:cNvPr id="6" name="图片 5" descr="26ad3361c0075cada9673848870115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030" y="-85725"/>
            <a:ext cx="3885565" cy="55524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12745" y="1348967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spc="300" dirty="0" smtClean="0">
                <a:solidFill>
                  <a:srgbClr val="063F37"/>
                </a:solidFill>
                <a:cs typeface="+mn-ea"/>
                <a:sym typeface="+mn-lt"/>
              </a:rPr>
              <a:t>史料记载</a:t>
            </a:r>
            <a:endParaRPr lang="zh-CN" altLang="en-US" sz="3600" spc="300" dirty="0">
              <a:solidFill>
                <a:srgbClr val="063F37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yxvrz2m">
      <a:majorFont>
        <a:latin typeface="微软雅黑"/>
        <a:ea typeface="华文行楷"/>
        <a:cs typeface=""/>
      </a:majorFont>
      <a:minorFont>
        <a:latin typeface="微软雅黑"/>
        <a:ea typeface="华文行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1503</Words>
  <Application>Microsoft Office PowerPoint</Application>
  <PresentationFormat>宽屏</PresentationFormat>
  <Paragraphs>87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华文行楷</vt:lpstr>
      <vt:lpstr>宋体</vt:lpstr>
      <vt:lpstr>微软雅黑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2022-03-04T06:09:59Z</dcterms:created>
  <dcterms:modified xsi:type="dcterms:W3CDTF">2023-01-10T05:53:10Z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FEB7BD72015249219E461D990FBEC415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