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67" r:id="rId4"/>
    <p:sldId id="266" r:id="rId5"/>
    <p:sldId id="265" r:id="rId6"/>
    <p:sldId id="264" r:id="rId7"/>
    <p:sldId id="263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79" r:id="rId18"/>
    <p:sldId id="257" r:id="rId19"/>
    <p:sldId id="261" r:id="rId20"/>
    <p:sldId id="258" r:id="rId21"/>
    <p:sldId id="259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5D7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8" autoAdjust="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3DCC295-1CD1-49B5-B60B-B024A7C60B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60E7402-A48C-4F80-925D-6C4E0D5F3D4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0E7402-A48C-4F80-925D-6C4E0D5F3D4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1908260-9410-40B0-93A5-95A41E46C6A6}" type="slidenum">
              <a:rPr lang="zh-CN" altLang="en-US" smtClean="0"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/>
          <a:lstStyle>
            <a:lvl1pPr algn="r"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2638" y="4006850"/>
            <a:ext cx="6400800" cy="503238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60102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60102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858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4194175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8F9AC-AE27-43EE-B658-36B58650E19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2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2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1984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984CC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1984CC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1984CC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Unit5%20Topic3\&#35838;&#20214;\Unit5%20Topic3%20SectionD%20&#31934;&#21697;&#35838;&#20214;\P23-1a.mp3" TargetMode="External"/><Relationship Id="rId1" Type="http://schemas.microsoft.com/office/2007/relationships/media" Target="file:///C:\Documents%20and%20Settings\Administrator\&#26700;&#38754;\Unit5%20Topic3\&#35838;&#20214;\Unit5%20Topic3%20SectionD%20&#31934;&#21697;&#35838;&#20214;\P23-1a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404664"/>
            <a:ext cx="9144000" cy="1981200"/>
          </a:xfrm>
        </p:spPr>
        <p:txBody>
          <a:bodyPr/>
          <a:lstStyle/>
          <a:p>
            <a:pPr algn="ctr" eaLnBrk="1" hangingPunct="1"/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3 </a:t>
            </a:r>
            <a:endParaRPr lang="en-US" altLang="zh-CN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0" y="2996952"/>
            <a:ext cx="9144000" cy="1676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it is a symbol of England.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Section D</a:t>
            </a:r>
            <a:endParaRPr lang="en-US" altLang="zh-CN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97492" y="5661247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3250" y="549275"/>
            <a:ext cx="8540750" cy="1143000"/>
          </a:xfrm>
        </p:spPr>
        <p:txBody>
          <a:bodyPr/>
          <a:lstStyle/>
          <a:p>
            <a:pPr algn="l" eaLnBrk="1" hangingPunct="1"/>
            <a:r>
              <a:rPr lang="zh-CN" altLang="en-US" sz="2800" dirty="0" smtClean="0">
                <a:solidFill>
                  <a:srgbClr val="FF0000"/>
                </a:solidFill>
              </a:rPr>
              <a:t>　　　　　　　  </a:t>
            </a:r>
            <a:br>
              <a:rPr lang="zh-CN" altLang="en-US" sz="2800" dirty="0" smtClean="0">
                <a:solidFill>
                  <a:srgbClr val="FF0000"/>
                </a:solidFill>
              </a:rPr>
            </a:br>
            <a:r>
              <a:rPr lang="en-US" altLang="zh-CN" sz="2800" dirty="0" smtClean="0">
                <a:solidFill>
                  <a:srgbClr val="FF0000"/>
                </a:solidFill>
              </a:rPr>
              <a:t>Each stone was fixed so well, though the ancient workers didn’t have any modern tools.</a:t>
            </a:r>
            <a:br>
              <a:rPr lang="en-US" altLang="zh-CN" sz="2800" dirty="0" smtClean="0">
                <a:solidFill>
                  <a:srgbClr val="FF0000"/>
                </a:solidFill>
              </a:rPr>
            </a:br>
            <a:r>
              <a:rPr lang="zh-CN" altLang="en-US" sz="2800" dirty="0" smtClean="0">
                <a:solidFill>
                  <a:srgbClr val="FF0000"/>
                </a:solidFill>
              </a:rPr>
              <a:t>　　　　　　　　　　　　　　  </a:t>
            </a:r>
          </a:p>
        </p:txBody>
      </p:sp>
      <p:pic>
        <p:nvPicPr>
          <p:cNvPr id="12291" name="Picture 4" descr="u=3698663923,4059881206&amp;fm=21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989138"/>
            <a:ext cx="35829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u=3110284988,727209492&amp;fm=21&amp;gp=0"/>
          <p:cNvPicPr>
            <a:picLocks noChangeAspect="1" noChangeArrowheads="1"/>
          </p:cNvPicPr>
          <p:nvPr/>
        </p:nvPicPr>
        <p:blipFill>
          <a:blip r:embed="rId3" cstate="email"/>
          <a:srcRect r="-2983"/>
          <a:stretch>
            <a:fillRect/>
          </a:stretch>
        </p:blipFill>
        <p:spPr bwMode="auto">
          <a:xfrm>
            <a:off x="1835150" y="4724400"/>
            <a:ext cx="50419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u=3381912291,1744651312&amp;fm=21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1989138"/>
            <a:ext cx="33670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2555875" y="0"/>
            <a:ext cx="1368425" cy="549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B75D7B"/>
                </a:solidFill>
              </a:rPr>
              <a:t>v.</a:t>
            </a:r>
            <a:r>
              <a:rPr lang="zh-CN" altLang="en-US" sz="2000" b="1">
                <a:solidFill>
                  <a:srgbClr val="B75D7B"/>
                </a:solidFill>
              </a:rPr>
              <a:t>安装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492500" y="549275"/>
            <a:ext cx="215900" cy="20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6475413" y="1484313"/>
            <a:ext cx="13684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B75D7B"/>
                </a:solidFill>
              </a:rPr>
              <a:t>n.</a:t>
            </a:r>
            <a:r>
              <a:rPr lang="zh-CN" altLang="en-US" sz="2000" b="1" dirty="0">
                <a:solidFill>
                  <a:srgbClr val="B75D7B"/>
                </a:solidFill>
              </a:rPr>
              <a:t>工具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 flipV="1">
            <a:off x="6364288" y="1484313"/>
            <a:ext cx="223837" cy="158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6"/>
          <p:cNvSpPr>
            <a:spLocks noChangeArrowheads="1"/>
          </p:cNvSpPr>
          <p:nvPr/>
        </p:nvSpPr>
        <p:spPr bwMode="auto">
          <a:xfrm>
            <a:off x="539750" y="403225"/>
            <a:ext cx="6159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539750" y="2349500"/>
            <a:ext cx="719138" cy="647700"/>
          </a:xfrm>
          <a:prstGeom prst="ellipse">
            <a:avLst/>
          </a:prstGeom>
          <a:solidFill>
            <a:srgbClr val="FF0000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331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7525" y="692150"/>
            <a:ext cx="8212138" cy="1143000"/>
          </a:xfrm>
        </p:spPr>
        <p:txBody>
          <a:bodyPr/>
          <a:lstStyle/>
          <a:p>
            <a:pPr algn="l" eaLnBrk="1" hangingPunct="1"/>
            <a:r>
              <a:rPr lang="en-US" altLang="zh-CN" sz="3200" dirty="0" smtClean="0">
                <a:solidFill>
                  <a:srgbClr val="FF0000"/>
                </a:solidFill>
              </a:rPr>
              <a:t>1a  Look at the picture and talk about it with your partner. Then read the passage and choose the best title for it.</a:t>
            </a:r>
            <a:r>
              <a:rPr lang="en-US" altLang="zh-CN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31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2349500"/>
            <a:ext cx="8604250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mtClean="0"/>
              <a:t>A. The Great Pyramid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mtClean="0"/>
              <a:t>B. The Seven Wonders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mtClean="0"/>
              <a:t>C. The Largest Pyramid</a:t>
            </a:r>
          </a:p>
        </p:txBody>
      </p:sp>
      <p:pic>
        <p:nvPicPr>
          <p:cNvPr id="13318" name="Picture 4" descr="金字塔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2997200"/>
            <a:ext cx="359251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23-1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1000125"/>
            <a:ext cx="50958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89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4"/>
          <p:cNvSpPr>
            <a:spLocks noChangeArrowheads="1"/>
          </p:cNvSpPr>
          <p:nvPr/>
        </p:nvSpPr>
        <p:spPr bwMode="auto">
          <a:xfrm>
            <a:off x="571500" y="428625"/>
            <a:ext cx="647700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433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313" y="357188"/>
            <a:ext cx="8540750" cy="836612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solidFill>
                  <a:srgbClr val="FF0000"/>
                </a:solidFill>
              </a:rPr>
              <a:t>1b  Read 1a again and complete the table.</a:t>
            </a:r>
          </a:p>
        </p:txBody>
      </p:sp>
      <p:graphicFrame>
        <p:nvGraphicFramePr>
          <p:cNvPr id="14390" name="Group 54"/>
          <p:cNvGraphicFramePr>
            <a:graphicFrameLocks noGrp="1"/>
          </p:cNvGraphicFramePr>
          <p:nvPr>
            <p:ph sz="half" idx="2"/>
          </p:nvPr>
        </p:nvGraphicFramePr>
        <p:xfrm>
          <a:off x="585788" y="1474788"/>
          <a:ext cx="7775575" cy="5194302"/>
        </p:xfrm>
        <a:graphic>
          <a:graphicData uri="http://schemas.openxmlformats.org/drawingml/2006/table">
            <a:tbl>
              <a:tblPr/>
              <a:tblGrid>
                <a:gridCol w="194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188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 Great Pyramid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Country 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Building time 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Use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Material 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Length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workers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Height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Elapsed time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Mystery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how the ancient Egyptians built it without modern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____________ or _____________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Significance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showing the ___________ and the  ______________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 ancient Egyptian working people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0083" name="WordArt 163"/>
          <p:cNvSpPr>
            <a:spLocks noChangeArrowheads="1" noChangeShapeType="1" noTextEdit="1"/>
          </p:cNvSpPr>
          <p:nvPr/>
        </p:nvSpPr>
        <p:spPr bwMode="auto">
          <a:xfrm>
            <a:off x="2916238" y="2205038"/>
            <a:ext cx="831850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Egypt</a:t>
            </a:r>
            <a:endParaRPr lang="zh-CN" altLang="en-US" sz="3600" b="1" kern="1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0084" name="WordArt 164"/>
          <p:cNvSpPr>
            <a:spLocks noChangeArrowheads="1" noChangeShapeType="1" noTextEdit="1"/>
          </p:cNvSpPr>
          <p:nvPr/>
        </p:nvSpPr>
        <p:spPr bwMode="auto">
          <a:xfrm>
            <a:off x="2700338" y="4292600"/>
            <a:ext cx="1425575" cy="280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146.5 meters</a:t>
            </a:r>
            <a:endParaRPr lang="zh-CN" altLang="en-US" sz="3600" b="1" kern="1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0085" name="WordArt 165"/>
          <p:cNvSpPr>
            <a:spLocks noChangeArrowheads="1" noChangeShapeType="1" noTextEdit="1"/>
          </p:cNvSpPr>
          <p:nvPr/>
        </p:nvSpPr>
        <p:spPr bwMode="auto">
          <a:xfrm>
            <a:off x="6521450" y="2205038"/>
            <a:ext cx="1728788" cy="296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atin typeface="Arial" panose="020B0604020202020204"/>
                <a:cs typeface="Arial" panose="020B0604020202020204"/>
              </a:rPr>
              <a:t>around 2 560 B.C.</a:t>
            </a:r>
            <a:endParaRPr lang="zh-CN" altLang="en-US" kern="1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0086" name="WordArt 166"/>
          <p:cNvSpPr>
            <a:spLocks noChangeArrowheads="1" noChangeShapeType="1" noTextEdit="1"/>
          </p:cNvSpPr>
          <p:nvPr/>
        </p:nvSpPr>
        <p:spPr bwMode="auto">
          <a:xfrm>
            <a:off x="2916238" y="2852738"/>
            <a:ext cx="1223962" cy="293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as a tomb</a:t>
            </a:r>
            <a:endParaRPr lang="zh-CN" altLang="en-US" sz="3600" b="1" kern="1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0087" name="WordArt 167"/>
          <p:cNvSpPr>
            <a:spLocks noChangeArrowheads="1" noChangeShapeType="1" noTextEdit="1"/>
          </p:cNvSpPr>
          <p:nvPr/>
        </p:nvSpPr>
        <p:spPr bwMode="auto">
          <a:xfrm>
            <a:off x="6877050" y="2924175"/>
            <a:ext cx="935038" cy="288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stones</a:t>
            </a:r>
            <a:endParaRPr lang="zh-CN" altLang="en-US" sz="3600" b="1" kern="1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0088" name="WordArt 168"/>
          <p:cNvSpPr>
            <a:spLocks noChangeArrowheads="1" noChangeShapeType="1" noTextEdit="1"/>
          </p:cNvSpPr>
          <p:nvPr/>
        </p:nvSpPr>
        <p:spPr bwMode="auto">
          <a:xfrm>
            <a:off x="6804025" y="3651250"/>
            <a:ext cx="865188" cy="288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100 000</a:t>
            </a:r>
            <a:endParaRPr lang="zh-CN" altLang="en-US" sz="3600" b="1" kern="1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0089" name="WordArt 169"/>
          <p:cNvSpPr>
            <a:spLocks noChangeArrowheads="1" noChangeShapeType="1" noTextEdit="1"/>
          </p:cNvSpPr>
          <p:nvPr/>
        </p:nvSpPr>
        <p:spPr bwMode="auto">
          <a:xfrm>
            <a:off x="6515100" y="4316413"/>
            <a:ext cx="1727200" cy="2809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over 20 years</a:t>
            </a:r>
            <a:endParaRPr lang="zh-CN" altLang="en-US" sz="3600" b="1" kern="1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0090" name="WordArt 170"/>
          <p:cNvSpPr>
            <a:spLocks noChangeArrowheads="1" noChangeShapeType="1" noTextEdit="1"/>
          </p:cNvSpPr>
          <p:nvPr/>
        </p:nvSpPr>
        <p:spPr bwMode="auto">
          <a:xfrm>
            <a:off x="2714625" y="3651250"/>
            <a:ext cx="1570038" cy="288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230.4 meters </a:t>
            </a:r>
            <a:endParaRPr lang="zh-CN" altLang="en-US" sz="3600" b="1" kern="1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0091" name="WordArt 171"/>
          <p:cNvSpPr>
            <a:spLocks noChangeArrowheads="1" noChangeShapeType="1" noTextEdit="1"/>
          </p:cNvSpPr>
          <p:nvPr/>
        </p:nvSpPr>
        <p:spPr bwMode="auto">
          <a:xfrm>
            <a:off x="4643438" y="5143512"/>
            <a:ext cx="1512168" cy="327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b="1" kern="1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equipmen</a:t>
            </a:r>
            <a:r>
              <a:rPr lang="en-US" altLang="zh-CN" sz="3600" kern="1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endParaRPr lang="zh-CN" altLang="en-US" sz="3600" kern="1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0092" name="WordArt 172"/>
          <p:cNvSpPr>
            <a:spLocks noChangeArrowheads="1" noChangeShapeType="1" noTextEdit="1"/>
          </p:cNvSpPr>
          <p:nvPr/>
        </p:nvSpPr>
        <p:spPr bwMode="auto">
          <a:xfrm>
            <a:off x="2714625" y="5214938"/>
            <a:ext cx="142557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machines</a:t>
            </a:r>
            <a:endParaRPr lang="zh-CN" altLang="en-US" sz="3600" b="1" kern="1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0093" name="WordArt 173"/>
          <p:cNvSpPr>
            <a:spLocks noChangeArrowheads="1" noChangeShapeType="1" noTextEdit="1"/>
          </p:cNvSpPr>
          <p:nvPr/>
        </p:nvSpPr>
        <p:spPr bwMode="auto">
          <a:xfrm>
            <a:off x="4143375" y="5643563"/>
            <a:ext cx="901700" cy="311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wisdom</a:t>
            </a:r>
            <a:endParaRPr lang="zh-CN" altLang="en-US" sz="3600" b="1" kern="1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0094" name="WordArt 174"/>
          <p:cNvSpPr>
            <a:spLocks noChangeArrowheads="1" noChangeShapeType="1" noTextEdit="1"/>
          </p:cNvSpPr>
          <p:nvPr/>
        </p:nvSpPr>
        <p:spPr bwMode="auto">
          <a:xfrm>
            <a:off x="6286500" y="5572125"/>
            <a:ext cx="158432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achievements</a:t>
            </a:r>
            <a:endParaRPr lang="zh-CN" altLang="en-US" sz="3600" b="1" kern="1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83" grpId="0" animBg="1"/>
      <p:bldP spid="210084" grpId="0" animBg="1"/>
      <p:bldP spid="210085" grpId="0" animBg="1"/>
      <p:bldP spid="210086" grpId="0" animBg="1"/>
      <p:bldP spid="210087" grpId="0" animBg="1"/>
      <p:bldP spid="210088" grpId="0" animBg="1"/>
      <p:bldP spid="210089" grpId="0" animBg="1"/>
      <p:bldP spid="210090" grpId="0" animBg="1"/>
      <p:bldP spid="210092" grpId="0" animBg="1"/>
      <p:bldP spid="210093" grpId="0" animBg="1"/>
      <p:bldP spid="2100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2349500"/>
            <a:ext cx="8540750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 dirty="0" smtClean="0"/>
              <a:t>1. Studies show that </a:t>
            </a:r>
            <a:r>
              <a:rPr lang="en-US" altLang="zh-CN" sz="2800" dirty="0" smtClean="0">
                <a:solidFill>
                  <a:srgbClr val="FF0000"/>
                </a:solidFill>
              </a:rPr>
              <a:t>it took </a:t>
            </a:r>
            <a:r>
              <a:rPr lang="en-US" altLang="zh-CN" sz="2800" dirty="0" smtClean="0"/>
              <a:t>100 000 people over 20 years </a:t>
            </a:r>
            <a:r>
              <a:rPr lang="en-US" altLang="zh-CN" sz="2800" dirty="0" smtClean="0">
                <a:solidFill>
                  <a:srgbClr val="FF0000"/>
                </a:solidFill>
              </a:rPr>
              <a:t>to</a:t>
            </a:r>
            <a:r>
              <a:rPr lang="en-US" altLang="zh-CN" sz="2800" dirty="0" smtClean="0"/>
              <a:t> complete it.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 dirty="0" smtClean="0">
                <a:solidFill>
                  <a:srgbClr val="FF0000"/>
                </a:solidFill>
              </a:rPr>
              <a:t>    It takes/took sb. +</a:t>
            </a:r>
            <a:r>
              <a:rPr lang="zh-CN" altLang="en-US" sz="2800" dirty="0" smtClean="0">
                <a:solidFill>
                  <a:srgbClr val="FF0000"/>
                </a:solidFill>
              </a:rPr>
              <a:t>时间</a:t>
            </a:r>
            <a:r>
              <a:rPr lang="en-US" altLang="zh-CN" sz="2800" dirty="0" smtClean="0">
                <a:solidFill>
                  <a:srgbClr val="FF0000"/>
                </a:solidFill>
              </a:rPr>
              <a:t>+ to do 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sth</a:t>
            </a:r>
            <a:r>
              <a:rPr lang="en-US" altLang="zh-CN" sz="2800" dirty="0" smtClean="0">
                <a:solidFill>
                  <a:srgbClr val="FF0000"/>
                </a:solidFill>
              </a:rPr>
              <a:t>. </a:t>
            </a:r>
            <a:r>
              <a:rPr lang="zh-CN" altLang="en-US" sz="2800" dirty="0" smtClean="0">
                <a:solidFill>
                  <a:srgbClr val="FF0000"/>
                </a:solidFill>
              </a:rPr>
              <a:t>做某事花费某人多少时间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 dirty="0" smtClean="0"/>
              <a:t>2. order sb. to do </a:t>
            </a:r>
            <a:r>
              <a:rPr lang="en-US" altLang="zh-CN" sz="2800" dirty="0" err="1" smtClean="0"/>
              <a:t>sth</a:t>
            </a:r>
            <a:r>
              <a:rPr lang="en-US" altLang="zh-CN" sz="2800" dirty="0" smtClean="0"/>
              <a:t>. </a:t>
            </a:r>
            <a:r>
              <a:rPr lang="zh-CN" altLang="en-US" sz="2800" dirty="0" smtClean="0">
                <a:solidFill>
                  <a:srgbClr val="FF0000"/>
                </a:solidFill>
              </a:rPr>
              <a:t>命令某人去做某事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 dirty="0" smtClean="0"/>
              <a:t>3. continue to do </a:t>
            </a:r>
            <a:r>
              <a:rPr lang="en-US" altLang="zh-CN" sz="2800" dirty="0" err="1" smtClean="0"/>
              <a:t>sth</a:t>
            </a:r>
            <a:r>
              <a:rPr lang="en-US" altLang="zh-CN" sz="2800" dirty="0" smtClean="0"/>
              <a:t>. </a:t>
            </a:r>
            <a:r>
              <a:rPr lang="zh-CN" altLang="en-US" sz="2800" dirty="0" smtClean="0">
                <a:solidFill>
                  <a:srgbClr val="FF0000"/>
                </a:solidFill>
              </a:rPr>
              <a:t>继续做某事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 sz="2800" dirty="0" smtClean="0"/>
          </a:p>
          <a:p>
            <a:pPr eaLnBrk="1" hangingPunct="1"/>
            <a:endParaRPr lang="en-US" altLang="zh-CN" sz="2800" dirty="0" smtClean="0"/>
          </a:p>
        </p:txBody>
      </p:sp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3203575" y="765175"/>
            <a:ext cx="2797175" cy="735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Key points</a:t>
            </a:r>
            <a:endParaRPr lang="zh-CN" altLang="en-US" kern="1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4"/>
          <p:cNvSpPr>
            <a:spLocks noChangeArrowheads="1"/>
          </p:cNvSpPr>
          <p:nvPr/>
        </p:nvSpPr>
        <p:spPr bwMode="auto">
          <a:xfrm>
            <a:off x="395288" y="427038"/>
            <a:ext cx="647700" cy="592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638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1613" y="646113"/>
            <a:ext cx="8762875" cy="1141412"/>
          </a:xfrm>
        </p:spPr>
        <p:txBody>
          <a:bodyPr/>
          <a:lstStyle/>
          <a:p>
            <a:pPr algn="l" eaLnBrk="1" hangingPunct="1"/>
            <a:r>
              <a:rPr lang="en-US" altLang="zh-CN" sz="3200" dirty="0" smtClean="0">
                <a:solidFill>
                  <a:srgbClr val="FF0000"/>
                </a:solidFill>
              </a:rPr>
              <a:t>   2  Here are four pictures of the New Seven </a:t>
            </a:r>
            <a:br>
              <a:rPr lang="en-US" altLang="zh-CN" sz="3200" dirty="0" smtClean="0">
                <a:solidFill>
                  <a:srgbClr val="FF0000"/>
                </a:solidFill>
              </a:rPr>
            </a:br>
            <a:r>
              <a:rPr lang="en-US" altLang="zh-CN" sz="3200" dirty="0" smtClean="0">
                <a:solidFill>
                  <a:srgbClr val="FF0000"/>
                </a:solidFill>
              </a:rPr>
              <a:t>       Wonders of the World. Match them and   </a:t>
            </a:r>
            <a:br>
              <a:rPr lang="en-US" altLang="zh-CN" sz="3200" dirty="0" smtClean="0">
                <a:solidFill>
                  <a:srgbClr val="FF0000"/>
                </a:solidFill>
              </a:rPr>
            </a:br>
            <a:r>
              <a:rPr lang="en-US" altLang="zh-CN" sz="3200" dirty="0" smtClean="0">
                <a:solidFill>
                  <a:srgbClr val="FF0000"/>
                </a:solidFill>
              </a:rPr>
              <a:t>       describe the pictures in groups.</a:t>
            </a:r>
          </a:p>
        </p:txBody>
      </p:sp>
      <p:pic>
        <p:nvPicPr>
          <p:cNvPr id="211973" name="Picture 5" descr="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420938"/>
            <a:ext cx="19446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4" name="Picture 6" descr="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42093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5" name="Picture 7" descr="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313" y="2420938"/>
            <a:ext cx="18240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6" name="Picture 8" descr="角斗场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025" y="2420938"/>
            <a:ext cx="17637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179388" y="5013325"/>
            <a:ext cx="86407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/>
              <a:t>   1. The </a:t>
            </a:r>
            <a:r>
              <a:rPr lang="en-US" altLang="zh-CN" sz="2400" dirty="0" err="1"/>
              <a:t>Colosseum</a:t>
            </a:r>
            <a:r>
              <a:rPr lang="en-US" altLang="zh-CN" sz="2400" dirty="0"/>
              <a:t> of Italy        2. The Great Wall of China</a:t>
            </a:r>
          </a:p>
          <a:p>
            <a:pPr eaLnBrk="1" hangingPunct="1"/>
            <a:r>
              <a:rPr lang="en-US" altLang="zh-CN" sz="2400" dirty="0"/>
              <a:t>   3. The </a:t>
            </a:r>
            <a:r>
              <a:rPr lang="en-US" altLang="zh-CN" sz="2400" dirty="0" err="1"/>
              <a:t>Taj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Mahal</a:t>
            </a:r>
            <a:r>
              <a:rPr lang="en-US" altLang="zh-CN" sz="2400" dirty="0"/>
              <a:t> of India         4. The </a:t>
            </a:r>
            <a:r>
              <a:rPr lang="en-US" altLang="zh-CN" sz="2400" dirty="0" err="1"/>
              <a:t>Chichén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Itzá</a:t>
            </a:r>
            <a:r>
              <a:rPr lang="en-US" altLang="zh-CN" sz="2400" dirty="0"/>
              <a:t> of Mexico</a:t>
            </a:r>
          </a:p>
        </p:txBody>
      </p:sp>
      <p:sp>
        <p:nvSpPr>
          <p:cNvPr id="211978" name="Oval 10"/>
          <p:cNvSpPr>
            <a:spLocks noChangeArrowheads="1"/>
          </p:cNvSpPr>
          <p:nvPr/>
        </p:nvSpPr>
        <p:spPr bwMode="auto">
          <a:xfrm>
            <a:off x="1979613" y="2527300"/>
            <a:ext cx="430212" cy="541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11979" name="Oval 11"/>
          <p:cNvSpPr>
            <a:spLocks noChangeArrowheads="1"/>
          </p:cNvSpPr>
          <p:nvPr/>
        </p:nvSpPr>
        <p:spPr bwMode="auto">
          <a:xfrm>
            <a:off x="3922713" y="2514600"/>
            <a:ext cx="433387" cy="5540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11980" name="Oval 12"/>
          <p:cNvSpPr>
            <a:spLocks noChangeArrowheads="1"/>
          </p:cNvSpPr>
          <p:nvPr/>
        </p:nvSpPr>
        <p:spPr bwMode="auto">
          <a:xfrm>
            <a:off x="6011863" y="2482850"/>
            <a:ext cx="504825" cy="585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11981" name="Oval 13"/>
          <p:cNvSpPr>
            <a:spLocks noChangeArrowheads="1"/>
          </p:cNvSpPr>
          <p:nvPr/>
        </p:nvSpPr>
        <p:spPr bwMode="auto">
          <a:xfrm>
            <a:off x="8027988" y="2492375"/>
            <a:ext cx="433387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11982" name="WordArt 14"/>
          <p:cNvSpPr>
            <a:spLocks noChangeArrowheads="1" noChangeShapeType="1" noTextEdit="1"/>
          </p:cNvSpPr>
          <p:nvPr/>
        </p:nvSpPr>
        <p:spPr bwMode="auto">
          <a:xfrm>
            <a:off x="2051050" y="2617788"/>
            <a:ext cx="215900" cy="333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zh-CN" altLang="en-US" sz="3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1983" name="WordArt 15"/>
          <p:cNvSpPr>
            <a:spLocks noChangeArrowheads="1" noChangeShapeType="1" noTextEdit="1"/>
          </p:cNvSpPr>
          <p:nvPr/>
        </p:nvSpPr>
        <p:spPr bwMode="auto">
          <a:xfrm>
            <a:off x="8172450" y="2617788"/>
            <a:ext cx="144463" cy="333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3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1984" name="WordArt 16"/>
          <p:cNvSpPr>
            <a:spLocks noChangeArrowheads="1" noChangeShapeType="1" noTextEdit="1"/>
          </p:cNvSpPr>
          <p:nvPr/>
        </p:nvSpPr>
        <p:spPr bwMode="auto">
          <a:xfrm>
            <a:off x="4067175" y="2617788"/>
            <a:ext cx="144463" cy="333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zh-CN" altLang="en-US" sz="3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1985" name="WordArt 17"/>
          <p:cNvSpPr>
            <a:spLocks noChangeArrowheads="1" noChangeShapeType="1" noTextEdit="1"/>
          </p:cNvSpPr>
          <p:nvPr/>
        </p:nvSpPr>
        <p:spPr bwMode="auto">
          <a:xfrm>
            <a:off x="6156325" y="2617788"/>
            <a:ext cx="179388" cy="333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zh-CN" altLang="en-US" sz="3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1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1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8" grpId="0" animBg="1"/>
      <p:bldP spid="211979" grpId="0" animBg="1"/>
      <p:bldP spid="211980" grpId="0" animBg="1"/>
      <p:bldP spid="211981" grpId="0" animBg="1"/>
      <p:bldP spid="211982" grpId="0" animBg="1"/>
      <p:bldP spid="211983" grpId="0" animBg="1"/>
      <p:bldP spid="211984" grpId="0" animBg="1"/>
      <p:bldP spid="2119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981075"/>
            <a:ext cx="9144000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/>
              <a:t>  </a:t>
            </a:r>
            <a:r>
              <a:rPr lang="en-US" altLang="zh-CN" sz="2400" dirty="0" smtClean="0">
                <a:solidFill>
                  <a:srgbClr val="B75D7B"/>
                </a:solidFill>
              </a:rPr>
              <a:t>Making Posters about the Seven Wonders of the World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/>
              <a:t>  1. Choose one of the Seven Wonders of the World.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2800" dirty="0" smtClean="0"/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3132138" y="188913"/>
            <a:ext cx="2808287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kern="10" dirty="0">
                <a:latin typeface="Arial" panose="020B0604020202020204"/>
                <a:cs typeface="Arial" panose="020B0604020202020204"/>
              </a:rPr>
              <a:t>Project</a:t>
            </a:r>
            <a:endParaRPr lang="zh-CN" altLang="en-US" kern="1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7412" name="Picture 6" descr="阿尔特弥斯神庙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205038"/>
            <a:ext cx="21605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毛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3950" y="2133600"/>
            <a:ext cx="190341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6a63f6246b600c33c93310c11a4c510fd9f9a1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2205038"/>
            <a:ext cx="15240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60828381f30e924fd8c78c14c086e061c950a7b0208d7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365625"/>
            <a:ext cx="1905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ac345982b2b7d0a213e0608ecbef76094b369af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00338" y="4365625"/>
            <a:ext cx="20145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bf096b63f6246b607b1e5684ebf81a4c510fa22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4437063"/>
            <a:ext cx="21605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 descr="u=3989633763,2308310395&amp;fm=23&amp;gp=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00338" y="2128838"/>
            <a:ext cx="1978025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179388" y="3933825"/>
            <a:ext cx="2017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   阿尔忒弥斯神殿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3059113" y="3860800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    金字塔</a:t>
            </a:r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4932363" y="3860800"/>
            <a:ext cx="1871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  毛索洛斯墓庙</a:t>
            </a:r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179388" y="6308725"/>
            <a:ext cx="2017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   巴比伦空中花园</a:t>
            </a:r>
          </a:p>
        </p:txBody>
      </p:sp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3059113" y="6237288"/>
            <a:ext cx="1874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宙斯神像</a:t>
            </a:r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5148263" y="623728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 罗德岛巨像</a:t>
            </a:r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6948488" y="5661025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 亚历山大灯塔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0" y="1981200"/>
            <a:ext cx="9144000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/>
              <a:t>    </a:t>
            </a:r>
            <a:r>
              <a:rPr lang="en-US" altLang="zh-CN" sz="2400" dirty="0" smtClean="0">
                <a:solidFill>
                  <a:srgbClr val="B75D7B"/>
                </a:solidFill>
              </a:rPr>
              <a:t>Making Posters about the Seven Wonders of the World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/>
              <a:t>    2. Search for more information about the Seven Wonders of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/>
              <a:t>        the World and make posters.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2800" dirty="0" smtClean="0"/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2916238" y="620713"/>
            <a:ext cx="2727325" cy="879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kern="1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Project</a:t>
            </a:r>
            <a:endParaRPr lang="zh-CN" altLang="en-US" kern="1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8436" name="Picture 4" descr="u=1598389741,2344750741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5275" y="3573463"/>
            <a:ext cx="547211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0" y="1981200"/>
            <a:ext cx="9144000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rgbClr val="B75D7B"/>
                </a:solidFill>
              </a:rPr>
              <a:t>    Making Posters about the Seven Wonders of the World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/>
              <a:t>    3. Share the posters with your classmates.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3203848" y="836712"/>
            <a:ext cx="2798762" cy="73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kern="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Project</a:t>
            </a:r>
            <a:endParaRPr lang="zh-CN" altLang="en-US" kern="1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9460" name="Picture 4" descr="u=1598389741,2344750741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284538"/>
            <a:ext cx="4826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71600" y="2060848"/>
            <a:ext cx="7704138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/>
              <a:t>Words: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rgbClr val="FF6600"/>
                </a:solidFill>
              </a:rPr>
              <a:t>    </a:t>
            </a:r>
            <a:r>
              <a:rPr lang="en-US" altLang="zh-CN" sz="2400" dirty="0" smtClean="0">
                <a:solidFill>
                  <a:srgbClr val="FF0000"/>
                </a:solidFill>
              </a:rPr>
              <a:t>complete</a:t>
            </a:r>
            <a:r>
              <a:rPr lang="zh-CN" altLang="en-US" sz="2400" dirty="0" smtClean="0">
                <a:solidFill>
                  <a:srgbClr val="FF0000"/>
                </a:solidFill>
              </a:rPr>
              <a:t>　</a:t>
            </a:r>
            <a:r>
              <a:rPr lang="en-US" altLang="zh-CN" sz="2400" dirty="0" smtClean="0"/>
              <a:t>v.  </a:t>
            </a:r>
            <a:r>
              <a:rPr lang="zh-CN" altLang="en-US" sz="2400" dirty="0" smtClean="0"/>
              <a:t>结束，完成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rgbClr val="FF6600"/>
                </a:solidFill>
              </a:rPr>
              <a:t>   </a:t>
            </a:r>
            <a:r>
              <a:rPr lang="en-US" altLang="zh-CN" sz="2400" dirty="0" smtClean="0">
                <a:solidFill>
                  <a:srgbClr val="FF0000"/>
                </a:solidFill>
              </a:rPr>
              <a:t> ton   </a:t>
            </a:r>
            <a:r>
              <a:rPr lang="en-US" altLang="zh-CN" sz="2400" dirty="0" smtClean="0"/>
              <a:t>n.  </a:t>
            </a:r>
            <a:r>
              <a:rPr lang="zh-CN" altLang="en-US" sz="2400" dirty="0" smtClean="0"/>
              <a:t>吨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    fix    </a:t>
            </a:r>
            <a:r>
              <a:rPr lang="en-US" altLang="zh-CN" sz="2400" dirty="0" smtClean="0"/>
              <a:t>v.  </a:t>
            </a:r>
            <a:r>
              <a:rPr lang="zh-CN" altLang="en-US" sz="2400" dirty="0" smtClean="0"/>
              <a:t>安装；修理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rgbClr val="FF6600"/>
                </a:solidFill>
              </a:rPr>
              <a:t>   </a:t>
            </a:r>
            <a:r>
              <a:rPr lang="en-US" altLang="zh-CN" sz="2400" dirty="0" smtClean="0">
                <a:solidFill>
                  <a:srgbClr val="FF0000"/>
                </a:solidFill>
              </a:rPr>
              <a:t> tool    </a:t>
            </a:r>
            <a:r>
              <a:rPr lang="en-US" altLang="zh-CN" sz="2400" dirty="0" smtClean="0"/>
              <a:t>n.  </a:t>
            </a:r>
            <a:r>
              <a:rPr lang="zh-CN" altLang="en-US" sz="2400" dirty="0" smtClean="0"/>
              <a:t>工具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400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/>
              <a:t>Phrases: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rgbClr val="FF6600"/>
                </a:solidFill>
              </a:rPr>
              <a:t>    </a:t>
            </a:r>
            <a:r>
              <a:rPr lang="en-US" altLang="zh-CN" sz="2400" dirty="0" smtClean="0">
                <a:solidFill>
                  <a:srgbClr val="FF0000"/>
                </a:solidFill>
              </a:rPr>
              <a:t>order sb. to do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sth</a:t>
            </a:r>
            <a:r>
              <a:rPr lang="en-US" altLang="zh-CN" sz="2400" dirty="0" smtClean="0">
                <a:solidFill>
                  <a:srgbClr val="FF0000"/>
                </a:solidFill>
              </a:rPr>
              <a:t>.    </a:t>
            </a:r>
            <a:r>
              <a:rPr lang="zh-CN" altLang="en-US" sz="2400" dirty="0" smtClean="0"/>
              <a:t>命令某人去做某事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rgbClr val="FF6600"/>
                </a:solidFill>
              </a:rPr>
              <a:t>    </a:t>
            </a:r>
            <a:r>
              <a:rPr lang="en-US" altLang="zh-CN" sz="2400" dirty="0" smtClean="0">
                <a:solidFill>
                  <a:srgbClr val="FF0000"/>
                </a:solidFill>
              </a:rPr>
              <a:t>continue to do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sth</a:t>
            </a:r>
            <a:r>
              <a:rPr lang="en-US" altLang="zh-CN" sz="2400" dirty="0" smtClean="0">
                <a:solidFill>
                  <a:srgbClr val="FF0000"/>
                </a:solidFill>
              </a:rPr>
              <a:t>.    </a:t>
            </a:r>
            <a:r>
              <a:rPr lang="zh-CN" altLang="en-US" sz="2400" dirty="0" smtClean="0"/>
              <a:t>继续做某事 </a:t>
            </a:r>
          </a:p>
          <a:p>
            <a:pPr eaLnBrk="1" hangingPunct="1">
              <a:lnSpc>
                <a:spcPct val="90000"/>
              </a:lnSpc>
            </a:pPr>
            <a:endParaRPr lang="zh-CN" altLang="en-US" sz="2400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800" dirty="0" smtClean="0">
              <a:solidFill>
                <a:srgbClr val="FF6600"/>
              </a:solidFill>
            </a:endParaRPr>
          </a:p>
        </p:txBody>
      </p:sp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3203575" y="836712"/>
            <a:ext cx="2797175" cy="808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kern="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Sum up</a:t>
            </a:r>
            <a:endParaRPr lang="zh-CN" altLang="en-US" kern="1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536" y="2276872"/>
            <a:ext cx="8540750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800" b="1" dirty="0" smtClean="0"/>
              <a:t>Sentences</a:t>
            </a:r>
            <a:endParaRPr lang="en-US" altLang="zh-CN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    Studies show that it took 100 000 people over 20 years to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    complete it.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/>
              <a:t>    It takes/took sb. +</a:t>
            </a:r>
            <a:r>
              <a:rPr lang="zh-CN" altLang="en-US" sz="2400" dirty="0" smtClean="0"/>
              <a:t>时间</a:t>
            </a:r>
            <a:r>
              <a:rPr lang="en-US" altLang="zh-CN" sz="2400" dirty="0" smtClean="0"/>
              <a:t>+ to do </a:t>
            </a:r>
            <a:r>
              <a:rPr lang="en-US" altLang="zh-CN" sz="2400" dirty="0" err="1" smtClean="0"/>
              <a:t>sth</a:t>
            </a:r>
            <a:r>
              <a:rPr lang="en-US" altLang="zh-CN" sz="2400" dirty="0" smtClean="0"/>
              <a:t>. </a:t>
            </a:r>
            <a:r>
              <a:rPr lang="zh-CN" altLang="en-US" sz="2400" dirty="0" smtClean="0"/>
              <a:t>做某事花费某人多少时间</a:t>
            </a:r>
          </a:p>
          <a:p>
            <a:pPr eaLnBrk="1" hangingPunct="1"/>
            <a:endParaRPr lang="en-US" altLang="zh-CN" dirty="0" smtClean="0"/>
          </a:p>
        </p:txBody>
      </p:sp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2876276" y="908720"/>
            <a:ext cx="2728912" cy="879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kern="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Sum up</a:t>
            </a:r>
            <a:endParaRPr lang="zh-CN" altLang="en-US" kern="1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712"/>
            <a:ext cx="8540750" cy="1143000"/>
          </a:xfrm>
        </p:spPr>
        <p:txBody>
          <a:bodyPr/>
          <a:lstStyle/>
          <a:p>
            <a:pPr algn="l" eaLnBrk="1" hangingPunct="1"/>
            <a:r>
              <a:rPr lang="en-US" altLang="zh-CN" sz="3200" dirty="0" smtClean="0">
                <a:solidFill>
                  <a:srgbClr val="FF0000"/>
                </a:solidFill>
              </a:rPr>
              <a:t>Introduce the famous buildings you know or you have learned in this unit.</a:t>
            </a:r>
            <a:r>
              <a:rPr lang="en-US" altLang="zh-CN" sz="4000" dirty="0" smtClean="0">
                <a:solidFill>
                  <a:srgbClr val="FF0000"/>
                </a:solidFill>
              </a:rPr>
              <a:t/>
            </a:r>
            <a:br>
              <a:rPr lang="en-US" altLang="zh-CN" sz="4000" dirty="0" smtClean="0">
                <a:solidFill>
                  <a:srgbClr val="FF0000"/>
                </a:solidFill>
              </a:rPr>
            </a:br>
            <a:endParaRPr lang="en-US" altLang="zh-CN" sz="4000" dirty="0" smtClean="0">
              <a:solidFill>
                <a:srgbClr val="FF0000"/>
              </a:solidFill>
            </a:endParaRPr>
          </a:p>
        </p:txBody>
      </p:sp>
      <p:pic>
        <p:nvPicPr>
          <p:cNvPr id="4099" name="Picture 5" descr="长城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8475" y="1844675"/>
            <a:ext cx="180181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大本钟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7763" y="4221163"/>
            <a:ext cx="18653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华表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7763" y="1844675"/>
            <a:ext cx="18669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伦敦塔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8475" y="4221163"/>
            <a:ext cx="1801813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19-5-2-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1844675"/>
            <a:ext cx="1800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qin shihuangli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1844675"/>
            <a:ext cx="19446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白宫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288" y="4221163"/>
            <a:ext cx="18002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 descr="比萨斜塔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0" y="4221163"/>
            <a:ext cx="19446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97570" y="1916832"/>
            <a:ext cx="8540750" cy="38862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CN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800" b="1" dirty="0" smtClean="0"/>
              <a:t>Grammar</a:t>
            </a:r>
          </a:p>
          <a:p>
            <a:pPr marL="812800" indent="-8128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dirty="0" smtClean="0"/>
              <a:t>并列连词</a:t>
            </a:r>
          </a:p>
          <a:p>
            <a:pPr marL="812800" indent="-8128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</a:rPr>
              <a:t>either…or…     </a:t>
            </a:r>
            <a:r>
              <a:rPr lang="zh-CN" altLang="en-US" sz="2400" dirty="0" smtClean="0"/>
              <a:t>或</a:t>
            </a:r>
            <a:r>
              <a:rPr lang="en-US" altLang="zh-CN" sz="2400" dirty="0" smtClean="0"/>
              <a:t>……</a:t>
            </a:r>
            <a:r>
              <a:rPr lang="zh-CN" altLang="en-US" sz="2400" dirty="0" smtClean="0"/>
              <a:t>或</a:t>
            </a:r>
            <a:r>
              <a:rPr lang="en-US" altLang="zh-CN" sz="2400" dirty="0" smtClean="0"/>
              <a:t>……</a:t>
            </a:r>
            <a:r>
              <a:rPr lang="zh-CN" altLang="en-US" sz="2400" dirty="0" smtClean="0"/>
              <a:t>；不是</a:t>
            </a:r>
            <a:r>
              <a:rPr lang="en-US" altLang="zh-CN" sz="2400" dirty="0" smtClean="0"/>
              <a:t>……</a:t>
            </a:r>
            <a:r>
              <a:rPr lang="zh-CN" altLang="en-US" sz="2400" dirty="0" smtClean="0"/>
              <a:t>就是</a:t>
            </a:r>
            <a:r>
              <a:rPr lang="en-US" altLang="zh-CN" sz="2400" dirty="0" smtClean="0"/>
              <a:t>……</a:t>
            </a:r>
          </a:p>
          <a:p>
            <a:pPr marL="812800" indent="-8128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</a:rPr>
              <a:t>both…and…</a:t>
            </a:r>
            <a:r>
              <a:rPr lang="zh-CN" altLang="en-US" sz="2400" dirty="0" smtClean="0">
                <a:solidFill>
                  <a:srgbClr val="FF0000"/>
                </a:solidFill>
              </a:rPr>
              <a:t>　</a:t>
            </a:r>
            <a:r>
              <a:rPr lang="zh-CN" altLang="en-US" sz="2400" dirty="0" smtClean="0"/>
              <a:t>  </a:t>
            </a:r>
            <a:r>
              <a:rPr lang="en-US" altLang="zh-CN" sz="2400" dirty="0" smtClean="0"/>
              <a:t>……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……</a:t>
            </a:r>
            <a:r>
              <a:rPr lang="zh-CN" altLang="en-US" sz="2400" dirty="0" smtClean="0"/>
              <a:t>两者都</a:t>
            </a:r>
          </a:p>
          <a:p>
            <a:pPr marL="812800" indent="-8128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</a:rPr>
              <a:t>not only…but also</a:t>
            </a:r>
            <a:r>
              <a:rPr lang="en-US" altLang="zh-CN" sz="2400" dirty="0" smtClean="0">
                <a:solidFill>
                  <a:srgbClr val="FF6600"/>
                </a:solidFill>
              </a:rPr>
              <a:t>…</a:t>
            </a:r>
            <a:r>
              <a:rPr lang="zh-CN" altLang="en-US" sz="2400" dirty="0" smtClean="0"/>
              <a:t>　不但</a:t>
            </a:r>
            <a:r>
              <a:rPr lang="en-US" altLang="zh-CN" sz="2400" dirty="0" smtClean="0"/>
              <a:t>……</a:t>
            </a:r>
            <a:r>
              <a:rPr lang="zh-CN" altLang="en-US" sz="2400" dirty="0" smtClean="0"/>
              <a:t>而且</a:t>
            </a:r>
            <a:r>
              <a:rPr lang="en-US" altLang="zh-CN" sz="2400" dirty="0" smtClean="0"/>
              <a:t>……</a:t>
            </a:r>
          </a:p>
          <a:p>
            <a:pPr marL="812800" indent="-8128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</a:rPr>
              <a:t>neither…nor…     </a:t>
            </a:r>
            <a:r>
              <a:rPr lang="zh-CN" altLang="en-US" sz="2400" dirty="0" smtClean="0"/>
              <a:t>既不</a:t>
            </a:r>
            <a:r>
              <a:rPr lang="en-US" altLang="zh-CN" sz="2400" dirty="0" smtClean="0"/>
              <a:t>……</a:t>
            </a:r>
            <a:r>
              <a:rPr lang="zh-CN" altLang="en-US" sz="2400" dirty="0" smtClean="0"/>
              <a:t>也不</a:t>
            </a:r>
            <a:r>
              <a:rPr lang="en-US" altLang="zh-CN" sz="2400" dirty="0" smtClean="0"/>
              <a:t>……</a:t>
            </a:r>
          </a:p>
        </p:txBody>
      </p:sp>
      <p:sp>
        <p:nvSpPr>
          <p:cNvPr id="22531" name="WordArt 7"/>
          <p:cNvSpPr>
            <a:spLocks noChangeArrowheads="1" noChangeShapeType="1" noTextEdit="1"/>
          </p:cNvSpPr>
          <p:nvPr/>
        </p:nvSpPr>
        <p:spPr bwMode="auto">
          <a:xfrm>
            <a:off x="3059113" y="836613"/>
            <a:ext cx="2655887" cy="877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kern="1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Sum up</a:t>
            </a:r>
            <a:endParaRPr lang="zh-CN" altLang="en-US" kern="1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4469" y="2636912"/>
            <a:ext cx="8540750" cy="3886200"/>
          </a:xfrm>
        </p:spPr>
        <p:txBody>
          <a:bodyPr/>
          <a:lstStyle/>
          <a:p>
            <a:pPr marL="812800" indent="-812800" eaLnBrk="1" hangingPunct="1">
              <a:buFont typeface="Wingdings" panose="05000000000000000000" pitchFamily="2" charset="2"/>
              <a:buChar char="u"/>
            </a:pPr>
            <a:r>
              <a:rPr lang="en-US" altLang="zh-CN" sz="3200" dirty="0" smtClean="0"/>
              <a:t>1. Review the key points of this topic.</a:t>
            </a:r>
          </a:p>
          <a:p>
            <a:pPr marL="812800" indent="-812800" eaLnBrk="1" hangingPunct="1"/>
            <a:endParaRPr lang="en-US" altLang="zh-CN" sz="3200" dirty="0" smtClean="0"/>
          </a:p>
          <a:p>
            <a:pPr marL="812800" indent="-812800" eaLnBrk="1" hangingPunct="1">
              <a:buFont typeface="Wingdings" panose="05000000000000000000" pitchFamily="2" charset="2"/>
              <a:buChar char="u"/>
            </a:pPr>
            <a:r>
              <a:rPr lang="en-US" altLang="zh-CN" sz="3200" dirty="0" smtClean="0"/>
              <a:t>2. Write a passage to introduce one of </a:t>
            </a:r>
          </a:p>
          <a:p>
            <a:pPr marL="812800" indent="-812800" eaLnBrk="1" hangingPunct="1">
              <a:buFont typeface="Wingdings" panose="05000000000000000000" pitchFamily="2" charset="2"/>
              <a:buNone/>
            </a:pPr>
            <a:r>
              <a:rPr lang="en-US" altLang="zh-CN" sz="3200" dirty="0" smtClean="0"/>
              <a:t>           the Seven Wonders of the World.  </a:t>
            </a:r>
          </a:p>
        </p:txBody>
      </p:sp>
      <p:sp>
        <p:nvSpPr>
          <p:cNvPr id="23555" name="WordArt 4"/>
          <p:cNvSpPr>
            <a:spLocks noChangeArrowheads="1" noChangeShapeType="1" noTextEdit="1"/>
          </p:cNvSpPr>
          <p:nvPr/>
        </p:nvSpPr>
        <p:spPr bwMode="auto">
          <a:xfrm>
            <a:off x="3132138" y="1341438"/>
            <a:ext cx="2665412" cy="649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kern="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Homework</a:t>
            </a:r>
            <a:endParaRPr lang="zh-CN" altLang="en-US" kern="1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908050"/>
            <a:ext cx="8799513" cy="784225"/>
          </a:xfrm>
        </p:spPr>
        <p:txBody>
          <a:bodyPr/>
          <a:lstStyle/>
          <a:p>
            <a:pPr algn="l" eaLnBrk="1" hangingPunct="1"/>
            <a:r>
              <a:rPr lang="en-US" altLang="zh-CN" sz="3200" dirty="0" smtClean="0">
                <a:solidFill>
                  <a:srgbClr val="FF0000"/>
                </a:solidFill>
              </a:rPr>
              <a:t>Read through Sections A-C and fill in the blanks in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Grammar</a:t>
            </a:r>
            <a:r>
              <a:rPr lang="en-US" altLang="zh-CN" sz="32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47649" y="1999456"/>
            <a:ext cx="8640763" cy="4471988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5400" b="1" dirty="0" smtClean="0">
                <a:solidFill>
                  <a:srgbClr val="00B0F0"/>
                </a:solidFill>
              </a:rPr>
              <a:t>Grammar</a:t>
            </a:r>
          </a:p>
          <a:p>
            <a:pPr marL="812800" indent="-8128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002060"/>
                </a:solidFill>
              </a:rPr>
              <a:t>1. Not only Tom but also I </a:t>
            </a:r>
            <a:r>
              <a:rPr lang="en-US" altLang="zh-CN" sz="3200" u="sng" dirty="0" smtClean="0">
                <a:solidFill>
                  <a:srgbClr val="002060"/>
                </a:solidFill>
              </a:rPr>
              <a:t>______</a:t>
            </a:r>
            <a:r>
              <a:rPr lang="en-US" altLang="zh-CN" sz="3200" dirty="0" smtClean="0">
                <a:solidFill>
                  <a:srgbClr val="002060"/>
                </a:solidFill>
              </a:rPr>
              <a:t> (have/has)</a:t>
            </a:r>
          </a:p>
          <a:p>
            <a:pPr marL="812800" indent="-8128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002060"/>
                </a:solidFill>
              </a:rPr>
              <a:t>    a car. </a:t>
            </a:r>
          </a:p>
          <a:p>
            <a:pPr marL="812800" indent="-8128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002060"/>
                </a:solidFill>
              </a:rPr>
              <a:t>2. Neither he nor she ____(are/is) an engineer.</a:t>
            </a:r>
          </a:p>
          <a:p>
            <a:pPr marL="812800" indent="-8128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002060"/>
                </a:solidFill>
              </a:rPr>
              <a:t>3. Probably either you or I ____(are/am) wrong.</a:t>
            </a:r>
          </a:p>
          <a:p>
            <a:pPr marL="812800" indent="-8128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002060"/>
                </a:solidFill>
              </a:rPr>
              <a:t>4. Both he and Jack _____(is/are) fired.</a:t>
            </a: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5248275" y="2636838"/>
            <a:ext cx="692150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atin typeface="Arial" panose="020B0604020202020204"/>
                <a:cs typeface="Arial" panose="020B0604020202020204"/>
              </a:rPr>
              <a:t>have</a:t>
            </a:r>
            <a:endParaRPr lang="zh-CN" altLang="en-US" kern="1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4473575" y="3644900"/>
            <a:ext cx="3508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atin typeface="Arial" panose="020B0604020202020204"/>
                <a:cs typeface="Arial" panose="020B0604020202020204"/>
              </a:rPr>
              <a:t>is</a:t>
            </a:r>
            <a:endParaRPr lang="zh-CN" altLang="en-US" kern="1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5248275" y="4235450"/>
            <a:ext cx="385763" cy="273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atin typeface="Arial" panose="020B0604020202020204"/>
                <a:cs typeface="Arial" panose="020B0604020202020204"/>
              </a:rPr>
              <a:t>am</a:t>
            </a:r>
            <a:endParaRPr lang="zh-CN" altLang="en-US" kern="1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4356100" y="4652963"/>
            <a:ext cx="423863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atin typeface="Arial" panose="020B0604020202020204"/>
                <a:cs typeface="Arial" panose="020B0604020202020204"/>
              </a:rPr>
              <a:t>are</a:t>
            </a:r>
            <a:endParaRPr lang="zh-CN" altLang="en-US" kern="1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2636838"/>
            <a:ext cx="8540750" cy="3886200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solidFill>
                  <a:srgbClr val="FF0000"/>
                </a:solidFill>
              </a:rPr>
              <a:t>both…and…</a:t>
            </a:r>
            <a:r>
              <a:rPr lang="zh-CN" altLang="en-US" sz="2400" dirty="0" smtClean="0"/>
              <a:t>连接主语时，谓语动词要用复数形式；</a:t>
            </a:r>
          </a:p>
          <a:p>
            <a:pPr eaLnBrk="1" hangingPunct="1"/>
            <a:r>
              <a:rPr lang="en-US" altLang="zh-CN" sz="2400" dirty="0" smtClean="0">
                <a:solidFill>
                  <a:srgbClr val="FF0000"/>
                </a:solidFill>
              </a:rPr>
              <a:t>neither… nor…, not only…but also…</a:t>
            </a:r>
            <a:r>
              <a:rPr lang="zh-CN" altLang="en-US" sz="2400" dirty="0" smtClean="0">
                <a:solidFill>
                  <a:srgbClr val="FF0000"/>
                </a:solidFill>
              </a:rPr>
              <a:t>和</a:t>
            </a:r>
            <a:r>
              <a:rPr lang="en-US" altLang="zh-CN" sz="2400" dirty="0" smtClean="0">
                <a:solidFill>
                  <a:srgbClr val="FF0000"/>
                </a:solidFill>
              </a:rPr>
              <a:t>either…or…</a:t>
            </a:r>
            <a:r>
              <a:rPr lang="zh-CN" altLang="en-US" sz="2400" dirty="0" smtClean="0"/>
              <a:t>连接主语时，谓语动词则要遵循就近一致原则。 </a:t>
            </a: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3203575" y="1052513"/>
            <a:ext cx="252095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Notes:</a:t>
            </a:r>
            <a:endParaRPr lang="zh-CN" altLang="en-US" sz="3600" kern="10" dirty="0">
              <a:ln w="12700">
                <a:solidFill>
                  <a:srgbClr val="B2B2B2"/>
                </a:solidFill>
                <a:rou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692150"/>
            <a:ext cx="8497887" cy="1143000"/>
          </a:xfrm>
          <a:noFill/>
        </p:spPr>
        <p:txBody>
          <a:bodyPr/>
          <a:lstStyle/>
          <a:p>
            <a:pPr algn="l" eaLnBrk="1" hangingPunct="1"/>
            <a:r>
              <a:rPr lang="en-US" altLang="zh-CN" sz="3200" dirty="0" smtClean="0">
                <a:solidFill>
                  <a:srgbClr val="FF0000"/>
                </a:solidFill>
              </a:rPr>
              <a:t>Translate the sentences in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Functions</a:t>
            </a:r>
            <a:r>
              <a:rPr lang="en-US" altLang="zh-CN" sz="3200" dirty="0" smtClean="0">
                <a:solidFill>
                  <a:srgbClr val="FF0000"/>
                </a:solidFill>
              </a:rPr>
              <a:t> into Chinese.</a:t>
            </a:r>
          </a:p>
        </p:txBody>
      </p:sp>
      <p:sp>
        <p:nvSpPr>
          <p:cNvPr id="2017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2060575"/>
            <a:ext cx="854075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b="1" dirty="0" smtClean="0"/>
              <a:t>   Functions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That’s a good description.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dirty="0" smtClean="0"/>
              <a:t>   </a:t>
            </a:r>
            <a:r>
              <a:rPr lang="zh-CN" altLang="en-US" sz="2800" dirty="0" smtClean="0"/>
              <a:t>那是很形象的描述。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</a:rPr>
              <a:t>I really 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hope </a:t>
            </a:r>
            <a:r>
              <a:rPr lang="en-US" altLang="zh-CN" sz="2800" dirty="0" smtClean="0">
                <a:solidFill>
                  <a:srgbClr val="FF0000"/>
                </a:solidFill>
              </a:rPr>
              <a:t>I can visit some of these places some day.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dirty="0" smtClean="0"/>
              <a:t>   </a:t>
            </a:r>
            <a:r>
              <a:rPr lang="zh-CN" altLang="en-US" sz="2800" dirty="0" smtClean="0"/>
              <a:t>我真的希望有朝一日我能去参观这些地方。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</a:rPr>
              <a:t>I think </a:t>
            </a:r>
            <a:r>
              <a:rPr lang="en-US" altLang="zh-CN" sz="2800" dirty="0" smtClean="0">
                <a:solidFill>
                  <a:srgbClr val="FF0000"/>
                </a:solidFill>
              </a:rPr>
              <a:t>we have learned a lot from the famous people around the world.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dirty="0" smtClean="0"/>
              <a:t>   </a:t>
            </a:r>
            <a:r>
              <a:rPr lang="zh-CN" altLang="en-US" sz="2800" dirty="0" smtClean="0"/>
              <a:t>我认为我们已经从这些世界名人身上学到了很多。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341438"/>
            <a:ext cx="8540750" cy="935037"/>
          </a:xfrm>
        </p:spPr>
        <p:txBody>
          <a:bodyPr/>
          <a:lstStyle/>
          <a:p>
            <a:pPr eaLnBrk="1" hangingPunct="1"/>
            <a:r>
              <a:rPr lang="zh-CN" altLang="en-US" sz="4000" smtClean="0">
                <a:solidFill>
                  <a:srgbClr val="B75D7B"/>
                </a:solidFill>
              </a:rPr>
              <a:t>　　</a:t>
            </a:r>
            <a:br>
              <a:rPr lang="zh-CN" altLang="en-US" sz="4000" smtClean="0">
                <a:solidFill>
                  <a:srgbClr val="B75D7B"/>
                </a:solidFill>
              </a:rPr>
            </a:br>
            <a:r>
              <a:rPr lang="en-US" altLang="zh-CN" sz="3600" smtClean="0"/>
              <a:t>the </a:t>
            </a:r>
            <a:r>
              <a:rPr lang="en-US" altLang="zh-CN" sz="3600" smtClean="0">
                <a:solidFill>
                  <a:srgbClr val="B75D7B"/>
                </a:solidFill>
              </a:rPr>
              <a:t>Egyptian Pyramids</a:t>
            </a:r>
            <a:br>
              <a:rPr lang="en-US" altLang="zh-CN" sz="3600" smtClean="0">
                <a:solidFill>
                  <a:srgbClr val="B75D7B"/>
                </a:solidFill>
              </a:rPr>
            </a:br>
            <a:r>
              <a:rPr lang="zh-CN" altLang="en-US" sz="4000" smtClean="0">
                <a:solidFill>
                  <a:srgbClr val="B75D7B"/>
                </a:solidFill>
              </a:rPr>
              <a:t>　　　　　</a:t>
            </a:r>
            <a:endParaRPr lang="zh-CN" altLang="en-US" sz="2400" smtClean="0">
              <a:solidFill>
                <a:srgbClr val="B75D7B"/>
              </a:solidFill>
            </a:endParaRPr>
          </a:p>
        </p:txBody>
      </p:sp>
      <p:pic>
        <p:nvPicPr>
          <p:cNvPr id="8195" name="Picture 4" descr="u=3989633763,2308310395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92375"/>
            <a:ext cx="73453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1258888" y="536575"/>
            <a:ext cx="3960812" cy="603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dirty="0">
                <a:solidFill>
                  <a:srgbClr val="B75D7B"/>
                </a:solidFill>
              </a:rPr>
              <a:t>adj.</a:t>
            </a:r>
            <a:r>
              <a:rPr lang="zh-CN" altLang="en-US" sz="2000" dirty="0">
                <a:solidFill>
                  <a:srgbClr val="B75D7B"/>
                </a:solidFill>
              </a:rPr>
              <a:t>埃及的，埃及人的</a:t>
            </a:r>
          </a:p>
        </p:txBody>
      </p:sp>
      <p:sp>
        <p:nvSpPr>
          <p:cNvPr id="3" name="椭圆 2"/>
          <p:cNvSpPr/>
          <p:nvPr/>
        </p:nvSpPr>
        <p:spPr>
          <a:xfrm>
            <a:off x="5761038" y="536575"/>
            <a:ext cx="1800225" cy="603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dirty="0">
                <a:solidFill>
                  <a:srgbClr val="B75D7B"/>
                </a:solidFill>
              </a:rPr>
              <a:t>n.</a:t>
            </a:r>
            <a:r>
              <a:rPr lang="zh-CN" altLang="en-US" sz="2000" dirty="0">
                <a:solidFill>
                  <a:srgbClr val="B75D7B"/>
                </a:solidFill>
              </a:rPr>
              <a:t>金字塔</a:t>
            </a:r>
            <a:endParaRPr lang="en-US" altLang="zh-CN" sz="2000" dirty="0">
              <a:solidFill>
                <a:srgbClr val="B75D7B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29025" y="1139825"/>
            <a:ext cx="250825" cy="488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867400" y="1139825"/>
            <a:ext cx="433388" cy="488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3250" y="765175"/>
            <a:ext cx="8540750" cy="1143000"/>
          </a:xfrm>
        </p:spPr>
        <p:txBody>
          <a:bodyPr/>
          <a:lstStyle/>
          <a:p>
            <a:pPr algn="l" eaLnBrk="1" hangingPunct="1"/>
            <a:r>
              <a:rPr lang="en-US" altLang="zh-CN" sz="3200" dirty="0" smtClean="0">
                <a:solidFill>
                  <a:srgbClr val="FF0000"/>
                </a:solidFill>
              </a:rPr>
              <a:t>The King, Khufu, built the Great Pyramid as his tomb.</a:t>
            </a:r>
            <a:r>
              <a:rPr lang="en-US" altLang="zh-CN" sz="3600" dirty="0" smtClean="0">
                <a:solidFill>
                  <a:srgbClr val="FF0000"/>
                </a:solidFill>
              </a:rPr>
              <a:t/>
            </a:r>
            <a:br>
              <a:rPr lang="en-US" altLang="zh-CN" sz="3600" dirty="0" smtClean="0">
                <a:solidFill>
                  <a:srgbClr val="FF0000"/>
                </a:solidFill>
              </a:rPr>
            </a:br>
            <a:r>
              <a:rPr lang="en-US" altLang="zh-CN" sz="3600" dirty="0" smtClean="0">
                <a:solidFill>
                  <a:srgbClr val="FF0000"/>
                </a:solidFill>
              </a:rPr>
              <a:t>        </a:t>
            </a:r>
            <a:endParaRPr lang="zh-CN" alt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9219" name="Picture 4" descr="胡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205038"/>
            <a:ext cx="6075362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>
            <a:endCxn id="2" idx="0"/>
          </p:cNvCxnSpPr>
          <p:nvPr/>
        </p:nvCxnSpPr>
        <p:spPr>
          <a:xfrm flipH="1">
            <a:off x="1439863" y="1484313"/>
            <a:ext cx="252412" cy="720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395288" y="2205038"/>
            <a:ext cx="2089150" cy="503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B75D7B"/>
                </a:solidFill>
              </a:rPr>
              <a:t>n.</a:t>
            </a:r>
            <a:r>
              <a:rPr lang="zh-CN" altLang="en-US" sz="2000" b="1" dirty="0">
                <a:solidFill>
                  <a:srgbClr val="B75D7B"/>
                </a:solidFill>
              </a:rPr>
              <a:t>坟墓；冢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3250" y="1052513"/>
            <a:ext cx="8289925" cy="1296987"/>
          </a:xfrm>
        </p:spPr>
        <p:txBody>
          <a:bodyPr/>
          <a:lstStyle/>
          <a:p>
            <a:pPr algn="l" eaLnBrk="1" hangingPunct="1"/>
            <a:r>
              <a:rPr lang="en-US" altLang="zh-CN" sz="3200" dirty="0" smtClean="0">
                <a:solidFill>
                  <a:srgbClr val="FF0000"/>
                </a:solidFill>
              </a:rPr>
              <a:t>It took 100 000 people over 20 years to complete it.</a:t>
            </a:r>
            <a:r>
              <a:rPr lang="en-US" altLang="zh-CN" sz="3600" dirty="0" smtClean="0">
                <a:solidFill>
                  <a:srgbClr val="FF0000"/>
                </a:solidFill>
              </a:rPr>
              <a:t/>
            </a:r>
            <a:br>
              <a:rPr lang="en-US" altLang="zh-CN" sz="3600" dirty="0" smtClean="0">
                <a:solidFill>
                  <a:srgbClr val="FF0000"/>
                </a:solidFill>
              </a:rPr>
            </a:br>
            <a:r>
              <a:rPr lang="en-US" altLang="zh-CN" sz="3600" dirty="0" smtClean="0">
                <a:solidFill>
                  <a:srgbClr val="FF0000"/>
                </a:solidFill>
              </a:rPr>
              <a:t>   </a:t>
            </a:r>
            <a:endParaRPr lang="zh-CN" alt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10243" name="Picture 4" descr="u=2652649787,1480616709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852738"/>
            <a:ext cx="345598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u=1200833710,500804066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2133600"/>
            <a:ext cx="42767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>
            <a:endCxn id="2" idx="1"/>
          </p:cNvCxnSpPr>
          <p:nvPr/>
        </p:nvCxnSpPr>
        <p:spPr>
          <a:xfrm>
            <a:off x="1547813" y="1916113"/>
            <a:ext cx="458787" cy="434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1763713" y="2276475"/>
            <a:ext cx="1655762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B75D7B"/>
                </a:solidFill>
              </a:rPr>
              <a:t>v.</a:t>
            </a:r>
            <a:r>
              <a:rPr lang="zh-CN" altLang="en-US" sz="2000" b="1" dirty="0">
                <a:solidFill>
                  <a:srgbClr val="B75D7B"/>
                </a:solidFill>
              </a:rPr>
              <a:t>完成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765175"/>
            <a:ext cx="8748712" cy="1584325"/>
          </a:xfrm>
        </p:spPr>
        <p:txBody>
          <a:bodyPr/>
          <a:lstStyle/>
          <a:p>
            <a:pPr algn="l" eaLnBrk="1" hangingPunct="1"/>
            <a:r>
              <a:rPr lang="en-US" altLang="zh-CN" sz="3200" dirty="0" smtClean="0">
                <a:solidFill>
                  <a:srgbClr val="FF0000"/>
                </a:solidFill>
              </a:rPr>
              <a:t>The biggest stone weighs as much as 15 tons.</a:t>
            </a:r>
            <a:r>
              <a:rPr lang="en-US" altLang="zh-CN" sz="4000" dirty="0" smtClean="0">
                <a:solidFill>
                  <a:srgbClr val="FF0000"/>
                </a:solidFill>
              </a:rPr>
              <a:t/>
            </a:r>
            <a:br>
              <a:rPr lang="en-US" altLang="zh-CN" sz="4000" dirty="0" smtClean="0">
                <a:solidFill>
                  <a:srgbClr val="FF0000"/>
                </a:solidFill>
              </a:rPr>
            </a:br>
            <a:endParaRPr lang="zh-CN" altLang="en-US" sz="3600" dirty="0" smtClean="0">
              <a:solidFill>
                <a:srgbClr val="FF0000"/>
              </a:solidFill>
            </a:endParaRPr>
          </a:p>
        </p:txBody>
      </p:sp>
      <p:pic>
        <p:nvPicPr>
          <p:cNvPr id="11267" name="Picture 5" descr="u=3323887047,1390568644&amp;fm=90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2420938"/>
            <a:ext cx="64801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7380288" y="1954213"/>
            <a:ext cx="1008062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B75D7B"/>
                </a:solidFill>
              </a:rPr>
              <a:t>n.</a:t>
            </a:r>
            <a:r>
              <a:rPr lang="zh-CN" altLang="en-US" sz="2000" b="1" dirty="0">
                <a:solidFill>
                  <a:srgbClr val="B75D7B"/>
                </a:solidFill>
              </a:rPr>
              <a:t>吨</a:t>
            </a: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8001000" y="1484313"/>
            <a:ext cx="242888" cy="425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蓝色简约商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蓝色简约商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蓝色简约商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主题49</Template>
  <TotalTime>0</TotalTime>
  <Words>684</Words>
  <Application>Microsoft Office PowerPoint</Application>
  <PresentationFormat>全屏显示(4:3)</PresentationFormat>
  <Paragraphs>130</Paragraphs>
  <Slides>21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Unit 5 Topic 3 </vt:lpstr>
      <vt:lpstr>Introduce the famous buildings you know or you have learned in this unit. </vt:lpstr>
      <vt:lpstr>Read through Sections A-C and fill in the blanks in Grammar.</vt:lpstr>
      <vt:lpstr>PowerPoint 演示文稿</vt:lpstr>
      <vt:lpstr>Translate the sentences in Functions into Chinese.</vt:lpstr>
      <vt:lpstr>　　 the Egyptian Pyramids 　　　　　</vt:lpstr>
      <vt:lpstr>The King, Khufu, built the Great Pyramid as his tomb.         </vt:lpstr>
      <vt:lpstr>It took 100 000 people over 20 years to complete it.    </vt:lpstr>
      <vt:lpstr>The biggest stone weighs as much as 15 tons. </vt:lpstr>
      <vt:lpstr>　　　　　　　   Each stone was fixed so well, though the ancient workers didn’t have any modern tools. 　　　　　　　　　　　　　　  </vt:lpstr>
      <vt:lpstr>1a  Look at the picture and talk about it with your partner. Then read the passage and choose the best title for it. </vt:lpstr>
      <vt:lpstr>1b  Read 1a again and complete the table.</vt:lpstr>
      <vt:lpstr>PowerPoint 演示文稿</vt:lpstr>
      <vt:lpstr>   2  Here are four pictures of the New Seven         Wonders of the World. Match them and           describe the pictures in groups.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2014-02-22T03:07:00Z</dcterms:created>
  <dcterms:modified xsi:type="dcterms:W3CDTF">2023-01-16T18:33:20Z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60E596B423D84204A01BF5006D91067F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