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tags/tag68.xml" ContentType="application/vnd.openxmlformats-officedocument.presentationml.tags+xml"/>
  <Override PartName="/ppt/notesSlides/notesSlide2.xml" ContentType="application/vnd.openxmlformats-officedocument.presentationml.notesSlide+xml"/>
  <Override PartName="/ppt/tags/tag69.xml" ContentType="application/vnd.openxmlformats-officedocument.presentationml.tags+xml"/>
  <Override PartName="/ppt/notesSlides/notesSlide3.xml" ContentType="application/vnd.openxmlformats-officedocument.presentationml.notesSlide+xml"/>
  <Override PartName="/ppt/tags/tag70.xml" ContentType="application/vnd.openxmlformats-officedocument.presentationml.tags+xml"/>
  <Override PartName="/ppt/notesSlides/notesSlide4.xml" ContentType="application/vnd.openxmlformats-officedocument.presentationml.notesSlide+xml"/>
  <Override PartName="/ppt/tags/tag71.xml" ContentType="application/vnd.openxmlformats-officedocument.presentationml.tags+xml"/>
  <Override PartName="/ppt/notesSlides/notesSlide5.xml" ContentType="application/vnd.openxmlformats-officedocument.presentationml.notesSlide+xml"/>
  <Override PartName="/ppt/tags/tag72.xml" ContentType="application/vnd.openxmlformats-officedocument.presentationml.tags+xml"/>
  <Override PartName="/ppt/notesSlides/notesSlide6.xml" ContentType="application/vnd.openxmlformats-officedocument.presentationml.notesSlide+xml"/>
  <Override PartName="/ppt/tags/tag73.xml" ContentType="application/vnd.openxmlformats-officedocument.presentationml.tags+xml"/>
  <Override PartName="/ppt/notesSlides/notesSlide7.xml" ContentType="application/vnd.openxmlformats-officedocument.presentationml.notesSlide+xml"/>
  <Override PartName="/ppt/tags/tag74.xml" ContentType="application/vnd.openxmlformats-officedocument.presentationml.tags+xml"/>
  <Override PartName="/ppt/notesSlides/notesSlide8.xml" ContentType="application/vnd.openxmlformats-officedocument.presentationml.notesSlide+xml"/>
  <Override PartName="/ppt/tags/tag75.xml" ContentType="application/vnd.openxmlformats-officedocument.presentationml.tags+xml"/>
  <Override PartName="/ppt/notesSlides/notesSlide9.xml" ContentType="application/vnd.openxmlformats-officedocument.presentationml.notesSlide+xml"/>
  <Override PartName="/ppt/tags/tag76.xml" ContentType="application/vnd.openxmlformats-officedocument.presentationml.tags+xml"/>
  <Override PartName="/ppt/notesSlides/notesSlide10.xml" ContentType="application/vnd.openxmlformats-officedocument.presentationml.notesSlide+xml"/>
  <Override PartName="/ppt/tags/tag77.xml" ContentType="application/vnd.openxmlformats-officedocument.presentationml.tags+xml"/>
  <Override PartName="/ppt/notesSlides/notesSlide11.xml" ContentType="application/vnd.openxmlformats-officedocument.presentationml.notesSlide+xml"/>
  <Override PartName="/ppt/tags/tag78.xml" ContentType="application/vnd.openxmlformats-officedocument.presentationml.tags+xml"/>
  <Override PartName="/ppt/notesSlides/notesSlide12.xml" ContentType="application/vnd.openxmlformats-officedocument.presentationml.notesSlide+xml"/>
  <Override PartName="/ppt/tags/tag79.xml" ContentType="application/vnd.openxmlformats-officedocument.presentationml.tags+xml"/>
  <Override PartName="/ppt/notesSlides/notesSlide13.xml" ContentType="application/vnd.openxmlformats-officedocument.presentationml.notesSlide+xml"/>
  <Override PartName="/ppt/tags/tag80.xml" ContentType="application/vnd.openxmlformats-officedocument.presentationml.tags+xml"/>
  <Override PartName="/ppt/notesSlides/notesSlide14.xml" ContentType="application/vnd.openxmlformats-officedocument.presentationml.notesSlide+xml"/>
  <Override PartName="/ppt/tags/tag8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>
          <p15:clr>
            <a:srgbClr val="A4A3A4"/>
          </p15:clr>
        </p15:guide>
        <p15:guide id="2" pos="3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050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75" d="100"/>
          <a:sy n="75" d="100"/>
        </p:scale>
        <p:origin x="-2022" y="-942"/>
      </p:cViewPr>
      <p:guideLst>
        <p:guide orient="horz" pos="2131"/>
        <p:guide pos="38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2023-01-10</a:t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‹#›</a:t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10" Type="http://schemas.openxmlformats.org/officeDocument/2006/relationships/hyperlink" Target="http://www.1ppt.com/jieri/" TargetMode="External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5904" y="685800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414406" y="1282700"/>
            <a:ext cx="1107996" cy="42932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spc="300" dirty="0">
                <a:solidFill>
                  <a:srgbClr val="056050"/>
                </a:solidFill>
                <a:cs typeface="+mn-ea"/>
                <a:sym typeface="+mn-lt"/>
              </a:rPr>
              <a:t>春 分 时 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83905" y="1270135"/>
            <a:ext cx="553998" cy="22604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056050"/>
                </a:solidFill>
                <a:cs typeface="+mn-ea"/>
                <a:sym typeface="+mn-lt"/>
              </a:rPr>
              <a:t>二十四节气</a:t>
            </a:r>
          </a:p>
        </p:txBody>
      </p:sp>
      <p:pic>
        <p:nvPicPr>
          <p:cNvPr id="7" name="图片 6" descr="69aa8d98a3c021c4444455b5588d30d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34915" y="917575"/>
            <a:ext cx="852805" cy="727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6200000">
            <a:off x="2664738" y="-777170"/>
            <a:ext cx="615553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056050"/>
                </a:solidFill>
                <a:cs typeface="+mn-ea"/>
                <a:sym typeface="+mn-lt"/>
              </a:rPr>
              <a:t>趣味习俗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30318" y="1198029"/>
            <a:ext cx="8529094" cy="1940992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200" dirty="0">
                <a:cs typeface="+mn-ea"/>
                <a:sym typeface="+mn-lt"/>
              </a:rPr>
              <a:t>在每年的春分那一天，世界各地都会有数以千万计的人在做“竖蛋”试验。这一被称之为“中国习俗”的玩艺儿，何以成为“世界游戏”，尚难考证。不过其玩法确简单易行且富有趣味：选择一个光滑匀称、刚生下四五天的新鲜鸡蛋，轻手轻脚地在桌子上把它竖起来。虽然失败者颇多，但成功者也不少。春分成了竖蛋游戏的最佳时光，故有“春分到，蛋儿俏”的说法。竖立起来的蛋儿好不风光。。</a:t>
            </a:r>
            <a:br>
              <a:rPr lang="zh-CN" altLang="en-US" sz="1200" dirty="0">
                <a:cs typeface="+mn-ea"/>
                <a:sym typeface="+mn-lt"/>
              </a:rPr>
            </a:br>
            <a:endParaRPr lang="zh-CN" altLang="en-US" sz="1200" dirty="0">
              <a:cs typeface="+mn-ea"/>
              <a:sym typeface="+mn-lt"/>
            </a:endParaRPr>
          </a:p>
        </p:txBody>
      </p:sp>
      <p:pic>
        <p:nvPicPr>
          <p:cNvPr id="5" name="图片 4" descr="图片包含 美食, 鸡蛋&#10;&#10;已生成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020016" y="2986063"/>
            <a:ext cx="6350000" cy="3871937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5902415" y="2701730"/>
            <a:ext cx="808383" cy="8083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Rectangle 57"/>
          <p:cNvSpPr/>
          <p:nvPr/>
        </p:nvSpPr>
        <p:spPr>
          <a:xfrm>
            <a:off x="5952973" y="2906504"/>
            <a:ext cx="710672" cy="399900"/>
          </a:xfrm>
          <a:prstGeom prst="rect">
            <a:avLst/>
          </a:prstGeom>
        </p:spPr>
        <p:txBody>
          <a:bodyPr wrap="none" lIns="121712" tIns="60856" rIns="121712" bIns="60856">
            <a:spAutoFit/>
          </a:bodyPr>
          <a:lstStyle/>
          <a:p>
            <a:r>
              <a:rPr lang="zh-CN" altLang="en-US" b="1" dirty="0">
                <a:solidFill>
                  <a:srgbClr val="056050"/>
                </a:solidFill>
                <a:cs typeface="+mn-ea"/>
                <a:sym typeface="+mn-lt"/>
              </a:rPr>
              <a:t>竖蛋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6200000">
            <a:off x="2664738" y="-777170"/>
            <a:ext cx="615553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056050"/>
                </a:solidFill>
                <a:cs typeface="+mn-ea"/>
                <a:sym typeface="+mn-lt"/>
              </a:rPr>
              <a:t>趣味习俗</a:t>
            </a:r>
          </a:p>
        </p:txBody>
      </p:sp>
      <p:sp>
        <p:nvSpPr>
          <p:cNvPr id="3" name="TextBox 19"/>
          <p:cNvSpPr txBox="1"/>
          <p:nvPr/>
        </p:nvSpPr>
        <p:spPr>
          <a:xfrm>
            <a:off x="1606550" y="1558925"/>
            <a:ext cx="8413750" cy="1941195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r>
              <a:rPr lang="zh-CN" altLang="en-US" sz="1600" dirty="0">
                <a:solidFill>
                  <a:srgbClr val="056050"/>
                </a:solidFill>
                <a:cs typeface="+mn-ea"/>
                <a:sym typeface="+mn-lt"/>
              </a:rPr>
              <a:t>吃春菜</a:t>
            </a:r>
          </a:p>
          <a:p>
            <a:r>
              <a:rPr lang="zh-CN" altLang="en-US" sz="1200" dirty="0">
                <a:cs typeface="+mn-ea"/>
                <a:sym typeface="+mn-lt"/>
              </a:rPr>
              <a:t>岭南风俗</a:t>
            </a:r>
          </a:p>
          <a:p>
            <a:r>
              <a:rPr lang="zh-CN" altLang="en-US" sz="1200" dirty="0">
                <a:cs typeface="+mn-ea"/>
                <a:sym typeface="+mn-lt"/>
              </a:rPr>
              <a:t>昔日四邑</a:t>
            </a:r>
            <a:r>
              <a:rPr lang="en-US" altLang="zh-CN" sz="1200" dirty="0">
                <a:cs typeface="+mn-ea"/>
                <a:sym typeface="+mn-lt"/>
              </a:rPr>
              <a:t>(</a:t>
            </a:r>
            <a:r>
              <a:rPr lang="zh-CN" altLang="en-US" sz="1200" dirty="0">
                <a:cs typeface="+mn-ea"/>
                <a:sym typeface="+mn-lt"/>
              </a:rPr>
              <a:t>加上鹤山为五邑</a:t>
            </a:r>
            <a:r>
              <a:rPr lang="en-US" altLang="zh-CN" sz="1200" dirty="0">
                <a:cs typeface="+mn-ea"/>
                <a:sym typeface="+mn-lt"/>
              </a:rPr>
              <a:t>)</a:t>
            </a:r>
            <a:r>
              <a:rPr lang="zh-CN" altLang="en-US" sz="1200" dirty="0">
                <a:cs typeface="+mn-ea"/>
                <a:sym typeface="+mn-lt"/>
              </a:rPr>
              <a:t>的开平苍城镇的谢姓，有个不成节的习俗，叫做“春分吃春菜”。“春菜”是一种野苋菜，乡人称之为“春碧蒿”。逢春分那天，全村人都去采摘春菜。在田野中搜寻时，多见是嫩绿的，细细棵，约有巴掌那样长短。采回的春菜一般家里与鱼片“滚汤”，名曰“春汤”。有顺口溜道：“春汤灌脏，洗涤肝肠。阖家老少，平安健康。”一年自春，人们祈求的还是家宅安宁，身壮力健。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200" dirty="0">
                <a:cs typeface="+mn-ea"/>
                <a:sym typeface="+mn-lt"/>
              </a:rPr>
              <a:t/>
            </a:r>
            <a:br>
              <a:rPr lang="zh-CN" altLang="en-US" sz="1200" dirty="0">
                <a:cs typeface="+mn-ea"/>
                <a:sym typeface="+mn-lt"/>
              </a:rPr>
            </a:b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1606550" y="3061970"/>
            <a:ext cx="8413750" cy="1941195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r>
              <a:rPr lang="zh-CN" altLang="en-US" sz="1600" dirty="0">
                <a:solidFill>
                  <a:srgbClr val="056050"/>
                </a:solidFill>
                <a:cs typeface="+mn-ea"/>
                <a:sym typeface="+mn-lt"/>
              </a:rPr>
              <a:t>放风筝</a:t>
            </a:r>
          </a:p>
          <a:p>
            <a:r>
              <a:rPr lang="zh-CN" altLang="en-US" sz="1200" dirty="0">
                <a:cs typeface="+mn-ea"/>
                <a:sym typeface="+mn-lt"/>
              </a:rPr>
              <a:t>春分期间还是孩子们放风筝的好时候。尤其是春分当天。甚至大人们也参与。风筝类别有王字风筝，鲢鱼风筝，眯蛾风筝，雷公虫风筝，月儿光风筝，其大者有两米高，小的也有二、三尺。市场上有卖风筝的，多比较小，适宜于小孩子们玩耍，而大多数还是自己糊的，较大，放时还要相互竞争看哪个的放得高。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200" dirty="0">
                <a:cs typeface="+mn-ea"/>
                <a:sym typeface="+mn-lt"/>
              </a:rPr>
              <a:t/>
            </a:r>
            <a:br>
              <a:rPr lang="zh-CN" altLang="en-US" sz="1200" dirty="0">
                <a:cs typeface="+mn-ea"/>
                <a:sym typeface="+mn-lt"/>
              </a:rPr>
            </a:b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rot="5154217">
            <a:off x="1219036" y="1692117"/>
            <a:ext cx="256393" cy="262883"/>
          </a:xfrm>
          <a:prstGeom prst="triangle">
            <a:avLst/>
          </a:prstGeom>
          <a:solidFill>
            <a:srgbClr val="056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/>
        </p:nvSpPr>
        <p:spPr>
          <a:xfrm rot="5154217">
            <a:off x="1241523" y="3348839"/>
            <a:ext cx="256393" cy="262883"/>
          </a:xfrm>
          <a:prstGeom prst="triangle">
            <a:avLst/>
          </a:prstGeom>
          <a:solidFill>
            <a:srgbClr val="056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等腰三角形 11"/>
          <p:cNvSpPr/>
          <p:nvPr/>
        </p:nvSpPr>
        <p:spPr>
          <a:xfrm rot="5154217">
            <a:off x="1241522" y="4818354"/>
            <a:ext cx="256393" cy="262883"/>
          </a:xfrm>
          <a:prstGeom prst="triangle">
            <a:avLst/>
          </a:prstGeom>
          <a:solidFill>
            <a:srgbClr val="056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1606550" y="4581525"/>
            <a:ext cx="8413750" cy="1941195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r>
              <a:rPr lang="zh-CN" altLang="en-US" sz="1600" dirty="0">
                <a:solidFill>
                  <a:srgbClr val="056050"/>
                </a:solidFill>
                <a:cs typeface="+mn-ea"/>
                <a:sym typeface="+mn-lt"/>
              </a:rPr>
              <a:t>送春牛</a:t>
            </a:r>
          </a:p>
          <a:p>
            <a:r>
              <a:rPr lang="zh-CN" altLang="en-US" sz="1200" dirty="0">
                <a:cs typeface="+mn-ea"/>
                <a:sym typeface="+mn-lt"/>
              </a:rPr>
              <a:t>春分随之即到，其时便出现挨家送春牛图的。其图是把二开红纸或黄纸印上全年农历节气，还要印上农夫耕田图样，名曰“春牛图”。送图者都是些民间善言唱者，主要说些春耕和吉祥不违农时的话，每到一家更是即景生情，见啥说啥，说得主人乐而给钱为止。言词虽随口而出，却句句有韵动听。俗称“说春”，说春人便叫“春官”。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200" dirty="0">
                <a:cs typeface="+mn-ea"/>
                <a:sym typeface="+mn-lt"/>
              </a:rPr>
              <a:t/>
            </a:r>
            <a:br>
              <a:rPr lang="zh-CN" altLang="en-US" sz="1200" dirty="0">
                <a:cs typeface="+mn-ea"/>
                <a:sym typeface="+mn-lt"/>
              </a:rPr>
            </a:br>
            <a:endParaRPr lang="zh-CN" altLang="en-US" sz="1200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8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6200000">
            <a:off x="2664738" y="-777170"/>
            <a:ext cx="615553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056050"/>
                </a:solidFill>
                <a:cs typeface="+mn-ea"/>
                <a:sym typeface="+mn-lt"/>
              </a:rPr>
              <a:t>趣味习俗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31599" y="2458813"/>
            <a:ext cx="8529094" cy="1940992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二月春分，开始扫墓祭祖，也叫春祭。扫墓前先要在祠堂举行隆重的祭祖仪式，杀猪、宰羊，请鼓手吹奏，由礼生念祭文，带引行三献礼。春分扫墓开始时，首先扫祭开基祖和远祖坟墓，全族和全村都要出动，规模很大，队伍往往达几百甚至上千人。开基祖和远祖墓扫完之后，然后分房扫祭各房祖先坟墓，最后各家扫祭家庭私墓。大部分客家地区春季祭祖扫墓，都从春分或更早一些时候开始，最迟清明要扫完。各地有一种说法，谓清明后墓门就关闭，祖先英灵就受用不到了。</a:t>
            </a:r>
            <a:b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</a:b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Rectangle 57"/>
          <p:cNvSpPr/>
          <p:nvPr/>
        </p:nvSpPr>
        <p:spPr>
          <a:xfrm>
            <a:off x="5716975" y="2279183"/>
            <a:ext cx="776396" cy="399900"/>
          </a:xfrm>
          <a:prstGeom prst="rect">
            <a:avLst/>
          </a:prstGeom>
        </p:spPr>
        <p:txBody>
          <a:bodyPr wrap="none" lIns="121712" tIns="60856" rIns="121712" bIns="60856">
            <a:spAutoFit/>
          </a:bodyPr>
          <a:lstStyle/>
          <a:p>
            <a:r>
              <a:rPr lang="zh-CN" altLang="en-US" b="1" dirty="0">
                <a:solidFill>
                  <a:srgbClr val="056050"/>
                </a:solidFill>
                <a:cs typeface="+mn-ea"/>
                <a:sym typeface="+mn-lt"/>
              </a:rPr>
              <a:t>春 祭</a:t>
            </a:r>
          </a:p>
        </p:txBody>
      </p:sp>
      <p:pic>
        <p:nvPicPr>
          <p:cNvPr id="5" name="图片 4" descr="e979cf0c60e6b4cea701607df864d5c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0" y="3039110"/>
            <a:ext cx="6296025" cy="44399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6200000">
            <a:off x="2664738" y="-777170"/>
            <a:ext cx="615553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056050"/>
                </a:solidFill>
                <a:cs typeface="+mn-ea"/>
                <a:sym typeface="+mn-lt"/>
              </a:rPr>
              <a:t>诗词歌赋</a:t>
            </a:r>
          </a:p>
        </p:txBody>
      </p:sp>
      <p:sp>
        <p:nvSpPr>
          <p:cNvPr id="3" name="TextBox 19"/>
          <p:cNvSpPr txBox="1"/>
          <p:nvPr/>
        </p:nvSpPr>
        <p:spPr>
          <a:xfrm>
            <a:off x="4170045" y="4220210"/>
            <a:ext cx="3853180" cy="1852930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b="1" dirty="0">
                <a:solidFill>
                  <a:schemeClr val="tx1"/>
                </a:solidFill>
                <a:cs typeface="+mn-ea"/>
                <a:sym typeface="+mn-lt"/>
              </a:rPr>
              <a:t>《</a:t>
            </a:r>
            <a:r>
              <a:rPr lang="zh-CN" altLang="en-US" b="1" dirty="0">
                <a:solidFill>
                  <a:schemeClr val="tx1"/>
                </a:solidFill>
                <a:cs typeface="+mn-ea"/>
                <a:sym typeface="+mn-lt"/>
              </a:rPr>
              <a:t>春分</a:t>
            </a:r>
            <a:r>
              <a:rPr lang="en-US" altLang="zh-CN" b="1" dirty="0">
                <a:solidFill>
                  <a:schemeClr val="tx1"/>
                </a:solidFill>
                <a:cs typeface="+mn-ea"/>
                <a:sym typeface="+mn-lt"/>
              </a:rPr>
              <a:t>》</a:t>
            </a:r>
            <a:r>
              <a:rPr lang="zh-CN" altLang="en-US" b="1" dirty="0">
                <a:solidFill>
                  <a:schemeClr val="tx1"/>
                </a:solidFill>
                <a:cs typeface="+mn-ea"/>
                <a:sym typeface="+mn-lt"/>
              </a:rPr>
              <a:t>长卿</a:t>
            </a: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/>
            </a:r>
            <a:b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　　日月阳阴两均天，玄鸟不辞桃花寒。</a:t>
            </a:r>
            <a:b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　　从来今日竖鸡子，川上良人放纸鸢。</a:t>
            </a:r>
            <a:b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</a:br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9410" y="292100"/>
            <a:ext cx="3853815" cy="4262120"/>
          </a:xfrm>
          <a:prstGeom prst="rect">
            <a:avLst/>
          </a:prstGeom>
        </p:spPr>
      </p:pic>
      <p:sp>
        <p:nvSpPr>
          <p:cNvPr id="21" name="TextBox 19"/>
          <p:cNvSpPr txBox="1"/>
          <p:nvPr/>
        </p:nvSpPr>
        <p:spPr>
          <a:xfrm>
            <a:off x="7765415" y="4220210"/>
            <a:ext cx="3853180" cy="1852930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/>
                </a:solidFill>
                <a:cs typeface="+mn-ea"/>
                <a:sym typeface="+mn-lt"/>
              </a:rPr>
              <a:t>画堂春 仲并</a:t>
            </a: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/>
            </a:r>
            <a:b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　　溪边风物已春分。画堂烟雨黄昏。</a:t>
            </a:r>
            <a:b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　　水沈一缕袅炉薰。尽醉芳尊。</a:t>
            </a:r>
            <a:b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　　舞袖飘摇回雪，歌喉宛转留云。</a:t>
            </a:r>
            <a:b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　　人间能得几回闻。丞相休嗔。</a:t>
            </a:r>
            <a:b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</a:br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593725" y="4220210"/>
            <a:ext cx="3853180" cy="1852930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/>
                </a:solidFill>
                <a:cs typeface="+mn-ea"/>
                <a:sym typeface="+mn-lt"/>
              </a:rPr>
              <a:t>踏莎行 欧阳修</a:t>
            </a: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/>
            </a:r>
            <a:b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　　雨霁风光，春分天气。</a:t>
            </a:r>
            <a:b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　　千花百卉争明媚。</a:t>
            </a:r>
            <a:b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　　画梁新燕一双双，玉笼鹦鹉愁孤睡。</a:t>
            </a:r>
            <a:b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　　薜荔依墙，莓苔满地。</a:t>
            </a:r>
            <a:b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　　青楼几处歌声丽。</a:t>
            </a:r>
            <a:b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　　蓦然旧事心上来，无言敛皱眉山翠。</a:t>
            </a:r>
            <a:b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</a:br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6200000">
            <a:off x="2664738" y="-777170"/>
            <a:ext cx="615553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056050"/>
                </a:solidFill>
                <a:cs typeface="+mn-ea"/>
                <a:sym typeface="+mn-lt"/>
              </a:rPr>
              <a:t>诗词歌赋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286660" y="2021449"/>
            <a:ext cx="492443" cy="42052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偷声木兰花</a:t>
            </a:r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春分遇雨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67176" y="2021449"/>
            <a:ext cx="430887" cy="42052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天将小雨交春半，谁见枝头花历乱。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41227" y="2021449"/>
            <a:ext cx="430887" cy="42052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纵目天涯，浅黛春山处处纱。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48663" y="2021449"/>
            <a:ext cx="430887" cy="42052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焦人不过轻寒恼，问卜怕听情未了。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96247" y="2021449"/>
            <a:ext cx="430887" cy="42052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许是今生，误把前生草踏青。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 descr="图片包含 鲜花, 室内, 餐桌, 烟火&#10;&#10;已生成极高可信度的说明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010" y="0"/>
            <a:ext cx="4745990" cy="84321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" grpId="0"/>
      <p:bldP spid="5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541089" y="1282700"/>
            <a:ext cx="1107996" cy="42932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6000" dirty="0">
                <a:solidFill>
                  <a:srgbClr val="056050"/>
                </a:solidFill>
                <a:cs typeface="+mn-ea"/>
                <a:sym typeface="+mn-lt"/>
              </a:rPr>
              <a:t>谢谢观赏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54962" y="1282835"/>
            <a:ext cx="492443" cy="15165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rgbClr val="056050"/>
                </a:solidFill>
                <a:cs typeface="+mn-ea"/>
                <a:sym typeface="+mn-lt"/>
              </a:rPr>
              <a:t>二十四节气</a:t>
            </a:r>
          </a:p>
        </p:txBody>
      </p:sp>
      <p:pic>
        <p:nvPicPr>
          <p:cNvPr id="7" name="图片 6" descr="69aa8d98a3c021c4444455b5588d30d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34915" y="917575"/>
            <a:ext cx="852805" cy="727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989601" y="1613258"/>
            <a:ext cx="677108" cy="3631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solidFill>
                  <a:srgbClr val="056050"/>
                </a:solidFill>
                <a:cs typeface="+mn-ea"/>
                <a:sym typeface="+mn-lt"/>
              </a:rPr>
              <a:t>“二月中，分者半也，此当九十日之半，故谓之分。秋同义。”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67806" y="1613258"/>
            <a:ext cx="677108" cy="3631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solidFill>
                  <a:srgbClr val="056050"/>
                </a:solidFill>
                <a:cs typeface="+mn-ea"/>
                <a:sym typeface="+mn-lt"/>
              </a:rPr>
              <a:t>“春分者，阴阳相半也，故昼夜均而寒暑平。”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75412" y="1613258"/>
            <a:ext cx="677108" cy="3631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solidFill>
                  <a:srgbClr val="056050"/>
                </a:solidFill>
                <a:cs typeface="+mn-ea"/>
                <a:sym typeface="+mn-lt"/>
              </a:rPr>
              <a:t>“春分祭日，秋分祭月，乃国之大典，士民不得擅祀。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17767" y="2404690"/>
            <a:ext cx="615553" cy="20673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sz="2800" dirty="0">
              <a:solidFill>
                <a:srgbClr val="056050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011249" y="2845886"/>
            <a:ext cx="677108" cy="3631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056050"/>
                </a:solidFill>
                <a:cs typeface="+mn-ea"/>
                <a:sym typeface="+mn-lt"/>
              </a:rPr>
              <a:t>节气由来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071655" y="1774636"/>
            <a:ext cx="577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56050"/>
                </a:solidFill>
                <a:cs typeface="+mn-ea"/>
                <a:sym typeface="+mn-lt"/>
              </a:rPr>
              <a:t>一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391673" y="1774636"/>
            <a:ext cx="57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56050"/>
                </a:solidFill>
                <a:cs typeface="+mn-ea"/>
                <a:sym typeface="+mn-lt"/>
              </a:rPr>
              <a:t>二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588237" y="1774636"/>
            <a:ext cx="57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56050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795587" y="1774636"/>
            <a:ext cx="57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56050"/>
                </a:solidFill>
                <a:cs typeface="+mn-ea"/>
                <a:sym typeface="+mn-lt"/>
              </a:rPr>
              <a:t>肆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5054844" y="1901923"/>
            <a:ext cx="0" cy="3559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374863" y="1901923"/>
            <a:ext cx="0" cy="3559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500278" y="1901923"/>
            <a:ext cx="0" cy="3559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8681964" y="1901923"/>
            <a:ext cx="0" cy="3559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5292365" y="2818534"/>
            <a:ext cx="677108" cy="3631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056050"/>
                </a:solidFill>
                <a:cs typeface="+mn-ea"/>
                <a:sym typeface="+mn-lt"/>
              </a:rPr>
              <a:t>古籍记载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517789" y="2818534"/>
            <a:ext cx="677108" cy="3631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056050"/>
                </a:solidFill>
                <a:cs typeface="+mn-ea"/>
                <a:sym typeface="+mn-lt"/>
              </a:rPr>
              <a:t>养生事宜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664764" y="2845886"/>
            <a:ext cx="677108" cy="3631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056050"/>
                </a:solidFill>
                <a:cs typeface="+mn-ea"/>
                <a:sym typeface="+mn-lt"/>
              </a:rPr>
              <a:t>趣味民俗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9012302" y="1774636"/>
            <a:ext cx="57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56050"/>
                </a:solidFill>
                <a:cs typeface="+mn-ea"/>
                <a:sym typeface="+mn-lt"/>
              </a:rPr>
              <a:t>伍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886422" y="2845886"/>
            <a:ext cx="677108" cy="3631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056050"/>
                </a:solidFill>
                <a:cs typeface="+mn-ea"/>
                <a:sym typeface="+mn-lt"/>
              </a:rPr>
              <a:t>诗词歌赋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4" grpId="0"/>
      <p:bldP spid="45" grpId="0"/>
      <p:bldP spid="46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6200000">
            <a:off x="2664738" y="-777170"/>
            <a:ext cx="615553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056050"/>
                </a:solidFill>
                <a:cs typeface="+mn-ea"/>
                <a:sym typeface="+mn-lt"/>
              </a:rPr>
              <a:t>节气由来 </a:t>
            </a:r>
          </a:p>
        </p:txBody>
      </p:sp>
      <p:sp>
        <p:nvSpPr>
          <p:cNvPr id="13" name="文本框 12"/>
          <p:cNvSpPr txBox="1"/>
          <p:nvPr/>
        </p:nvSpPr>
        <p:spPr>
          <a:xfrm rot="16200000">
            <a:off x="3158405" y="619521"/>
            <a:ext cx="2769989" cy="61113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rgbClr val="056050"/>
                </a:solidFill>
                <a:cs typeface="+mn-ea"/>
                <a:sym typeface="+mn-lt"/>
              </a:rPr>
              <a:t>春分，是春季九十天的中分点。二十四节气之一，每年公历大约为</a:t>
            </a:r>
            <a:r>
              <a:rPr lang="en-US" altLang="zh-CN" sz="2400" dirty="0">
                <a:solidFill>
                  <a:srgbClr val="056050"/>
                </a:solidFill>
                <a:cs typeface="+mn-ea"/>
                <a:sym typeface="+mn-lt"/>
              </a:rPr>
              <a:t>3</a:t>
            </a:r>
            <a:r>
              <a:rPr lang="zh-CN" altLang="en-US" sz="2400" dirty="0">
                <a:solidFill>
                  <a:srgbClr val="056050"/>
                </a:solidFill>
                <a:cs typeface="+mn-ea"/>
                <a:sym typeface="+mn-lt"/>
              </a:rPr>
              <a:t>月</a:t>
            </a:r>
            <a:r>
              <a:rPr lang="en-US" altLang="zh-CN" sz="2400" dirty="0">
                <a:solidFill>
                  <a:srgbClr val="056050"/>
                </a:solidFill>
                <a:cs typeface="+mn-ea"/>
                <a:sym typeface="+mn-lt"/>
              </a:rPr>
              <a:t>20</a:t>
            </a:r>
            <a:r>
              <a:rPr lang="zh-CN" altLang="en-US" sz="2400" dirty="0">
                <a:solidFill>
                  <a:srgbClr val="056050"/>
                </a:solidFill>
                <a:cs typeface="+mn-ea"/>
                <a:sym typeface="+mn-lt"/>
              </a:rPr>
              <a:t>日左右，太阳位于黄经</a:t>
            </a:r>
            <a:r>
              <a:rPr lang="en-US" altLang="zh-CN" sz="2400" dirty="0">
                <a:solidFill>
                  <a:srgbClr val="056050"/>
                </a:solidFill>
                <a:cs typeface="+mn-ea"/>
                <a:sym typeface="+mn-lt"/>
              </a:rPr>
              <a:t>0°</a:t>
            </a:r>
            <a:r>
              <a:rPr lang="zh-CN" altLang="en-US" sz="2400" dirty="0">
                <a:solidFill>
                  <a:srgbClr val="056050"/>
                </a:solidFill>
                <a:cs typeface="+mn-ea"/>
                <a:sym typeface="+mn-lt"/>
              </a:rPr>
              <a:t>（春分点）时。春分这一天太阳直射地球赤道，南北半球季节相反，北半球是春分，在南半球来说就是秋分。春分是伊朗、土耳其、阿富汗、乌兹别克斯坦等国的新年，有着</a:t>
            </a:r>
            <a:r>
              <a:rPr lang="en-US" altLang="zh-CN" sz="2400" dirty="0">
                <a:solidFill>
                  <a:srgbClr val="056050"/>
                </a:solidFill>
                <a:cs typeface="+mn-ea"/>
                <a:sym typeface="+mn-lt"/>
              </a:rPr>
              <a:t>3000</a:t>
            </a:r>
            <a:r>
              <a:rPr lang="zh-CN" altLang="en-US" sz="2400" dirty="0">
                <a:solidFill>
                  <a:srgbClr val="056050"/>
                </a:solidFill>
                <a:cs typeface="+mn-ea"/>
                <a:sym typeface="+mn-lt"/>
              </a:rPr>
              <a:t>年的历史。</a:t>
            </a:r>
          </a:p>
        </p:txBody>
      </p:sp>
      <p:pic>
        <p:nvPicPr>
          <p:cNvPr id="3" name="图片 2" descr="066b496d5415671bfe67e842612d0e7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126605" y="2227580"/>
            <a:ext cx="5193665" cy="38481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179" h="6060">
                <a:moveTo>
                  <a:pt x="6574" y="2997"/>
                </a:moveTo>
                <a:lnTo>
                  <a:pt x="6574" y="4990"/>
                </a:lnTo>
                <a:lnTo>
                  <a:pt x="7758" y="4990"/>
                </a:lnTo>
                <a:lnTo>
                  <a:pt x="7758" y="2997"/>
                </a:lnTo>
                <a:lnTo>
                  <a:pt x="6574" y="2997"/>
                </a:lnTo>
                <a:close/>
                <a:moveTo>
                  <a:pt x="0" y="0"/>
                </a:moveTo>
                <a:lnTo>
                  <a:pt x="8179" y="0"/>
                </a:lnTo>
                <a:lnTo>
                  <a:pt x="8179" y="6060"/>
                </a:lnTo>
                <a:lnTo>
                  <a:pt x="0" y="606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6200000">
            <a:off x="2664738" y="-777170"/>
            <a:ext cx="615553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056050"/>
                </a:solidFill>
                <a:cs typeface="+mn-ea"/>
                <a:sym typeface="+mn-lt"/>
              </a:rPr>
              <a:t>天文现象 </a:t>
            </a:r>
          </a:p>
        </p:txBody>
      </p:sp>
      <p:sp>
        <p:nvSpPr>
          <p:cNvPr id="2" name="文本框 1"/>
          <p:cNvSpPr txBox="1"/>
          <p:nvPr/>
        </p:nvSpPr>
        <p:spPr>
          <a:xfrm rot="16200000">
            <a:off x="3896851" y="-825056"/>
            <a:ext cx="1292662" cy="61113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056050"/>
                </a:solidFill>
                <a:cs typeface="+mn-ea"/>
                <a:sym typeface="+mn-lt"/>
              </a:rPr>
              <a:t>北半球各地从冬至开始白昼越来越长，但是从春分开始白昼才比黑夜长</a:t>
            </a:r>
            <a:r>
              <a:rPr lang="zh-CN" altLang="en-US" sz="2400" dirty="0">
                <a:solidFill>
                  <a:srgbClr val="056050"/>
                </a:solidFill>
                <a:cs typeface="+mn-ea"/>
                <a:sym typeface="+mn-lt"/>
              </a:rPr>
              <a:t>；从夏至那天开始白昼越来越短，但是从秋分开始白昼才比黑夜短。</a:t>
            </a:r>
          </a:p>
        </p:txBody>
      </p:sp>
      <p:sp>
        <p:nvSpPr>
          <p:cNvPr id="8" name="文本框 7"/>
          <p:cNvSpPr txBox="1"/>
          <p:nvPr/>
        </p:nvSpPr>
        <p:spPr>
          <a:xfrm rot="16200000">
            <a:off x="3524191" y="791845"/>
            <a:ext cx="2769989" cy="68433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056050"/>
                </a:solidFill>
                <a:cs typeface="+mn-ea"/>
                <a:sym typeface="+mn-lt"/>
              </a:rPr>
              <a:t>原因是</a:t>
            </a:r>
            <a:r>
              <a:rPr lang="zh-CN" altLang="en-US" sz="2400" dirty="0">
                <a:solidFill>
                  <a:srgbClr val="056050"/>
                </a:solidFill>
                <a:cs typeface="+mn-ea"/>
                <a:sym typeface="+mn-lt"/>
              </a:rPr>
              <a:t>：冬至日，太阳直射南回归线，北半球各地白昼最短，随后太阳直射点开始北移，北半球各地白昼越来越长。春分过后，太阳直射点移到北半球，北半球开始白昼长于黑夜。到了夏至日，太阳直射北回归线，北半球各地白昼最长，随后太阳直射点开始南移，北半球各地白昼越来越短。秋分过后，太阳直射点移到南半球，北半球开始白昼短于黑夜。</a:t>
            </a:r>
          </a:p>
        </p:txBody>
      </p:sp>
      <p:pic>
        <p:nvPicPr>
          <p:cNvPr id="7" name="图片 6" descr="图片包含 鲜花, 室内, 餐桌, 烟火&#10;&#10;已生成极高可信度的说明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027989" y="-209"/>
            <a:ext cx="3164123" cy="56213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6200000">
            <a:off x="2664738" y="-777170"/>
            <a:ext cx="615553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056050"/>
                </a:solidFill>
                <a:cs typeface="+mn-ea"/>
                <a:sym typeface="+mn-lt"/>
              </a:rPr>
              <a:t>古籍记载</a:t>
            </a:r>
          </a:p>
        </p:txBody>
      </p:sp>
      <p:sp>
        <p:nvSpPr>
          <p:cNvPr id="2" name="文本框 1"/>
          <p:cNvSpPr txBox="1"/>
          <p:nvPr/>
        </p:nvSpPr>
        <p:spPr>
          <a:xfrm rot="16200000">
            <a:off x="5953715" y="767524"/>
            <a:ext cx="2900281" cy="61113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 defTabSz="91440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056050"/>
                </a:solidFill>
                <a:cs typeface="+mn-ea"/>
                <a:sym typeface="+mn-lt"/>
              </a:rPr>
              <a:t>春分，古时又称为“日中”、“日夜分”、“仲春之月”。</a:t>
            </a:r>
            <a:r>
              <a:rPr lang="en-US" altLang="zh-CN" sz="2000" dirty="0">
                <a:solidFill>
                  <a:srgbClr val="056050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rgbClr val="056050"/>
                </a:solidFill>
                <a:cs typeface="+mn-ea"/>
                <a:sym typeface="+mn-lt"/>
              </a:rPr>
              <a:t>明史</a:t>
            </a:r>
            <a:r>
              <a:rPr lang="en-US" altLang="zh-CN" sz="2000" dirty="0">
                <a:solidFill>
                  <a:srgbClr val="056050"/>
                </a:solidFill>
                <a:cs typeface="+mn-ea"/>
                <a:sym typeface="+mn-lt"/>
              </a:rPr>
              <a:t>·</a:t>
            </a:r>
            <a:r>
              <a:rPr lang="zh-CN" altLang="en-US" sz="2000" dirty="0">
                <a:solidFill>
                  <a:srgbClr val="056050"/>
                </a:solidFill>
                <a:cs typeface="+mn-ea"/>
                <a:sym typeface="+mn-lt"/>
              </a:rPr>
              <a:t>历一</a:t>
            </a:r>
            <a:r>
              <a:rPr lang="en-US" altLang="zh-CN" sz="2000" dirty="0">
                <a:solidFill>
                  <a:srgbClr val="056050"/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rgbClr val="056050"/>
                </a:solidFill>
                <a:cs typeface="+mn-ea"/>
                <a:sym typeface="+mn-lt"/>
              </a:rPr>
              <a:t>说：“分者，黄赤相交之点，太阳行至此，乃昼夜平分。”所以，春分的意义，一是指一天时间白天黑夜平分，各为</a:t>
            </a:r>
            <a:r>
              <a:rPr lang="en-US" altLang="zh-CN" sz="2000" dirty="0">
                <a:solidFill>
                  <a:srgbClr val="056050"/>
                </a:solidFill>
                <a:cs typeface="+mn-ea"/>
                <a:sym typeface="+mn-lt"/>
              </a:rPr>
              <a:t>12</a:t>
            </a:r>
            <a:r>
              <a:rPr lang="zh-CN" altLang="en-US" sz="2000" dirty="0">
                <a:solidFill>
                  <a:srgbClr val="056050"/>
                </a:solidFill>
                <a:cs typeface="+mn-ea"/>
                <a:sym typeface="+mn-lt"/>
              </a:rPr>
              <a:t>小时；二是古时以立春至立夏为春季，春分正当春季三个月之中，平分了春季。</a:t>
            </a:r>
            <a:br>
              <a:rPr lang="zh-CN" altLang="en-US" sz="2000" dirty="0">
                <a:solidFill>
                  <a:srgbClr val="056050"/>
                </a:solidFill>
                <a:cs typeface="+mn-ea"/>
                <a:sym typeface="+mn-lt"/>
              </a:rPr>
            </a:br>
            <a:endParaRPr lang="zh-CN" altLang="en-US" sz="2000" dirty="0">
              <a:solidFill>
                <a:srgbClr val="056050"/>
              </a:solidFill>
              <a:cs typeface="+mn-ea"/>
              <a:sym typeface="+mn-lt"/>
            </a:endParaRPr>
          </a:p>
        </p:txBody>
      </p:sp>
      <p:pic>
        <p:nvPicPr>
          <p:cNvPr id="3" name="图片 2" descr="26178c3b166e85b44eb1bbbc09467f4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24915" y="2062480"/>
            <a:ext cx="2794635" cy="32073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6200000">
            <a:off x="2664738" y="-777170"/>
            <a:ext cx="615553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056050"/>
                </a:solidFill>
                <a:cs typeface="+mn-ea"/>
                <a:sym typeface="+mn-lt"/>
              </a:rPr>
              <a:t>古籍记载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430400" y="1401342"/>
            <a:ext cx="430887" cy="3631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“春三月中气：惊蛰，春分，清明”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458380" y="1401341"/>
            <a:ext cx="430887" cy="3631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“雪入春分省见稀，半开桃杏不胜威”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577064" y="1401186"/>
            <a:ext cx="1169551" cy="23323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“至於仲春之月，阳在正东，阴在正西，谓之春分。春分者，阴阳相半也，故昼夜均而寒暑平”</a:t>
            </a:r>
          </a:p>
        </p:txBody>
      </p:sp>
      <p:sp>
        <p:nvSpPr>
          <p:cNvPr id="24" name="TextBox 19"/>
          <p:cNvSpPr txBox="1"/>
          <p:nvPr/>
        </p:nvSpPr>
        <p:spPr>
          <a:xfrm>
            <a:off x="1685925" y="4740910"/>
            <a:ext cx="8268335" cy="1435735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056050"/>
                </a:solidFill>
                <a:cs typeface="+mn-ea"/>
                <a:sym typeface="+mn-lt"/>
              </a:rPr>
              <a:t>中国古代将春分分为三候：“一候元鸟至；二候雷乃发声；三候始电。”便是说春分日后，燕子便从南方飞来了，下雨时天空便要打雷并发出闪电。春分在中国古历中的记载为：“春分前三日，太阳入赤道内”。</a:t>
            </a:r>
          </a:p>
        </p:txBody>
      </p:sp>
      <p:pic>
        <p:nvPicPr>
          <p:cNvPr id="4" name="图片 3" descr="adadb3d0019d371aea7630901fdd533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93875" y="120650"/>
            <a:ext cx="3464560" cy="46202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6200000">
            <a:off x="2664738" y="-777170"/>
            <a:ext cx="615553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056050"/>
                </a:solidFill>
                <a:cs typeface="+mn-ea"/>
                <a:sym typeface="+mn-lt"/>
              </a:rPr>
              <a:t>养生事宜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790178" y="1530072"/>
            <a:ext cx="1692771" cy="4379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rgbClr val="056050"/>
                </a:solidFill>
                <a:cs typeface="+mn-ea"/>
                <a:sym typeface="+mn-lt"/>
              </a:rPr>
              <a:t>由于春分节气平分了昼夜、寒暑，人们在保健养生时应注意保持人体的阴阳平衡状态。是说人体应该根据不同时期的阴阳状况，使“内在运动”也就是脏腑、气血、精气的生理运动，与“外在运动”即脑力、体力和体育运动和谐一致，保持“供销”关系的平衡。避免不适当运动的出现而破坏人体内外环境的平衡，加速人体某些器官的损伤和生理功能的失调，进而引起疾病的发生，缩短人的生命。</a:t>
            </a:r>
          </a:p>
        </p:txBody>
      </p:sp>
      <p:sp>
        <p:nvSpPr>
          <p:cNvPr id="2" name="Rectangle 57"/>
          <p:cNvSpPr/>
          <p:nvPr/>
        </p:nvSpPr>
        <p:spPr>
          <a:xfrm>
            <a:off x="5363956" y="5610421"/>
            <a:ext cx="1483319" cy="492232"/>
          </a:xfrm>
          <a:prstGeom prst="rect">
            <a:avLst/>
          </a:prstGeom>
        </p:spPr>
        <p:txBody>
          <a:bodyPr wrap="none" lIns="121712" tIns="60856" rIns="121712" bIns="60856">
            <a:spAutoFit/>
          </a:bodyPr>
          <a:lstStyle/>
          <a:p>
            <a:r>
              <a:rPr lang="zh-CN" altLang="en-US" sz="2400" b="1" dirty="0">
                <a:solidFill>
                  <a:srgbClr val="056050"/>
                </a:solidFill>
                <a:cs typeface="+mn-ea"/>
                <a:sym typeface="+mn-lt"/>
              </a:rPr>
              <a:t>阴阳平衡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77459" y="1617195"/>
            <a:ext cx="1477328" cy="42052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rgbClr val="056050"/>
                </a:solidFill>
                <a:cs typeface="+mn-ea"/>
                <a:sym typeface="+mn-lt"/>
              </a:rPr>
              <a:t>从立春节气到清明节气前后是草木生长萌芽期，人体血液也正处于旺盛时期，激素水平也处于相对高峰期，此时易发常见的非感染性疾病有高血压、月经失调、痔疮及过敏性疾病等。在此节气的饮食调养，应当根据自己的实际情况选择能够保持机体功能协调平衡的膳食，禁忌偏热、偏寒、偏升、偏降的饮食误区</a:t>
            </a:r>
            <a:r>
              <a:rPr lang="en-US" altLang="zh-CN" sz="1400" dirty="0">
                <a:solidFill>
                  <a:srgbClr val="056050"/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998595" y="1363345"/>
            <a:ext cx="4125015" cy="4093900"/>
            <a:chOff x="6271" y="1794"/>
            <a:chExt cx="6496" cy="6447"/>
          </a:xfrm>
        </p:grpSpPr>
        <p:sp>
          <p:nvSpPr>
            <p:cNvPr id="6" name="椭圆 5"/>
            <p:cNvSpPr/>
            <p:nvPr/>
          </p:nvSpPr>
          <p:spPr>
            <a:xfrm rot="3063457">
              <a:off x="6271" y="1794"/>
              <a:ext cx="6386" cy="6386"/>
            </a:xfrm>
            <a:prstGeom prst="ellipse">
              <a:avLst/>
            </a:prstGeom>
            <a:blipFill dpi="0" rotWithShape="1">
              <a:blip r:embed="rId5" cstate="screen"/>
              <a:srcRect/>
              <a:stretch>
                <a:fillRect r="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 rot="13847025">
              <a:off x="6381" y="1855"/>
              <a:ext cx="6386" cy="6386"/>
            </a:xfrm>
            <a:prstGeom prst="ellipse">
              <a:avLst/>
            </a:prstGeom>
            <a:blipFill>
              <a:blip r:embed="rId5" cstate="screen"/>
              <a:stretch>
                <a:fillRect r="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6200000">
            <a:off x="2664738" y="-777170"/>
            <a:ext cx="615553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056050"/>
                </a:solidFill>
                <a:cs typeface="+mn-ea"/>
                <a:sym typeface="+mn-lt"/>
              </a:rPr>
              <a:t>养生事宜</a:t>
            </a:r>
          </a:p>
        </p:txBody>
      </p:sp>
      <p:pic>
        <p:nvPicPr>
          <p:cNvPr id="8" name="图片 7" descr="图片包含 餐桌, 美食, 碗, 盘子&#10;&#10;已生成极高可信度的说明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595" y="869315"/>
            <a:ext cx="4459605" cy="55924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56228" y="3172265"/>
            <a:ext cx="3679544" cy="42203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Rectangle 57"/>
          <p:cNvSpPr/>
          <p:nvPr/>
        </p:nvSpPr>
        <p:spPr>
          <a:xfrm>
            <a:off x="5400262" y="3169019"/>
            <a:ext cx="1589118" cy="430677"/>
          </a:xfrm>
          <a:prstGeom prst="rect">
            <a:avLst/>
          </a:prstGeom>
        </p:spPr>
        <p:txBody>
          <a:bodyPr wrap="none" lIns="121712" tIns="60856" rIns="121712" bIns="60856">
            <a:spAutoFit/>
          </a:bodyPr>
          <a:lstStyle/>
          <a:p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饮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食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禁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忌</a:t>
            </a:r>
          </a:p>
        </p:txBody>
      </p:sp>
      <p:sp>
        <p:nvSpPr>
          <p:cNvPr id="17" name="矩形 16"/>
          <p:cNvSpPr/>
          <p:nvPr/>
        </p:nvSpPr>
        <p:spPr>
          <a:xfrm>
            <a:off x="562708" y="5584875"/>
            <a:ext cx="11169747" cy="876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13205" y="5792576"/>
            <a:ext cx="901739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春分节气时人体血液也正处于旺盛时期，激素水平也处于相对高峰期，此时易发非感染性疾病有高血压、月经失调、痔疮及过敏性疾病等。膳食总的原则要禁忌大热、大寒的饮食，保持寒热均衡。这段时期也不适饮用过肥腻的汤品。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41825" y="1519143"/>
            <a:ext cx="2756272" cy="3516922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燕窝炖冰糖（</a:t>
            </a:r>
            <a:r>
              <a:rPr lang="en-US" altLang="zh-CN" sz="12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人分量）</a:t>
            </a:r>
            <a:r>
              <a:rPr lang="zh-CN" altLang="en-US" sz="1200" dirty="0">
                <a:cs typeface="+mn-ea"/>
                <a:sym typeface="+mn-lt"/>
              </a:rPr>
              <a:t/>
            </a:r>
            <a:br>
              <a:rPr lang="zh-CN" altLang="en-US" sz="1200" dirty="0">
                <a:cs typeface="+mn-ea"/>
                <a:sym typeface="+mn-lt"/>
              </a:rPr>
            </a:br>
            <a:r>
              <a:rPr lang="zh-CN" altLang="en-US" sz="1200" dirty="0">
                <a:cs typeface="+mn-ea"/>
                <a:sym typeface="+mn-lt"/>
              </a:rPr>
              <a:t>　　材料：燕窝</a:t>
            </a:r>
            <a:r>
              <a:rPr lang="en-US" altLang="zh-CN" sz="1200" dirty="0">
                <a:cs typeface="+mn-ea"/>
                <a:sym typeface="+mn-lt"/>
              </a:rPr>
              <a:t>10</a:t>
            </a:r>
            <a:r>
              <a:rPr lang="zh-CN" altLang="en-US" sz="1200" dirty="0">
                <a:cs typeface="+mn-ea"/>
                <a:sym typeface="+mn-lt"/>
              </a:rPr>
              <a:t>克、冰糖</a:t>
            </a:r>
            <a:r>
              <a:rPr lang="en-US" altLang="zh-CN" sz="1200" dirty="0">
                <a:cs typeface="+mn-ea"/>
                <a:sym typeface="+mn-lt"/>
              </a:rPr>
              <a:t>15</a:t>
            </a:r>
            <a:r>
              <a:rPr lang="zh-CN" altLang="en-US" sz="1200" dirty="0">
                <a:cs typeface="+mn-ea"/>
                <a:sym typeface="+mn-lt"/>
              </a:rPr>
              <a:t>克。</a:t>
            </a:r>
            <a:br>
              <a:rPr lang="zh-CN" altLang="en-US" sz="1200" dirty="0">
                <a:cs typeface="+mn-ea"/>
                <a:sym typeface="+mn-lt"/>
              </a:rPr>
            </a:br>
            <a:r>
              <a:rPr lang="zh-CN" altLang="en-US" sz="1200" dirty="0">
                <a:cs typeface="+mn-ea"/>
                <a:sym typeface="+mn-lt"/>
              </a:rPr>
              <a:t>　　做法：先用温水浸泡燕窝，待燕窝泡软后，可用镊子清理其中的细小燕毛等杂物，将泡好的燕窝沥干水，加入适量的清水，倒入炖盅，加入冰糖，隔水小火炖</a:t>
            </a:r>
            <a:r>
              <a:rPr lang="en-US" altLang="zh-CN" sz="1200" dirty="0">
                <a:cs typeface="+mn-ea"/>
                <a:sym typeface="+mn-lt"/>
              </a:rPr>
              <a:t>1</a:t>
            </a:r>
            <a:r>
              <a:rPr lang="zh-CN" altLang="en-US" sz="1200" dirty="0">
                <a:cs typeface="+mn-ea"/>
                <a:sym typeface="+mn-lt"/>
              </a:rPr>
              <a:t>小时即可。</a:t>
            </a:r>
            <a:br>
              <a:rPr lang="zh-CN" altLang="en-US" sz="1200" dirty="0">
                <a:cs typeface="+mn-ea"/>
                <a:sym typeface="+mn-lt"/>
              </a:rPr>
            </a:br>
            <a:r>
              <a:rPr lang="zh-CN" altLang="en-US" sz="1200" dirty="0">
                <a:cs typeface="+mn-ea"/>
                <a:sym typeface="+mn-lt"/>
              </a:rPr>
              <a:t>　　功效：燕窝具有养阴润燥、益气补中的功效，冰糖具有养阴生津，润肺止咳的功效。燕窝炖冰糖不仅能养阴润燥，还有养颜润肤的作用。若不喜欢吃甜食，市民还可用瘦肉汤、鸡汤等炖燕窝，也具有同样的功效。</a:t>
            </a:r>
            <a:br>
              <a:rPr lang="zh-CN" altLang="en-US" sz="1200" dirty="0">
                <a:cs typeface="+mn-ea"/>
                <a:sym typeface="+mn-lt"/>
              </a:rPr>
            </a:b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8596095" y="1519143"/>
            <a:ext cx="2756272" cy="3516922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鲍鱼龙眼麦冬汤（</a:t>
            </a:r>
            <a:r>
              <a:rPr lang="en-US" altLang="zh-CN" sz="12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人分量）</a:t>
            </a:r>
            <a:r>
              <a:rPr lang="zh-CN" altLang="en-US" sz="1200" dirty="0">
                <a:cs typeface="+mn-ea"/>
                <a:sym typeface="+mn-lt"/>
              </a:rPr>
              <a:t/>
            </a:r>
            <a:br>
              <a:rPr lang="zh-CN" altLang="en-US" sz="1200" dirty="0">
                <a:cs typeface="+mn-ea"/>
                <a:sym typeface="+mn-lt"/>
              </a:rPr>
            </a:br>
            <a:r>
              <a:rPr lang="zh-CN" altLang="en-US" sz="1200" dirty="0">
                <a:cs typeface="+mn-ea"/>
                <a:sym typeface="+mn-lt"/>
              </a:rPr>
              <a:t>　　材料：鲜鲍鱼</a:t>
            </a:r>
            <a:r>
              <a:rPr lang="en-US" altLang="zh-CN" sz="1200" dirty="0">
                <a:cs typeface="+mn-ea"/>
                <a:sym typeface="+mn-lt"/>
              </a:rPr>
              <a:t>250</a:t>
            </a:r>
            <a:r>
              <a:rPr lang="zh-CN" altLang="en-US" sz="1200" dirty="0">
                <a:cs typeface="+mn-ea"/>
                <a:sym typeface="+mn-lt"/>
              </a:rPr>
              <a:t>克、龙眼肉</a:t>
            </a:r>
            <a:r>
              <a:rPr lang="en-US" altLang="zh-CN" sz="1200" dirty="0">
                <a:cs typeface="+mn-ea"/>
                <a:sym typeface="+mn-lt"/>
              </a:rPr>
              <a:t>30</a:t>
            </a:r>
            <a:r>
              <a:rPr lang="zh-CN" altLang="en-US" sz="1200" dirty="0">
                <a:cs typeface="+mn-ea"/>
                <a:sym typeface="+mn-lt"/>
              </a:rPr>
              <a:t>克、麦冬</a:t>
            </a:r>
            <a:r>
              <a:rPr lang="en-US" altLang="zh-CN" sz="1200" dirty="0">
                <a:cs typeface="+mn-ea"/>
                <a:sym typeface="+mn-lt"/>
              </a:rPr>
              <a:t>30</a:t>
            </a:r>
            <a:r>
              <a:rPr lang="zh-CN" altLang="en-US" sz="1200" dirty="0">
                <a:cs typeface="+mn-ea"/>
                <a:sym typeface="+mn-lt"/>
              </a:rPr>
              <a:t>克、甘蔗</a:t>
            </a:r>
            <a:r>
              <a:rPr lang="en-US" altLang="zh-CN" sz="1200" dirty="0">
                <a:cs typeface="+mn-ea"/>
                <a:sym typeface="+mn-lt"/>
              </a:rPr>
              <a:t>250</a:t>
            </a:r>
            <a:r>
              <a:rPr lang="zh-CN" altLang="en-US" sz="1200" dirty="0">
                <a:cs typeface="+mn-ea"/>
                <a:sym typeface="+mn-lt"/>
              </a:rPr>
              <a:t>克。</a:t>
            </a:r>
            <a:br>
              <a:rPr lang="zh-CN" altLang="en-US" sz="1200" dirty="0">
                <a:cs typeface="+mn-ea"/>
                <a:sym typeface="+mn-lt"/>
              </a:rPr>
            </a:br>
            <a:r>
              <a:rPr lang="zh-CN" altLang="en-US" sz="1200" dirty="0">
                <a:cs typeface="+mn-ea"/>
                <a:sym typeface="+mn-lt"/>
              </a:rPr>
              <a:t>　　做法：先把鲍鱼洗净，放入龙眼肉、麦冬、切片甘蔗，加入瘦肉汤、适量食盐、隔水小火炖</a:t>
            </a:r>
            <a:r>
              <a:rPr lang="en-US" altLang="zh-CN" sz="1200" dirty="0">
                <a:cs typeface="+mn-ea"/>
                <a:sym typeface="+mn-lt"/>
              </a:rPr>
              <a:t>1</a:t>
            </a:r>
            <a:r>
              <a:rPr lang="zh-CN" altLang="en-US" sz="1200" dirty="0">
                <a:cs typeface="+mn-ea"/>
                <a:sym typeface="+mn-lt"/>
              </a:rPr>
              <a:t>小时即可。</a:t>
            </a:r>
            <a:br>
              <a:rPr lang="zh-CN" altLang="en-US" sz="1200" dirty="0">
                <a:cs typeface="+mn-ea"/>
                <a:sym typeface="+mn-lt"/>
              </a:rPr>
            </a:br>
            <a:r>
              <a:rPr lang="zh-CN" altLang="en-US" sz="1200" dirty="0">
                <a:cs typeface="+mn-ea"/>
                <a:sym typeface="+mn-lt"/>
              </a:rPr>
              <a:t>　　功效：鲍鱼能滋阴益肾、平肝潜阳、镇静安神；麦冬养阴润肺；龙眼肉补益心脾、养血安神；甘蔗生津润澡、清热利尿。此汤对于五脏体虚、劳热咳嗽、心烦失眠、头晕目眩者均宜。</a:t>
            </a:r>
            <a:br>
              <a:rPr lang="zh-CN" altLang="en-US" sz="1200" dirty="0">
                <a:cs typeface="+mn-ea"/>
                <a:sym typeface="+mn-lt"/>
              </a:rPr>
            </a:br>
            <a:endParaRPr lang="zh-CN" altLang="en-US" sz="1200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2gbnsxn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1477</Words>
  <Application>Microsoft Office PowerPoint</Application>
  <PresentationFormat>宽屏</PresentationFormat>
  <Paragraphs>80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阿里巴巴普惠体 R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2022-03-09T03:43:52Z</dcterms:created>
  <dcterms:modified xsi:type="dcterms:W3CDTF">2023-01-10T05:53:11Z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A05D8468381346B5BCA05938EC81A863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