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25" r:id="rId2"/>
    <p:sldId id="721" r:id="rId3"/>
    <p:sldId id="729" r:id="rId4"/>
    <p:sldId id="737" r:id="rId5"/>
    <p:sldId id="739" r:id="rId6"/>
    <p:sldId id="748" r:id="rId7"/>
    <p:sldId id="746" r:id="rId8"/>
    <p:sldId id="747" r:id="rId9"/>
    <p:sldId id="749" r:id="rId10"/>
    <p:sldId id="813" r:id="rId11"/>
    <p:sldId id="780" r:id="rId12"/>
    <p:sldId id="779" r:id="rId13"/>
    <p:sldId id="778" r:id="rId14"/>
    <p:sldId id="742" r:id="rId15"/>
    <p:sldId id="770" r:id="rId16"/>
  </p:sldIdLst>
  <p:sldSz cx="9144000" cy="5143500" type="screen16x9"/>
  <p:notesSz cx="6858000" cy="9144000"/>
  <p:defaultTextStyle>
    <a:defPPr>
      <a:defRPr lang="zh-CN"/>
    </a:defPPr>
    <a:lvl1pPr algn="l" rtl="0" fontAlgn="base">
      <a:lnSpc>
        <a:spcPct val="110000"/>
      </a:lnSpc>
      <a:spcBef>
        <a:spcPct val="5000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lnSpc>
        <a:spcPct val="110000"/>
      </a:lnSpc>
      <a:spcBef>
        <a:spcPct val="5000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lnSpc>
        <a:spcPct val="110000"/>
      </a:lnSpc>
      <a:spcBef>
        <a:spcPct val="5000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lnSpc>
        <a:spcPct val="110000"/>
      </a:lnSpc>
      <a:spcBef>
        <a:spcPct val="5000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lnSpc>
        <a:spcPct val="110000"/>
      </a:lnSpc>
      <a:spcBef>
        <a:spcPct val="5000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66FF"/>
    <a:srgbClr val="FF0066"/>
    <a:srgbClr val="FF9900"/>
    <a:srgbClr val="CC00FF"/>
    <a:srgbClr val="0000FF"/>
    <a:srgbClr val="00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4" autoAdjust="0"/>
    <p:restoredTop sz="94660"/>
  </p:normalViewPr>
  <p:slideViewPr>
    <p:cSldViewPr>
      <p:cViewPr>
        <p:scale>
          <a:sx n="100" d="100"/>
          <a:sy n="100" d="100"/>
        </p:scale>
        <p:origin x="-474" y="-8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E00F8ED8-34D4-4B94-8853-9B200AB66BE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C79D9-BECC-4543-A6F6-08F064DC66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839D-D7F7-494E-84E1-F48677CCF5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93093-6B1B-4B90-B3D3-089792DDB7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04EE1-6FF8-4F43-87A9-416A0D8B2C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923D2-6510-4F62-BBE2-8AFA7CC9F1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E21F3-F563-4526-B937-AC75463DF8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E9046-1D22-4E29-BAE3-00C39717DE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1A5C-1A0F-490B-B13A-2C8DE6CC69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B6825-0560-4897-BD16-BACD5EDC35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9612-0D0D-469C-9784-CE9865D9C2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1D4F-33A4-42EE-894A-A6BCBD345E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lnSpc>
                <a:spcPct val="100000"/>
              </a:lnSpc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0D83A884-FA0B-413F-8909-1BB588CF868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095586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kern="10" dirty="0" smtClean="0">
                <a:ln w="12700">
                  <a:solidFill>
                    <a:srgbClr val="FF0000"/>
                  </a:solidFill>
                  <a:rou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Unit 5 Lesson 3</a:t>
            </a:r>
          </a:p>
          <a:p>
            <a:pPr algn="ctr"/>
            <a:r>
              <a:rPr lang="en-US" altLang="zh-CN" sz="5400" kern="10" dirty="0" smtClean="0">
                <a:ln w="12700">
                  <a:solidFill>
                    <a:srgbClr val="FF0000"/>
                  </a:solidFill>
                  <a:rou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It will snow.</a:t>
            </a:r>
            <a:endParaRPr lang="zh-CN" altLang="en-US" sz="5400" kern="10" dirty="0">
              <a:ln w="12700">
                <a:solidFill>
                  <a:srgbClr val="FF0000"/>
                </a:solidFill>
                <a:round/>
              </a:ln>
              <a:solidFill>
                <a:srgbClr val="FF0066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397590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zhencheng\Desktop\程珍三起6A\Module 9\Unit 2 I want to go to Shanghai\素材\Kunm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4"/>
            <a:ext cx="9156700" cy="5150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圆角矩形标注 3"/>
          <p:cNvSpPr/>
          <p:nvPr/>
        </p:nvSpPr>
        <p:spPr>
          <a:xfrm>
            <a:off x="719138" y="1572816"/>
            <a:ext cx="5514975" cy="803672"/>
          </a:xfrm>
          <a:prstGeom prst="wedgeRoundRectCallout">
            <a:avLst>
              <a:gd name="adj1" fmla="val -54500"/>
              <a:gd name="adj2" fmla="val 101391"/>
              <a:gd name="adj3" fmla="val 16667"/>
            </a:avLst>
          </a:prstGeom>
          <a:solidFill>
            <a:srgbClr val="FF66FF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9138" y="1626394"/>
            <a:ext cx="6335712" cy="100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bg1"/>
                </a:solidFill>
                <a:cs typeface="Times New Roman" panose="02020603050405020304" pitchFamily="18" charset="0"/>
              </a:rPr>
              <a:t>How’s the weather in Kunming tomorrow</a:t>
            </a:r>
            <a:r>
              <a:rPr lang="en-US" altLang="zh-CN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?</a:t>
            </a:r>
            <a:endParaRPr lang="en-US" altLang="zh-CN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5616575" y="3355182"/>
            <a:ext cx="3311525" cy="594122"/>
          </a:xfrm>
          <a:prstGeom prst="wedgeRoundRectCallout">
            <a:avLst>
              <a:gd name="adj1" fmla="val 58459"/>
              <a:gd name="adj2" fmla="val 147100"/>
              <a:gd name="adj3" fmla="val 16667"/>
            </a:avLst>
          </a:prstGeom>
          <a:solidFill>
            <a:srgbClr val="0070C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chemeClr val="bg1"/>
                </a:solidFill>
                <a:cs typeface="Times New Roman" panose="02020603050405020304" pitchFamily="18" charset="0"/>
              </a:rPr>
              <a:t>It will be windy.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86" name="Picture 6" descr="u=901375505,1691051787&amp;fm=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9" y="978694"/>
            <a:ext cx="4427537" cy="264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088" name="Picture 8" descr="5d5f95d96a36b58cb1b46964b095c9d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8776" y="978694"/>
            <a:ext cx="4176713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089" name="Text Box 9"/>
          <p:cNvSpPr txBox="1">
            <a:spLocks noChangeArrowheads="1"/>
          </p:cNvSpPr>
          <p:nvPr/>
        </p:nvSpPr>
        <p:spPr bwMode="auto">
          <a:xfrm>
            <a:off x="2700338" y="3949304"/>
            <a:ext cx="4392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/>
              <a:t>It will be_______.</a:t>
            </a:r>
          </a:p>
        </p:txBody>
      </p:sp>
      <p:sp>
        <p:nvSpPr>
          <p:cNvPr id="686090" name="Rectangle 10"/>
          <p:cNvSpPr>
            <a:spLocks noChangeArrowheads="1"/>
          </p:cNvSpPr>
          <p:nvPr/>
        </p:nvSpPr>
        <p:spPr bwMode="auto">
          <a:xfrm>
            <a:off x="4643438" y="3949303"/>
            <a:ext cx="1364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>
                <a:solidFill>
                  <a:srgbClr val="FF0000"/>
                </a:solidFill>
              </a:rPr>
              <a:t>sunny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15900" y="411957"/>
            <a:ext cx="82428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/>
              <a:t>How’s the weather in Hainan tomorrow?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8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9" grpId="0"/>
      <p:bldP spid="686090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539751" y="3512344"/>
            <a:ext cx="8353425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/>
              <a:t>It will be_______. </a:t>
            </a:r>
          </a:p>
        </p:txBody>
      </p:sp>
      <p:sp>
        <p:nvSpPr>
          <p:cNvPr id="685061" name="Rectangle 5"/>
          <p:cNvSpPr>
            <a:spLocks noChangeArrowheads="1"/>
          </p:cNvSpPr>
          <p:nvPr/>
        </p:nvSpPr>
        <p:spPr bwMode="auto">
          <a:xfrm>
            <a:off x="2411413" y="3489722"/>
            <a:ext cx="1415772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>
                <a:solidFill>
                  <a:srgbClr val="FF0000"/>
                </a:solidFill>
              </a:rPr>
              <a:t>snowy</a:t>
            </a:r>
          </a:p>
        </p:txBody>
      </p:sp>
      <p:pic>
        <p:nvPicPr>
          <p:cNvPr id="685067" name="Picture 11" descr="3119419_002843068712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9138" y="1059657"/>
            <a:ext cx="4140200" cy="217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15900" y="411957"/>
            <a:ext cx="84482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/>
              <a:t>How’s the weather in America tomorrow?</a:t>
            </a:r>
          </a:p>
        </p:txBody>
      </p:sp>
      <p:pic>
        <p:nvPicPr>
          <p:cNvPr id="10" name="Picture 12" descr="下雪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653778"/>
            <a:ext cx="1943100" cy="84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5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8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60" grpId="0"/>
      <p:bldP spid="685061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4037" name="Picture 5" descr="287b5ef02f2d1d407eb54a772369ffb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7701" y="1302544"/>
            <a:ext cx="536416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4038" name="Picture 6" descr="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5713" y="1415654"/>
            <a:ext cx="2017712" cy="145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4039" name="Text Box 7"/>
          <p:cNvSpPr txBox="1">
            <a:spLocks noChangeArrowheads="1"/>
          </p:cNvSpPr>
          <p:nvPr/>
        </p:nvSpPr>
        <p:spPr bwMode="auto">
          <a:xfrm>
            <a:off x="431801" y="3926681"/>
            <a:ext cx="81375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/>
              <a:t>It will be  ______ and _____ there.</a:t>
            </a:r>
          </a:p>
        </p:txBody>
      </p:sp>
      <p:sp>
        <p:nvSpPr>
          <p:cNvPr id="684042" name="Rectangle 10"/>
          <p:cNvSpPr>
            <a:spLocks noChangeArrowheads="1"/>
          </p:cNvSpPr>
          <p:nvPr/>
        </p:nvSpPr>
        <p:spPr bwMode="auto">
          <a:xfrm>
            <a:off x="2447925" y="3894534"/>
            <a:ext cx="1364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>
                <a:solidFill>
                  <a:srgbClr val="FF0000"/>
                </a:solidFill>
              </a:rPr>
              <a:t>sunny</a:t>
            </a:r>
          </a:p>
        </p:txBody>
      </p:sp>
      <p:sp>
        <p:nvSpPr>
          <p:cNvPr id="684043" name="Rectangle 11"/>
          <p:cNvSpPr>
            <a:spLocks noChangeArrowheads="1"/>
          </p:cNvSpPr>
          <p:nvPr/>
        </p:nvSpPr>
        <p:spPr bwMode="auto">
          <a:xfrm>
            <a:off x="4932363" y="3921919"/>
            <a:ext cx="8258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851" y="600075"/>
            <a:ext cx="86020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/>
              <a:t>How’s the weather in Australia tomorrow?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4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68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9" grpId="0"/>
      <p:bldP spid="684042" grpId="0"/>
      <p:bldP spid="684043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WordArt 3"/>
          <p:cNvSpPr>
            <a:spLocks noChangeArrowheads="1" noChangeShapeType="1" noTextEdit="1"/>
          </p:cNvSpPr>
          <p:nvPr/>
        </p:nvSpPr>
        <p:spPr bwMode="auto">
          <a:xfrm>
            <a:off x="1116014" y="222647"/>
            <a:ext cx="7380287" cy="5131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9050">
                  <a:solidFill>
                    <a:srgbClr val="0000FF"/>
                  </a:solidFill>
                  <a:rou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Words and expressions</a:t>
            </a:r>
            <a:endParaRPr lang="zh-CN" altLang="en-US" kern="10" dirty="0">
              <a:ln w="19050">
                <a:solidFill>
                  <a:srgbClr val="0000FF"/>
                </a:solidFill>
                <a:rou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647172" name="Text Box 4"/>
          <p:cNvSpPr txBox="1">
            <a:spLocks noChangeArrowheads="1"/>
          </p:cNvSpPr>
          <p:nvPr/>
        </p:nvSpPr>
        <p:spPr bwMode="auto">
          <a:xfrm>
            <a:off x="827089" y="844154"/>
            <a:ext cx="1944687" cy="35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/>
              <a:t>cloud 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/>
              <a:t>shower 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/>
              <a:t>snow  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/>
              <a:t>storm 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/>
              <a:t>cloudy 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/>
              <a:t>rainy  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/>
              <a:t>snowy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/>
              <a:t>sunny </a:t>
            </a:r>
          </a:p>
        </p:txBody>
      </p:sp>
      <p:sp>
        <p:nvSpPr>
          <p:cNvPr id="647173" name="Text Box 5"/>
          <p:cNvSpPr txBox="1">
            <a:spLocks noChangeArrowheads="1"/>
          </p:cNvSpPr>
          <p:nvPr/>
        </p:nvSpPr>
        <p:spPr bwMode="auto">
          <a:xfrm>
            <a:off x="2700338" y="819151"/>
            <a:ext cx="6264275" cy="359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i="1" dirty="0">
                <a:solidFill>
                  <a:srgbClr val="0000FF"/>
                </a:solidFill>
              </a:rPr>
              <a:t>n.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云；云雾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i="1" dirty="0">
                <a:solidFill>
                  <a:srgbClr val="0000FF"/>
                </a:solidFill>
              </a:rPr>
              <a:t>n.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阵雨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i="1" dirty="0">
                <a:solidFill>
                  <a:srgbClr val="0000FF"/>
                </a:solidFill>
              </a:rPr>
              <a:t>n. </a:t>
            </a:r>
            <a:r>
              <a:rPr lang="zh-CN" altLang="en-US" sz="2400" dirty="0">
                <a:solidFill>
                  <a:srgbClr val="0000FF"/>
                </a:solidFill>
              </a:rPr>
              <a:t>雪；</a:t>
            </a:r>
            <a:r>
              <a:rPr lang="en-US" altLang="zh-CN" sz="2400" i="1" dirty="0">
                <a:solidFill>
                  <a:srgbClr val="0000FF"/>
                </a:solidFill>
              </a:rPr>
              <a:t>v.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下雪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i="1" dirty="0">
                <a:solidFill>
                  <a:srgbClr val="0000FF"/>
                </a:solidFill>
              </a:rPr>
              <a:t>n.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暴风雨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i="1" dirty="0">
                <a:solidFill>
                  <a:srgbClr val="0000FF"/>
                </a:solidFill>
              </a:rPr>
              <a:t>adj.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多云的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i="1" dirty="0">
                <a:solidFill>
                  <a:srgbClr val="0000FF"/>
                </a:solidFill>
              </a:rPr>
              <a:t>adj.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多雨的；下雨的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400" i="1" dirty="0">
                <a:solidFill>
                  <a:srgbClr val="0000FF"/>
                </a:solidFill>
              </a:rPr>
              <a:t>adj.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多雪的；下雪的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pl-PL" altLang="zh-CN" sz="2400" i="1" dirty="0">
                <a:solidFill>
                  <a:srgbClr val="0000FF"/>
                </a:solidFill>
              </a:rPr>
              <a:t>adj.</a:t>
            </a:r>
            <a:r>
              <a:rPr lang="pl-PL" altLang="zh-CN" sz="2400" dirty="0">
                <a:solidFill>
                  <a:srgbClr val="0000FF"/>
                </a:solidFill>
              </a:rPr>
              <a:t> </a:t>
            </a:r>
            <a:r>
              <a:rPr lang="zh-CN" altLang="pl-PL" sz="2400" dirty="0">
                <a:solidFill>
                  <a:srgbClr val="0000FF"/>
                </a:solidFill>
              </a:rPr>
              <a:t>晴朗的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6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4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4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64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64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64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4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4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4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4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64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64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4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64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animBg="1"/>
      <p:bldP spid="6471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3" name="Text Box 3"/>
          <p:cNvSpPr txBox="1">
            <a:spLocks noChangeArrowheads="1"/>
          </p:cNvSpPr>
          <p:nvPr/>
        </p:nvSpPr>
        <p:spPr bwMode="auto">
          <a:xfrm>
            <a:off x="142876" y="1168003"/>
            <a:ext cx="9001125" cy="401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CN" altLang="en-US" sz="3200" dirty="0">
                <a:solidFill>
                  <a:srgbClr val="0000FF"/>
                </a:solidFill>
              </a:rPr>
              <a:t>根据句子意思，用适当的单词填空。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3200" dirty="0"/>
              <a:t>1. Mum, how’s the weather tomorrow?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3200" dirty="0"/>
              <a:t>    It will be_______.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3200" dirty="0"/>
              <a:t>2. How’s the weather in Shenyang tomorrow?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3200" dirty="0"/>
              <a:t>    It will ______.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3200" dirty="0"/>
              <a:t>3. It will be _______ tomorrow.</a:t>
            </a:r>
          </a:p>
        </p:txBody>
      </p:sp>
      <p:sp>
        <p:nvSpPr>
          <p:cNvPr id="675844" name="WordArt 4"/>
          <p:cNvSpPr>
            <a:spLocks noChangeArrowheads="1" noChangeShapeType="1" noTextEdit="1"/>
          </p:cNvSpPr>
          <p:nvPr/>
        </p:nvSpPr>
        <p:spPr bwMode="auto">
          <a:xfrm>
            <a:off x="2519363" y="357187"/>
            <a:ext cx="3816350" cy="728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19050">
                  <a:solidFill>
                    <a:srgbClr val="99CCFF"/>
                  </a:solidFill>
                  <a:rou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99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practice</a:t>
            </a:r>
            <a:endParaRPr lang="zh-CN" altLang="en-US" sz="4000" kern="10" dirty="0">
              <a:ln w="19050">
                <a:solidFill>
                  <a:srgbClr val="99CCFF"/>
                </a:solidFill>
                <a:round/>
              </a:ln>
              <a:gradFill rotWithShape="1">
                <a:gsLst>
                  <a:gs pos="0">
                    <a:srgbClr val="0066CC"/>
                  </a:gs>
                  <a:gs pos="100000">
                    <a:srgbClr val="9933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75845" name="Rectangle 5"/>
          <p:cNvSpPr>
            <a:spLocks noChangeArrowheads="1"/>
          </p:cNvSpPr>
          <p:nvPr/>
        </p:nvSpPr>
        <p:spPr bwMode="auto">
          <a:xfrm>
            <a:off x="2438176" y="2391730"/>
            <a:ext cx="12330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sunny</a:t>
            </a:r>
            <a:endParaRPr lang="en-US" altLang="zh-CN" sz="2400" dirty="0"/>
          </a:p>
        </p:txBody>
      </p:sp>
      <p:sp>
        <p:nvSpPr>
          <p:cNvPr id="675846" name="Rectangle 6"/>
          <p:cNvSpPr>
            <a:spLocks noChangeArrowheads="1"/>
          </p:cNvSpPr>
          <p:nvPr/>
        </p:nvSpPr>
        <p:spPr bwMode="auto">
          <a:xfrm>
            <a:off x="1905177" y="3616612"/>
            <a:ext cx="10743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snow</a:t>
            </a:r>
            <a:endParaRPr lang="en-US" altLang="zh-CN" sz="2400" dirty="0"/>
          </a:p>
        </p:txBody>
      </p:sp>
      <p:sp>
        <p:nvSpPr>
          <p:cNvPr id="675847" name="Rectangle 7"/>
          <p:cNvSpPr>
            <a:spLocks noChangeArrowheads="1"/>
          </p:cNvSpPr>
          <p:nvPr/>
        </p:nvSpPr>
        <p:spPr bwMode="auto">
          <a:xfrm>
            <a:off x="2339752" y="4299942"/>
            <a:ext cx="1279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snowy</a:t>
            </a:r>
            <a:endParaRPr lang="en-US" altLang="zh-CN" sz="24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3" grpId="0"/>
      <p:bldP spid="6758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26" name="WordArt 10"/>
          <p:cNvSpPr>
            <a:spLocks noChangeArrowheads="1" noChangeShapeType="1" noTextEdit="1"/>
          </p:cNvSpPr>
          <p:nvPr/>
        </p:nvSpPr>
        <p:spPr bwMode="auto">
          <a:xfrm>
            <a:off x="1258888" y="492919"/>
            <a:ext cx="6481762" cy="9179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>
                <a:ln w="19050">
                  <a:solidFill>
                    <a:srgbClr val="99CCFF"/>
                  </a:solidFill>
                  <a:rou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99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Weather report</a:t>
            </a:r>
            <a:endParaRPr lang="zh-CN" altLang="en-US" sz="4000" kern="10">
              <a:ln w="19050">
                <a:solidFill>
                  <a:srgbClr val="99CCFF"/>
                </a:solidFill>
                <a:round/>
              </a:ln>
              <a:gradFill rotWithShape="1">
                <a:gsLst>
                  <a:gs pos="0">
                    <a:srgbClr val="0066CC"/>
                  </a:gs>
                  <a:gs pos="100000">
                    <a:srgbClr val="9933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623628" name="Picture 12" descr="201307150902108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734742"/>
            <a:ext cx="3563938" cy="2526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1389" y="1707357"/>
            <a:ext cx="3367087" cy="25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3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3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3"/>
          <p:cNvSpPr>
            <a:spLocks noChangeArrowheads="1"/>
          </p:cNvSpPr>
          <p:nvPr/>
        </p:nvSpPr>
        <p:spPr bwMode="auto">
          <a:xfrm>
            <a:off x="2782888" y="1891904"/>
            <a:ext cx="3429000" cy="1028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935288" y="1949053"/>
            <a:ext cx="3124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6600">
                <a:solidFill>
                  <a:srgbClr val="6600CC"/>
                </a:solidFill>
              </a:rPr>
              <a:t>weather</a:t>
            </a:r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2087563" y="1464469"/>
            <a:ext cx="10668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 flipH="1">
            <a:off x="4464050" y="1059656"/>
            <a:ext cx="76200" cy="809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4967288" y="2950369"/>
            <a:ext cx="1117600" cy="3500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 flipV="1">
            <a:off x="6059488" y="1549004"/>
            <a:ext cx="9144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04" name="Picture 9" descr="03da545e33a54c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9" y="842963"/>
            <a:ext cx="1462087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0" descr="u=2140889934,4244965011&amp;gp=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1975" y="1113235"/>
            <a:ext cx="1169988" cy="79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1" descr="晴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64275" y="3274219"/>
            <a:ext cx="1098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2" descr="下雪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9838" y="762000"/>
            <a:ext cx="16557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8" name="Group 14"/>
          <p:cNvGrpSpPr/>
          <p:nvPr/>
        </p:nvGrpSpPr>
        <p:grpSpPr bwMode="auto">
          <a:xfrm>
            <a:off x="1403351" y="3327797"/>
            <a:ext cx="1458913" cy="647700"/>
            <a:chOff x="1680" y="528"/>
            <a:chExt cx="1200" cy="816"/>
          </a:xfrm>
        </p:grpSpPr>
        <p:sp>
          <p:nvSpPr>
            <p:cNvPr id="4115" name="Oval 15"/>
            <p:cNvSpPr>
              <a:spLocks noChangeArrowheads="1"/>
            </p:cNvSpPr>
            <p:nvPr/>
          </p:nvSpPr>
          <p:spPr bwMode="auto">
            <a:xfrm>
              <a:off x="1680" y="528"/>
              <a:ext cx="1200" cy="8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zh-CN" altLang="zh-CN" sz="2400" b="0">
                <a:solidFill>
                  <a:srgbClr val="FFFFFF"/>
                </a:solidFill>
              </a:endParaRPr>
            </a:p>
          </p:txBody>
        </p:sp>
        <p:sp>
          <p:nvSpPr>
            <p:cNvPr id="4116" name="Line 16"/>
            <p:cNvSpPr>
              <a:spLocks noChangeShapeType="1"/>
            </p:cNvSpPr>
            <p:nvPr/>
          </p:nvSpPr>
          <p:spPr bwMode="auto">
            <a:xfrm flipH="1">
              <a:off x="2064" y="672"/>
              <a:ext cx="144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Line 17"/>
            <p:cNvSpPr>
              <a:spLocks noChangeShapeType="1"/>
            </p:cNvSpPr>
            <p:nvPr/>
          </p:nvSpPr>
          <p:spPr bwMode="auto">
            <a:xfrm>
              <a:off x="2208" y="672"/>
              <a:ext cx="288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Line 18"/>
            <p:cNvSpPr>
              <a:spLocks noChangeShapeType="1"/>
            </p:cNvSpPr>
            <p:nvPr/>
          </p:nvSpPr>
          <p:spPr bwMode="auto">
            <a:xfrm>
              <a:off x="2160" y="816"/>
              <a:ext cx="288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Line 19"/>
            <p:cNvSpPr>
              <a:spLocks noChangeShapeType="1"/>
            </p:cNvSpPr>
            <p:nvPr/>
          </p:nvSpPr>
          <p:spPr bwMode="auto">
            <a:xfrm>
              <a:off x="2160" y="960"/>
              <a:ext cx="24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31834" name="Text Box 26"/>
          <p:cNvSpPr txBox="1">
            <a:spLocks noChangeArrowheads="1"/>
          </p:cNvSpPr>
          <p:nvPr/>
        </p:nvSpPr>
        <p:spPr bwMode="auto">
          <a:xfrm>
            <a:off x="6119814" y="4083844"/>
            <a:ext cx="17668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4400"/>
              <a:t>sun</a:t>
            </a:r>
            <a:r>
              <a:rPr lang="en-US" altLang="zh-CN" sz="4400">
                <a:solidFill>
                  <a:srgbClr val="FF0066"/>
                </a:solidFill>
              </a:rPr>
              <a:t>ny</a:t>
            </a:r>
          </a:p>
        </p:txBody>
      </p:sp>
      <p:sp>
        <p:nvSpPr>
          <p:cNvPr id="631835" name="Text Box 27"/>
          <p:cNvSpPr txBox="1">
            <a:spLocks noChangeArrowheads="1"/>
          </p:cNvSpPr>
          <p:nvPr/>
        </p:nvSpPr>
        <p:spPr bwMode="auto">
          <a:xfrm>
            <a:off x="6731001" y="1760935"/>
            <a:ext cx="19478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4400"/>
              <a:t>cloud</a:t>
            </a:r>
            <a:r>
              <a:rPr lang="en-US" altLang="zh-CN" sz="4400">
                <a:solidFill>
                  <a:srgbClr val="FF0066"/>
                </a:solidFill>
              </a:rPr>
              <a:t>y</a:t>
            </a:r>
          </a:p>
        </p:txBody>
      </p:sp>
      <p:sp>
        <p:nvSpPr>
          <p:cNvPr id="631836" name="Text Box 28"/>
          <p:cNvSpPr txBox="1">
            <a:spLocks noChangeArrowheads="1"/>
          </p:cNvSpPr>
          <p:nvPr/>
        </p:nvSpPr>
        <p:spPr bwMode="auto">
          <a:xfrm>
            <a:off x="827088" y="1356122"/>
            <a:ext cx="15303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4400"/>
              <a:t>rain</a:t>
            </a:r>
            <a:r>
              <a:rPr lang="en-US" altLang="zh-CN" sz="4400">
                <a:solidFill>
                  <a:srgbClr val="FF0066"/>
                </a:solidFill>
              </a:rPr>
              <a:t>y</a:t>
            </a:r>
            <a:r>
              <a:rPr lang="en-US" altLang="zh-CN" sz="6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31838" name="Text Box 30"/>
          <p:cNvSpPr txBox="1">
            <a:spLocks noChangeArrowheads="1"/>
          </p:cNvSpPr>
          <p:nvPr/>
        </p:nvSpPr>
        <p:spPr bwMode="auto">
          <a:xfrm>
            <a:off x="3779839" y="222647"/>
            <a:ext cx="16922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4400"/>
              <a:t>snow</a:t>
            </a:r>
            <a:r>
              <a:rPr lang="en-US" altLang="zh-CN" sz="4400">
                <a:solidFill>
                  <a:srgbClr val="FF0066"/>
                </a:solidFill>
              </a:rPr>
              <a:t>y</a:t>
            </a:r>
          </a:p>
        </p:txBody>
      </p:sp>
      <p:sp>
        <p:nvSpPr>
          <p:cNvPr id="631854" name="Text Box 46"/>
          <p:cNvSpPr txBox="1">
            <a:spLocks noChangeArrowheads="1"/>
          </p:cNvSpPr>
          <p:nvPr/>
        </p:nvSpPr>
        <p:spPr bwMode="auto">
          <a:xfrm>
            <a:off x="1150939" y="3975497"/>
            <a:ext cx="16922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4400"/>
              <a:t>wind</a:t>
            </a:r>
            <a:r>
              <a:rPr lang="en-US" altLang="zh-CN" sz="4400">
                <a:solidFill>
                  <a:srgbClr val="FF0066"/>
                </a:solidFill>
              </a:rPr>
              <a:t>y</a:t>
            </a:r>
          </a:p>
        </p:txBody>
      </p:sp>
      <p:sp>
        <p:nvSpPr>
          <p:cNvPr id="4114" name="Line 47"/>
          <p:cNvSpPr>
            <a:spLocks noChangeShapeType="1"/>
          </p:cNvSpPr>
          <p:nvPr/>
        </p:nvSpPr>
        <p:spPr bwMode="auto">
          <a:xfrm flipV="1">
            <a:off x="2519364" y="2868217"/>
            <a:ext cx="1152525" cy="459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3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1" name="Text Box 3"/>
          <p:cNvSpPr txBox="1">
            <a:spLocks noChangeArrowheads="1"/>
          </p:cNvSpPr>
          <p:nvPr/>
        </p:nvSpPr>
        <p:spPr bwMode="auto">
          <a:xfrm>
            <a:off x="323850" y="1383507"/>
            <a:ext cx="8605838" cy="339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2800" dirty="0"/>
              <a:t>1. sun    </a:t>
            </a:r>
            <a:r>
              <a:rPr lang="en-US" altLang="zh-CN" sz="2800" i="1" dirty="0">
                <a:solidFill>
                  <a:srgbClr val="0000FF"/>
                </a:solidFill>
              </a:rPr>
              <a:t>n.</a:t>
            </a:r>
            <a:r>
              <a:rPr lang="en-US" altLang="zh-CN" sz="2800" dirty="0">
                <a:solidFill>
                  <a:srgbClr val="0000FF"/>
                </a:solidFill>
              </a:rPr>
              <a:t> </a:t>
            </a:r>
            <a:r>
              <a:rPr lang="zh-CN" altLang="en-US" sz="2800" dirty="0">
                <a:solidFill>
                  <a:srgbClr val="0000FF"/>
                </a:solidFill>
              </a:rPr>
              <a:t>太阳</a:t>
            </a:r>
            <a:r>
              <a:rPr lang="zh-CN" altLang="en-US" sz="2800" dirty="0"/>
              <a:t>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CN" altLang="en-US" sz="2800" dirty="0"/>
              <a:t>    → </a:t>
            </a:r>
            <a:r>
              <a:rPr lang="en-US" altLang="zh-CN" sz="2800" dirty="0"/>
              <a:t>sunny   </a:t>
            </a:r>
            <a:r>
              <a:rPr lang="en-US" altLang="zh-CN" sz="2800" i="1" dirty="0">
                <a:solidFill>
                  <a:srgbClr val="0000FF"/>
                </a:solidFill>
              </a:rPr>
              <a:t>adj.</a:t>
            </a:r>
            <a:r>
              <a:rPr lang="en-US" altLang="zh-CN" sz="2800" dirty="0">
                <a:solidFill>
                  <a:srgbClr val="0000FF"/>
                </a:solidFill>
              </a:rPr>
              <a:t> </a:t>
            </a:r>
            <a:r>
              <a:rPr lang="zh-CN" altLang="en-US" sz="2800" dirty="0">
                <a:solidFill>
                  <a:srgbClr val="0000FF"/>
                </a:solidFill>
              </a:rPr>
              <a:t>晴朗的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2800" dirty="0"/>
              <a:t>2. rain    </a:t>
            </a:r>
            <a:r>
              <a:rPr lang="en-US" altLang="zh-CN" sz="2800" i="1" dirty="0">
                <a:solidFill>
                  <a:srgbClr val="0000FF"/>
                </a:solidFill>
              </a:rPr>
              <a:t>n.</a:t>
            </a:r>
            <a:r>
              <a:rPr lang="en-US" altLang="zh-CN" sz="2800" dirty="0">
                <a:solidFill>
                  <a:srgbClr val="0000FF"/>
                </a:solidFill>
              </a:rPr>
              <a:t> </a:t>
            </a:r>
            <a:r>
              <a:rPr lang="zh-CN" altLang="en-US" sz="2800" dirty="0">
                <a:solidFill>
                  <a:srgbClr val="0000FF"/>
                </a:solidFill>
              </a:rPr>
              <a:t>雨</a:t>
            </a:r>
            <a:r>
              <a:rPr lang="zh-CN" altLang="en-US" sz="2800" dirty="0"/>
              <a:t>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CN" altLang="en-US" sz="2800" dirty="0"/>
              <a:t>    → </a:t>
            </a:r>
            <a:r>
              <a:rPr lang="en-US" altLang="zh-CN" sz="2800" dirty="0"/>
              <a:t>rainy   </a:t>
            </a:r>
            <a:r>
              <a:rPr lang="en-US" altLang="zh-CN" sz="2800" i="1" dirty="0">
                <a:solidFill>
                  <a:srgbClr val="0000FF"/>
                </a:solidFill>
              </a:rPr>
              <a:t>adj. </a:t>
            </a:r>
            <a:r>
              <a:rPr lang="zh-CN" altLang="en-US" sz="2800" dirty="0">
                <a:solidFill>
                  <a:srgbClr val="0000FF"/>
                </a:solidFill>
              </a:rPr>
              <a:t>多雨的；下雨的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2800" dirty="0"/>
              <a:t>3. cloud   </a:t>
            </a:r>
            <a:r>
              <a:rPr lang="en-US" altLang="zh-CN" sz="2800" i="1" dirty="0">
                <a:solidFill>
                  <a:srgbClr val="0000FF"/>
                </a:solidFill>
              </a:rPr>
              <a:t>n. </a:t>
            </a:r>
            <a:r>
              <a:rPr lang="zh-CN" altLang="en-US" sz="2800" dirty="0">
                <a:solidFill>
                  <a:srgbClr val="0000FF"/>
                </a:solidFill>
              </a:rPr>
              <a:t>云</a:t>
            </a:r>
            <a:r>
              <a:rPr lang="zh-CN" altLang="en-US" sz="2800" dirty="0"/>
              <a:t>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CN" altLang="en-US" sz="2800" dirty="0"/>
              <a:t>    → </a:t>
            </a:r>
            <a:r>
              <a:rPr lang="en-US" altLang="zh-CN" sz="2800" dirty="0"/>
              <a:t>cloudy  </a:t>
            </a:r>
            <a:r>
              <a:rPr lang="en-US" altLang="zh-CN" sz="2800" i="1" dirty="0">
                <a:solidFill>
                  <a:srgbClr val="0000FF"/>
                </a:solidFill>
              </a:rPr>
              <a:t>adj. </a:t>
            </a:r>
            <a:r>
              <a:rPr lang="zh-CN" altLang="en-US" sz="2800" dirty="0">
                <a:solidFill>
                  <a:srgbClr val="0000FF"/>
                </a:solidFill>
              </a:rPr>
              <a:t>多云的</a:t>
            </a:r>
          </a:p>
        </p:txBody>
      </p:sp>
      <p:sp>
        <p:nvSpPr>
          <p:cNvPr id="642052" name="WordArt 4"/>
          <p:cNvSpPr>
            <a:spLocks noChangeArrowheads="1" noChangeShapeType="1" noTextEdit="1"/>
          </p:cNvSpPr>
          <p:nvPr/>
        </p:nvSpPr>
        <p:spPr bwMode="auto">
          <a:xfrm>
            <a:off x="2329931" y="303499"/>
            <a:ext cx="4593675" cy="6840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0000FF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Let’s learn!</a:t>
            </a:r>
            <a:endParaRPr lang="zh-CN" altLang="en-US" kern="10" dirty="0">
              <a:ln w="12700">
                <a:solidFill>
                  <a:srgbClr val="0000FF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4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4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4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9" name="Text Box 3"/>
          <p:cNvSpPr txBox="1">
            <a:spLocks noChangeArrowheads="1"/>
          </p:cNvSpPr>
          <p:nvPr/>
        </p:nvSpPr>
        <p:spPr bwMode="auto">
          <a:xfrm>
            <a:off x="574676" y="330994"/>
            <a:ext cx="7813675" cy="451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2800" dirty="0"/>
              <a:t>4. snow   </a:t>
            </a:r>
            <a:r>
              <a:rPr lang="en-US" altLang="zh-CN" sz="2800" i="1" dirty="0">
                <a:solidFill>
                  <a:srgbClr val="0000FF"/>
                </a:solidFill>
              </a:rPr>
              <a:t>n. </a:t>
            </a:r>
            <a:r>
              <a:rPr lang="zh-CN" altLang="en-US" sz="2800" dirty="0">
                <a:solidFill>
                  <a:srgbClr val="0000FF"/>
                </a:solidFill>
              </a:rPr>
              <a:t>雪；</a:t>
            </a:r>
            <a:r>
              <a:rPr lang="en-US" altLang="zh-CN" sz="2800" i="1" dirty="0">
                <a:solidFill>
                  <a:srgbClr val="0000FF"/>
                </a:solidFill>
              </a:rPr>
              <a:t>v. </a:t>
            </a:r>
            <a:r>
              <a:rPr lang="zh-CN" altLang="en-US" sz="2800" dirty="0">
                <a:solidFill>
                  <a:srgbClr val="0000FF"/>
                </a:solidFill>
              </a:rPr>
              <a:t>下雪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CN" altLang="en-US" sz="2800" dirty="0"/>
              <a:t>    → </a:t>
            </a:r>
            <a:r>
              <a:rPr lang="en-US" altLang="zh-CN" sz="2800" dirty="0"/>
              <a:t>snowy  </a:t>
            </a:r>
            <a:r>
              <a:rPr lang="en-US" altLang="zh-CN" sz="2800" i="1" dirty="0">
                <a:solidFill>
                  <a:srgbClr val="0000FF"/>
                </a:solidFill>
              </a:rPr>
              <a:t>adj. </a:t>
            </a:r>
            <a:r>
              <a:rPr lang="zh-CN" altLang="en-US" sz="2800" dirty="0">
                <a:solidFill>
                  <a:srgbClr val="0000FF"/>
                </a:solidFill>
              </a:rPr>
              <a:t>多雪的；下雪的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2800" dirty="0"/>
              <a:t>5. wind   </a:t>
            </a:r>
            <a:r>
              <a:rPr lang="en-US" altLang="zh-CN" sz="2800" i="1" dirty="0">
                <a:solidFill>
                  <a:srgbClr val="0000FF"/>
                </a:solidFill>
              </a:rPr>
              <a:t>n. </a:t>
            </a:r>
            <a:r>
              <a:rPr lang="zh-CN" altLang="en-US" sz="2800" dirty="0">
                <a:solidFill>
                  <a:srgbClr val="0000FF"/>
                </a:solidFill>
              </a:rPr>
              <a:t>风</a:t>
            </a:r>
            <a:r>
              <a:rPr lang="zh-CN" altLang="en-US" sz="2800" dirty="0"/>
              <a:t>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CN" altLang="en-US" sz="2800" dirty="0"/>
              <a:t>    → </a:t>
            </a:r>
            <a:r>
              <a:rPr lang="en-US" altLang="zh-CN" sz="2800" dirty="0"/>
              <a:t>windy   </a:t>
            </a:r>
            <a:r>
              <a:rPr lang="en-US" altLang="zh-CN" sz="2800" i="1" dirty="0">
                <a:solidFill>
                  <a:srgbClr val="0000FF"/>
                </a:solidFill>
              </a:rPr>
              <a:t>adj. </a:t>
            </a:r>
            <a:r>
              <a:rPr lang="zh-CN" altLang="en-US" sz="2800" dirty="0">
                <a:solidFill>
                  <a:srgbClr val="0000FF"/>
                </a:solidFill>
              </a:rPr>
              <a:t>多风的；刮大风的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2800" dirty="0"/>
              <a:t>6. storm    </a:t>
            </a:r>
            <a:r>
              <a:rPr lang="en-US" altLang="zh-CN" sz="2800" i="1" dirty="0">
                <a:solidFill>
                  <a:srgbClr val="0000FF"/>
                </a:solidFill>
              </a:rPr>
              <a:t>n. </a:t>
            </a:r>
            <a:r>
              <a:rPr lang="zh-CN" altLang="en-US" sz="2800" dirty="0">
                <a:solidFill>
                  <a:srgbClr val="0000FF"/>
                </a:solidFill>
              </a:rPr>
              <a:t>暴风雨</a:t>
            </a:r>
            <a:r>
              <a:rPr lang="zh-CN" altLang="en-US" sz="2800" dirty="0"/>
              <a:t>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CN" altLang="en-US" sz="2800" dirty="0"/>
              <a:t>    → </a:t>
            </a:r>
            <a:r>
              <a:rPr lang="en-US" altLang="zh-CN" sz="2800" dirty="0"/>
              <a:t>stormy   </a:t>
            </a:r>
            <a:r>
              <a:rPr lang="en-US" altLang="zh-CN" sz="2800" i="1" dirty="0">
                <a:solidFill>
                  <a:srgbClr val="0000FF"/>
                </a:solidFill>
              </a:rPr>
              <a:t>adj. </a:t>
            </a:r>
            <a:r>
              <a:rPr lang="zh-CN" altLang="en-US" sz="2800" dirty="0">
                <a:solidFill>
                  <a:srgbClr val="0000FF"/>
                </a:solidFill>
              </a:rPr>
              <a:t>有暴风雨的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zh-CN" sz="2800" dirty="0"/>
              <a:t>7. shower    </a:t>
            </a:r>
            <a:r>
              <a:rPr lang="en-US" altLang="zh-CN" sz="2800" i="1" dirty="0">
                <a:solidFill>
                  <a:srgbClr val="0000FF"/>
                </a:solidFill>
              </a:rPr>
              <a:t>n. </a:t>
            </a:r>
            <a:r>
              <a:rPr lang="zh-CN" altLang="en-US" sz="2800" dirty="0">
                <a:solidFill>
                  <a:srgbClr val="0000FF"/>
                </a:solidFill>
              </a:rPr>
              <a:t>阵雨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CN" altLang="en-US" sz="2800" dirty="0"/>
              <a:t>    → </a:t>
            </a:r>
            <a:r>
              <a:rPr lang="en-US" altLang="zh-CN" sz="2800" dirty="0"/>
              <a:t>showery   </a:t>
            </a:r>
            <a:r>
              <a:rPr lang="en-US" altLang="zh-CN" sz="2800" i="1" dirty="0">
                <a:solidFill>
                  <a:srgbClr val="0000FF"/>
                </a:solidFill>
              </a:rPr>
              <a:t>adj. </a:t>
            </a:r>
            <a:r>
              <a:rPr lang="zh-CN" altLang="en-US" sz="2800" dirty="0">
                <a:solidFill>
                  <a:srgbClr val="0000FF"/>
                </a:solidFill>
              </a:rPr>
              <a:t>有雷阵雨的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3319" name="Picture 7" descr="sno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1" y="1168004"/>
            <a:ext cx="3203575" cy="234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3322" name="Text Box 10"/>
          <p:cNvSpPr txBox="1">
            <a:spLocks noChangeArrowheads="1"/>
          </p:cNvSpPr>
          <p:nvPr/>
        </p:nvSpPr>
        <p:spPr bwMode="auto">
          <a:xfrm>
            <a:off x="647700" y="3732610"/>
            <a:ext cx="8064500" cy="7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 altLang="zh-CN" i="1">
                <a:solidFill>
                  <a:srgbClr val="0000FF"/>
                </a:solidFill>
              </a:rPr>
              <a:t>It will snow in Shenyang tomorrow.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39738" y="438150"/>
            <a:ext cx="87044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/>
              <a:t>How’s the weather in Shenyang tomorrow?</a:t>
            </a:r>
          </a:p>
        </p:txBody>
      </p:sp>
      <p:pic>
        <p:nvPicPr>
          <p:cNvPr id="20487" name="Picture 7" descr="C:\Users\zhencheng\Desktop\QQ截图2014081814025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2113" y="1248966"/>
            <a:ext cx="2303462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5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65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22" grpId="0" autoUpdateAnimBg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7" name="Text Box 3"/>
          <p:cNvSpPr txBox="1">
            <a:spLocks noChangeArrowheads="1"/>
          </p:cNvSpPr>
          <p:nvPr/>
        </p:nvSpPr>
        <p:spPr bwMode="auto">
          <a:xfrm>
            <a:off x="900113" y="438150"/>
            <a:ext cx="8191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/>
              <a:t>How’s the weather in Beijing tomorrow?</a:t>
            </a:r>
          </a:p>
        </p:txBody>
      </p:sp>
      <p:sp>
        <p:nvSpPr>
          <p:cNvPr id="651271" name="Text Box 7"/>
          <p:cNvSpPr txBox="1">
            <a:spLocks noChangeArrowheads="1"/>
          </p:cNvSpPr>
          <p:nvPr/>
        </p:nvSpPr>
        <p:spPr bwMode="auto">
          <a:xfrm>
            <a:off x="1008064" y="3868341"/>
            <a:ext cx="8569325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i="1">
                <a:solidFill>
                  <a:srgbClr val="0000FF"/>
                </a:solidFill>
              </a:rPr>
              <a:t>In Beijing, it will be sunny tomorrow.</a:t>
            </a:r>
          </a:p>
        </p:txBody>
      </p:sp>
      <p:pic>
        <p:nvPicPr>
          <p:cNvPr id="18439" name="Picture 7" descr="C:\Users\zhencheng\Desktop\QQ截图2014081813575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5713" y="1734741"/>
            <a:ext cx="1873250" cy="135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C:\Users\zhencheng\Desktop\三起6A 三起4A 教育出版1A\英语外研新标准（三起）六年级上册（2014年新编）\Module 1\Unit 1 It's more than twenty thousand kilometres long\素材\Temple of Heave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23964" y="1248966"/>
            <a:ext cx="4332287" cy="2437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5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7" grpId="0"/>
      <p:bldP spid="65127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131763" y="1510450"/>
            <a:ext cx="184731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31764" y="1510450"/>
            <a:ext cx="184731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31764" y="1510450"/>
            <a:ext cx="184731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pic>
        <p:nvPicPr>
          <p:cNvPr id="652297" name="Picture 9" descr="win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6116" y="1680652"/>
            <a:ext cx="2556284" cy="16467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52299" name="Text Box 11"/>
          <p:cNvSpPr txBox="1">
            <a:spLocks noChangeArrowheads="1"/>
          </p:cNvSpPr>
          <p:nvPr/>
        </p:nvSpPr>
        <p:spPr bwMode="auto">
          <a:xfrm>
            <a:off x="1008064" y="3706416"/>
            <a:ext cx="8569325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i="1">
                <a:solidFill>
                  <a:srgbClr val="0000FF"/>
                </a:solidFill>
              </a:rPr>
              <a:t>Shanghai will be rainy and windy.</a:t>
            </a:r>
          </a:p>
        </p:txBody>
      </p:sp>
      <p:pic>
        <p:nvPicPr>
          <p:cNvPr id="652300" name="Picture 12" descr="10105880_0395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383507"/>
            <a:ext cx="4572000" cy="2165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15901" y="411957"/>
            <a:ext cx="86275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/>
              <a:t>How’s the weather in Shanghai tomorrow?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5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65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9" grpId="0" autoUpdateAnimBg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43" name="Text Box 7"/>
          <p:cNvSpPr txBox="1">
            <a:spLocks noChangeArrowheads="1"/>
          </p:cNvSpPr>
          <p:nvPr/>
        </p:nvSpPr>
        <p:spPr bwMode="auto">
          <a:xfrm>
            <a:off x="863600" y="3679031"/>
            <a:ext cx="8280400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i="1">
                <a:solidFill>
                  <a:srgbClr val="0000FF"/>
                </a:solidFill>
              </a:rPr>
              <a:t>It will rain in Hong Kong tomorrow.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6" y="411957"/>
            <a:ext cx="90507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/>
              <a:t>How’s the weather in Hong Kong tomorrow?</a:t>
            </a:r>
          </a:p>
        </p:txBody>
      </p:sp>
      <p:pic>
        <p:nvPicPr>
          <p:cNvPr id="21511" name="Picture 7" descr="C:\Users\zhencheng\Desktop\QQ截图201408181405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1626394"/>
            <a:ext cx="2268538" cy="13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4d3b409ajw1dsbszxom8ij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1" y="1032273"/>
            <a:ext cx="4608513" cy="230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65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43" grpId="0" autoUpdateAnimBg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1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1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全屏显示(16:9)</PresentationFormat>
  <Paragraphs>72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宋体</vt:lpstr>
      <vt:lpstr>微软雅黑</vt:lpstr>
      <vt:lpstr>Arial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2005-11-29T12:00:00Z</dcterms:created>
  <dcterms:modified xsi:type="dcterms:W3CDTF">2023-01-16T18:33:25Z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F703C5B757914E5DB65F87EE704B41C1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