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355" r:id="rId2"/>
    <p:sldId id="356" r:id="rId3"/>
    <p:sldId id="357" r:id="rId4"/>
    <p:sldId id="281" r:id="rId5"/>
    <p:sldId id="282" r:id="rId6"/>
    <p:sldId id="359" r:id="rId7"/>
    <p:sldId id="275" r:id="rId8"/>
    <p:sldId id="260" r:id="rId9"/>
    <p:sldId id="289" r:id="rId10"/>
    <p:sldId id="291" r:id="rId11"/>
    <p:sldId id="292" r:id="rId12"/>
    <p:sldId id="360" r:id="rId13"/>
    <p:sldId id="363" r:id="rId14"/>
    <p:sldId id="392" r:id="rId15"/>
    <p:sldId id="393" r:id="rId16"/>
    <p:sldId id="394" r:id="rId17"/>
    <p:sldId id="395" r:id="rId18"/>
    <p:sldId id="396" r:id="rId19"/>
    <p:sldId id="364" r:id="rId20"/>
    <p:sldId id="365" r:id="rId21"/>
    <p:sldId id="366" r:id="rId22"/>
    <p:sldId id="408" r:id="rId23"/>
    <p:sldId id="400" r:id="rId24"/>
    <p:sldId id="401" r:id="rId25"/>
    <p:sldId id="402" r:id="rId26"/>
    <p:sldId id="403" r:id="rId27"/>
    <p:sldId id="407" r:id="rId28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3429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685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0287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17145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0574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24003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27432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C3B2"/>
    <a:srgbClr val="E6D6B8"/>
    <a:srgbClr val="008000"/>
    <a:srgbClr val="0000FF"/>
    <a:srgbClr val="FF9900"/>
    <a:srgbClr val="FF3399"/>
    <a:srgbClr val="00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244" y="-10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198" cy="7619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409575" y="754063"/>
            <a:ext cx="5854700" cy="329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">
                <a:solidFill>
                  <a:schemeClr val="tx1">
                    <a:alpha val="0"/>
                  </a:schemeClr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3075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38163" y="4387850"/>
            <a:ext cx="5780087" cy="395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">
                <a:solidFill>
                  <a:schemeClr val="tx1">
                    <a:alpha val="0"/>
                  </a:schemeClr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
第二级
第三级
第四级
第五级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">
                <a:solidFill>
                  <a:schemeClr val="tx1">
                    <a:alpha val="0"/>
                  </a:schemeClr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zh-CN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3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">
                <a:solidFill>
                  <a:schemeClr val="tx1">
                    <a:alpha val="0"/>
                  </a:schemeClr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zh-CN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3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">
                <a:solidFill>
                  <a:schemeClr val="tx1">
                    <a:alpha val="0"/>
                  </a:schemeClr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zh-CN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6800"/>
            <a:ext cx="2973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">
                <a:solidFill>
                  <a:schemeClr val="tx1">
                    <a:alpha val="0"/>
                  </a:schemeClr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fld id="{A295F729-7CB9-486B-BA30-420BC7BF77CB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342900" algn="l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685800" algn="l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028700" algn="l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371600" algn="l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2625" y="1139825"/>
            <a:ext cx="5486400" cy="3086100"/>
          </a:xfrm>
          <a:noFill/>
          <a:ln w="1">
            <a:solidFill>
              <a:schemeClr val="tx1">
                <a:alpha val="0"/>
              </a:schemeClr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备注占位符 2"/>
          <p:cNvSpPr>
            <a:spLocks noGrp="1" noChangeArrowheads="1"/>
          </p:cNvSpPr>
          <p:nvPr>
            <p:ph type="body" idx="1"/>
          </p:nvPr>
        </p:nvSpPr>
        <p:spPr>
          <a:xfrm>
            <a:off x="682625" y="4397375"/>
            <a:ext cx="5486400" cy="3600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">
                <a:solidFill>
                  <a:schemeClr val="tx1">
                    <a:alpha val="0"/>
                  </a:schemeClr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0724" name="灯片编号占位符 3"/>
          <p:cNvSpPr txBox="1">
            <a:spLocks noGrp="1" noChangeArrowheads="1"/>
          </p:cNvSpPr>
          <p:nvPr/>
        </p:nvSpPr>
        <p:spPr bwMode="auto">
          <a:xfrm>
            <a:off x="3881438" y="8682038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D070C665-0751-4A8C-8178-1354A0DD4824}" type="slidenum">
              <a:rPr lang="zh-CN" altLang="en-US" sz="1200">
                <a:latin typeface="Calibri" panose="020F0502020204030204" pitchFamily="34" charset="0"/>
              </a:rPr>
              <a:t>24</a:t>
            </a:fld>
            <a:endParaRPr lang="zh-CN" altLang="en-US" sz="1200">
              <a:latin typeface="Calibri" panose="020F050202020403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图片 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 Placeholder 2"/>
          <p:cNvSpPr>
            <a:spLocks noGrp="1" noChangeArrowheads="1"/>
          </p:cNvSpPr>
          <p:nvPr>
            <p:ph type="subTitle" idx="1"/>
          </p:nvPr>
        </p:nvSpPr>
        <p:spPr>
          <a:xfrm>
            <a:off x="3286125" y="2362200"/>
            <a:ext cx="5267325" cy="447675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>
                <a:solidFill>
                  <a:schemeClr val="accent2"/>
                </a:solidFill>
              </a:defRPr>
            </a:lvl1pPr>
          </a:lstStyle>
          <a:p>
            <a:pPr lvl="0"/>
            <a:r>
              <a:rPr lang="zh-CN" noProof="0" smtClean="0"/>
              <a:t>单击此处编辑母版副标题样式</a:t>
            </a:r>
          </a:p>
        </p:txBody>
      </p:sp>
      <p:sp>
        <p:nvSpPr>
          <p:cNvPr id="2052" name="Date Placeholder 3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4683919"/>
            <a:ext cx="2133600" cy="3571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2053" name="Footer Placeholder 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4683919"/>
            <a:ext cx="2895600" cy="3571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2054" name="Slide Number Placeholder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4683919"/>
            <a:ext cx="2133600" cy="357188"/>
          </a:xfrm>
        </p:spPr>
        <p:txBody>
          <a:bodyPr/>
          <a:lstStyle>
            <a:lvl1pPr>
              <a:defRPr/>
            </a:lvl1pPr>
          </a:lstStyle>
          <a:p>
            <a:fld id="{885839AB-8E1F-4DA8-8E94-67A38AC17C0D}" type="slidenum">
              <a:rPr lang="zh-CN" altLang="en-US"/>
              <a:t>‹#›</a:t>
            </a:fld>
            <a:endParaRPr lang="en-US"/>
          </a:p>
        </p:txBody>
      </p:sp>
      <p:sp>
        <p:nvSpPr>
          <p:cNvPr id="2055" name="Title Placeholder 1"/>
          <p:cNvSpPr>
            <a:spLocks noGrp="1" noChangeArrowheads="1"/>
          </p:cNvSpPr>
          <p:nvPr>
            <p:ph type="ctrTitle"/>
          </p:nvPr>
        </p:nvSpPr>
        <p:spPr>
          <a:xfrm>
            <a:off x="3276600" y="1064419"/>
            <a:ext cx="5267325" cy="1102519"/>
          </a:xfrm>
        </p:spPr>
        <p:txBody>
          <a:bodyPr/>
          <a:lstStyle>
            <a:lvl1pPr algn="ctr">
              <a:defRPr sz="3000">
                <a:solidFill>
                  <a:schemeClr val="accent1"/>
                </a:solidFill>
              </a:defRPr>
            </a:lvl1pPr>
          </a:lstStyle>
          <a:p>
            <a:pPr lvl="0"/>
            <a:r>
              <a:rPr lang="zh-CN" noProof="0" smtClean="0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CDD132-5E6B-41E8-8139-39E76F81C8FE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475810" y="0"/>
            <a:ext cx="2100263" cy="472201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71450" y="0"/>
            <a:ext cx="6190060" cy="472201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8ABA14-709E-4B0F-9BD7-3E147991A8B0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1450" y="0"/>
            <a:ext cx="8091488" cy="507206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85776" y="904875"/>
            <a:ext cx="8090297" cy="38171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86313"/>
            <a:ext cx="2057400" cy="273844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86313"/>
            <a:ext cx="3086100" cy="273844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86313"/>
            <a:ext cx="2057400" cy="273844"/>
          </a:xfrm>
        </p:spPr>
        <p:txBody>
          <a:bodyPr/>
          <a:lstStyle>
            <a:lvl1pPr>
              <a:defRPr/>
            </a:lvl1pPr>
          </a:lstStyle>
          <a:p>
            <a:fld id="{1C1954E7-DAB4-471F-AA90-179B9B258E00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EAA944-1859-498E-BC2D-830FD2233582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B44118-B77F-400B-9A8E-A06C6BBCC521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85775" y="904875"/>
            <a:ext cx="3987404" cy="3817144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87479" y="904875"/>
            <a:ext cx="3988594" cy="3817144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9FBDE1-8D42-49C3-9AC6-8EDCD8D64040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3979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3979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4628" y="1151335"/>
            <a:ext cx="4042172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4628" y="1631156"/>
            <a:ext cx="4042172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F9FF81-0A3C-48D4-A620-0D03AA831F81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C691FF-80E4-4500-A2F1-C2827C77DA12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D34C19-C54C-4B08-816D-FD3C8FC2D4F9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787"/>
            <a:ext cx="3008710" cy="871538"/>
          </a:xfrm>
        </p:spPr>
        <p:txBody>
          <a:bodyPr/>
          <a:lstStyle>
            <a:lvl1pPr algn="l">
              <a:defRPr sz="15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448" y="204788"/>
            <a:ext cx="5111353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076326"/>
            <a:ext cx="3008710" cy="3518297"/>
          </a:xfrm>
        </p:spPr>
        <p:txBody>
          <a:bodyPr/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7D1E78-5D9C-49A7-AAD7-B79E4F814800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1891" y="3600450"/>
            <a:ext cx="5486400" cy="425054"/>
          </a:xfrm>
        </p:spPr>
        <p:txBody>
          <a:bodyPr/>
          <a:lstStyle>
            <a:lvl1pPr algn="l">
              <a:defRPr sz="15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1891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1891" y="4025503"/>
            <a:ext cx="5486400" cy="603647"/>
          </a:xfrm>
        </p:spPr>
        <p:txBody>
          <a:bodyPr/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F1D3C4-B22E-4609-B9C7-A4DF3807459E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矩形 8"/>
          <p:cNvSpPr>
            <a:spLocks noChangeArrowheads="1"/>
          </p:cNvSpPr>
          <p:nvPr/>
        </p:nvSpPr>
        <p:spPr bwMode="auto">
          <a:xfrm>
            <a:off x="0" y="236299"/>
            <a:ext cx="9144000" cy="5154216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027" name="矩形 12"/>
          <p:cNvSpPr>
            <a:spLocks noChangeArrowheads="1"/>
          </p:cNvSpPr>
          <p:nvPr/>
        </p:nvSpPr>
        <p:spPr bwMode="auto">
          <a:xfrm>
            <a:off x="0" y="-34528"/>
            <a:ext cx="9144000" cy="620316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028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85776" y="904875"/>
            <a:ext cx="8090297" cy="3817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</p:txBody>
      </p:sp>
      <p:sp>
        <p:nvSpPr>
          <p:cNvPr id="1029" name="Date Placeholder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8650" y="4786313"/>
            <a:ext cx="2057400" cy="27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1030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28950" y="4786313"/>
            <a:ext cx="3086100" cy="27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/>
          <a:lstStyle>
            <a:lvl1pPr algn="ctr">
              <a:defRPr sz="900"/>
            </a:lvl1pPr>
          </a:lstStyle>
          <a:p>
            <a:endParaRPr lang="en-US"/>
          </a:p>
        </p:txBody>
      </p:sp>
      <p:sp>
        <p:nvSpPr>
          <p:cNvPr id="1031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57950" y="4786313"/>
            <a:ext cx="2057400" cy="27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/>
          <a:lstStyle>
            <a:lvl1pPr algn="r">
              <a:defRPr sz="900"/>
            </a:lvl1pPr>
          </a:lstStyle>
          <a:p>
            <a:fld id="{EB1A174D-CEC2-42E7-91F0-BB994278BD4C}" type="slidenum">
              <a:rPr lang="zh-CN" altLang="en-US"/>
              <a:t>‹#›</a:t>
            </a:fld>
            <a:endParaRPr lang="en-US"/>
          </a:p>
        </p:txBody>
      </p:sp>
      <p:sp>
        <p:nvSpPr>
          <p:cNvPr id="1032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171450" y="0"/>
            <a:ext cx="8091488" cy="507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b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Tempus Sans ITC" panose="04020404030D07020202" pitchFamily="2" charset="0"/>
          <a:ea typeface="幼圆" panose="02010509060101010101" pitchFamily="49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Tempus Sans ITC" panose="04020404030D07020202" pitchFamily="2" charset="0"/>
          <a:ea typeface="幼圆" panose="02010509060101010101" pitchFamily="49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Tempus Sans ITC" panose="04020404030D07020202" pitchFamily="2" charset="0"/>
          <a:ea typeface="幼圆" panose="02010509060101010101" pitchFamily="49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Tempus Sans ITC" panose="04020404030D07020202" pitchFamily="2" charset="0"/>
          <a:ea typeface="幼圆" panose="02010509060101010101" pitchFamily="49" charset="-122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Tempus Sans ITC" panose="04020404030D07020202" pitchFamily="2" charset="0"/>
          <a:ea typeface="幼圆" panose="02010509060101010101" pitchFamily="49" charset="-122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Tempus Sans ITC" panose="04020404030D07020202" pitchFamily="2" charset="0"/>
          <a:ea typeface="幼圆" panose="02010509060101010101" pitchFamily="49" charset="-122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Tempus Sans ITC" panose="04020404030D07020202" pitchFamily="2" charset="0"/>
          <a:ea typeface="幼圆" panose="02010509060101010101" pitchFamily="49" charset="-122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Tempus Sans ITC" panose="04020404030D07020202" pitchFamily="2" charset="0"/>
          <a:ea typeface="幼圆" panose="02010509060101010101" pitchFamily="49" charset="-122"/>
        </a:defRPr>
      </a:lvl9pPr>
    </p:titleStyle>
    <p:bodyStyle>
      <a:lvl1pPr marL="267970" indent="-267970" algn="l" rtl="0" fontAlgn="base">
        <a:lnSpc>
          <a:spcPct val="90000"/>
        </a:lnSpc>
        <a:spcBef>
          <a:spcPts val="135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m"/>
        <a:defRPr sz="2100">
          <a:solidFill>
            <a:schemeClr val="accent1"/>
          </a:solidFill>
          <a:latin typeface="+mn-lt"/>
          <a:ea typeface="+mn-ea"/>
          <a:cs typeface="+mn-cs"/>
        </a:defRPr>
      </a:lvl1pPr>
      <a:lvl2pPr marL="267970" indent="-267970" algn="l" rtl="0" fontAlgn="base">
        <a:lnSpc>
          <a:spcPct val="130000"/>
        </a:lnSpc>
        <a:spcBef>
          <a:spcPct val="0"/>
        </a:spcBef>
        <a:spcAft>
          <a:spcPct val="0"/>
        </a:spcAft>
        <a:buFont typeface="Calibri" panose="020F0502020204030204" pitchFamily="34" charset="0"/>
        <a:buChar char=" "/>
        <a:defRPr>
          <a:solidFill>
            <a:schemeClr val="tx1"/>
          </a:solidFill>
          <a:latin typeface="+mn-lt"/>
          <a:ea typeface="+mn-ea"/>
        </a:defRPr>
      </a:lvl2pPr>
      <a:lvl3pPr marL="8572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Calibri" panose="020F0502020204030204" pitchFamily="34" charset="0"/>
        <a:buChar char="•"/>
        <a:defRPr sz="1500">
          <a:solidFill>
            <a:srgbClr val="7F7F7F"/>
          </a:solidFill>
          <a:latin typeface="+mn-lt"/>
          <a:ea typeface="+mn-ea"/>
        </a:defRPr>
      </a:lvl3pPr>
      <a:lvl4pPr marL="12001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Calibri" panose="020F0502020204030204" pitchFamily="34" charset="0"/>
        <a:buChar char="•"/>
        <a:defRPr>
          <a:solidFill>
            <a:srgbClr val="7F7F7F"/>
          </a:solidFill>
          <a:latin typeface="+mn-lt"/>
          <a:ea typeface="+mn-ea"/>
        </a:defRPr>
      </a:lvl4pPr>
      <a:lvl5pPr marL="15430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Calibri" panose="020F0502020204030204" pitchFamily="34" charset="0"/>
        <a:buChar char="•"/>
        <a:defRPr>
          <a:solidFill>
            <a:srgbClr val="7F7F7F"/>
          </a:solidFill>
          <a:latin typeface="+mn-lt"/>
          <a:ea typeface="+mn-ea"/>
        </a:defRPr>
      </a:lvl5pPr>
      <a:lvl6pPr marL="18859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Calibri" panose="020F0502020204030204" pitchFamily="34" charset="0"/>
        <a:buChar char="•"/>
        <a:defRPr>
          <a:solidFill>
            <a:srgbClr val="7F7F7F"/>
          </a:solidFill>
          <a:latin typeface="+mn-lt"/>
          <a:ea typeface="+mn-ea"/>
        </a:defRPr>
      </a:lvl6pPr>
      <a:lvl7pPr marL="22288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Calibri" panose="020F0502020204030204" pitchFamily="34" charset="0"/>
        <a:buChar char="•"/>
        <a:defRPr>
          <a:solidFill>
            <a:srgbClr val="7F7F7F"/>
          </a:solidFill>
          <a:latin typeface="+mn-lt"/>
          <a:ea typeface="+mn-ea"/>
        </a:defRPr>
      </a:lvl7pPr>
      <a:lvl8pPr marL="25717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Calibri" panose="020F0502020204030204" pitchFamily="34" charset="0"/>
        <a:buChar char="•"/>
        <a:defRPr>
          <a:solidFill>
            <a:srgbClr val="7F7F7F"/>
          </a:solidFill>
          <a:latin typeface="+mn-lt"/>
          <a:ea typeface="+mn-ea"/>
        </a:defRPr>
      </a:lvl8pPr>
      <a:lvl9pPr marL="29146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Calibri" panose="020F0502020204030204" pitchFamily="34" charset="0"/>
        <a:buChar char="•"/>
        <a:defRPr>
          <a:solidFill>
            <a:srgbClr val="7F7F7F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776734" y="209612"/>
            <a:ext cx="4884992" cy="2908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1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 1</a:t>
            </a:r>
            <a:r>
              <a:rPr lang="en-US" sz="41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US" sz="41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It’s taller than </a:t>
            </a:r>
          </a:p>
          <a:p>
            <a:pPr algn="ctr">
              <a:lnSpc>
                <a:spcPct val="150000"/>
              </a:lnSpc>
            </a:pPr>
            <a:r>
              <a:rPr lang="en-US" sz="41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many other buildings.</a:t>
            </a:r>
          </a:p>
        </p:txBody>
      </p:sp>
      <p:sp>
        <p:nvSpPr>
          <p:cNvPr id="5" name="矩形 4"/>
          <p:cNvSpPr/>
          <p:nvPr/>
        </p:nvSpPr>
        <p:spPr>
          <a:xfrm>
            <a:off x="4704886" y="3562382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Group 2"/>
          <p:cNvGraphicFramePr>
            <a:graphicFrameLocks noGrp="1"/>
          </p:cNvGraphicFramePr>
          <p:nvPr/>
        </p:nvGraphicFramePr>
        <p:xfrm>
          <a:off x="457200" y="1143000"/>
          <a:ext cx="8058151" cy="3600451"/>
        </p:xfrm>
        <a:graphic>
          <a:graphicData uri="http://schemas.openxmlformats.org/drawingml/2006/table">
            <a:tbl>
              <a:tblPr/>
              <a:tblGrid>
                <a:gridCol w="39874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07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560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zh-CN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幼圆" panose="02010509060101010101" pitchFamily="49" charset="-122"/>
                        </a:rPr>
                        <a:t>Shenzhen</a:t>
                      </a:r>
                    </a:p>
                  </a:txBody>
                  <a:tcPr marL="67628" marR="67628" marT="35243" marB="35243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zh-CN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幼圆" panose="02010509060101010101" pitchFamily="49" charset="-122"/>
                        </a:rPr>
                        <a:t>Your home town</a:t>
                      </a:r>
                    </a:p>
                  </a:txBody>
                  <a:tcPr marL="67628" marR="67628" marT="35243" marB="35243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60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zh-CN" sz="3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ea typeface="幼圆" panose="02010509060101010101" pitchFamily="49" charset="-122"/>
                        </a:rPr>
                        <a:t>a big city</a:t>
                      </a:r>
                    </a:p>
                  </a:txBody>
                  <a:tcPr marL="67628" marR="67628" marT="35243" marB="35243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3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ea typeface="幼圆" panose="02010509060101010101" pitchFamily="49" charset="-122"/>
                      </a:endParaRPr>
                    </a:p>
                  </a:txBody>
                  <a:tcPr marL="67628" marR="67628" marT="35243" marB="35243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ea typeface="幼圆" panose="02010509060101010101" pitchFamily="49" charset="-122"/>
                      </a:endParaRPr>
                    </a:p>
                  </a:txBody>
                  <a:tcPr marL="67628" marR="67628" marT="35243" marB="35243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ea typeface="幼圆" panose="02010509060101010101" pitchFamily="49" charset="-122"/>
                      </a:endParaRPr>
                    </a:p>
                  </a:txBody>
                  <a:tcPr marL="67628" marR="67628" marT="35243" marB="35243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65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ea typeface="幼圆" panose="02010509060101010101" pitchFamily="49" charset="-122"/>
                      </a:endParaRPr>
                    </a:p>
                  </a:txBody>
                  <a:tcPr marL="67628" marR="67628" marT="35243" marB="35243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ea typeface="幼圆" panose="02010509060101010101" pitchFamily="49" charset="-122"/>
                      </a:endParaRPr>
                    </a:p>
                  </a:txBody>
                  <a:tcPr marL="67628" marR="67628" marT="35243" marB="35243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5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ea typeface="幼圆" panose="02010509060101010101" pitchFamily="49" charset="-122"/>
                      </a:endParaRPr>
                    </a:p>
                  </a:txBody>
                  <a:tcPr marL="67628" marR="67628" marT="35243" marB="35243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ea typeface="幼圆" panose="02010509060101010101" pitchFamily="49" charset="-122"/>
                      </a:endParaRPr>
                    </a:p>
                  </a:txBody>
                  <a:tcPr marL="67628" marR="67628" marT="35243" marB="35243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5382" name="Text Box 22"/>
          <p:cNvSpPr txBox="1">
            <a:spLocks noChangeArrowheads="1"/>
          </p:cNvSpPr>
          <p:nvPr/>
        </p:nvSpPr>
        <p:spPr bwMode="auto">
          <a:xfrm>
            <a:off x="171450" y="0"/>
            <a:ext cx="8858250" cy="946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>
            <a:lvl1pPr marL="441325" indent="-4413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1310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zh-CN" sz="2400">
                <a:solidFill>
                  <a:schemeClr val="bg1"/>
                </a:solidFill>
              </a:rPr>
              <a:t>5. Compare Shenzhen with your home town. Make notes in the </a:t>
            </a:r>
            <a:r>
              <a:rPr lang="zh-CN" altLang="zh-CN" sz="2400">
                <a:solidFill>
                  <a:srgbClr val="990000"/>
                </a:solidFill>
              </a:rPr>
              <a:t>table.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2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 descr="proxy?url=aHR0cDovL2hpcGhvdG9zLmJhaWR1LmNvbS9zbHl0bC9waWMvaXRlbS8wY2IwOTkxZjBhMDdmYWQ4YTY4NjY5YjguanBn&amp;md5=6f924ed0f999527df2e3f32c41f2102a"/>
          <p:cNvSpPr>
            <a:spLocks noChangeAspect="1" noChangeArrowheads="1"/>
          </p:cNvSpPr>
          <p:nvPr/>
        </p:nvSpPr>
        <p:spPr bwMode="auto">
          <a:xfrm>
            <a:off x="4419600" y="2457450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6387" name="AutoShape 3" descr="proxy?url=aHR0cDovL2hpcGhvdG9zLmJhaWR1LmNvbS9zbHl0bC9waWMvaXRlbS8wY2IwOTkxZjBhMDdmYWQ4YTY4NjY5YjguanBn&amp;md5=6f924ed0f999527df2e3f32c41f2102a"/>
          <p:cNvSpPr>
            <a:spLocks noChangeAspect="1" noChangeArrowheads="1"/>
          </p:cNvSpPr>
          <p:nvPr/>
        </p:nvSpPr>
        <p:spPr bwMode="auto">
          <a:xfrm>
            <a:off x="4419600" y="2457450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342900" y="971550"/>
            <a:ext cx="7015163" cy="1097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zh-CN" sz="2700">
                <a:solidFill>
                  <a:srgbClr val="000000"/>
                </a:solidFill>
                <a:cs typeface="Arial" panose="020B0604020202020204" pitchFamily="34" charset="0"/>
              </a:rPr>
              <a:t>— Is your home town bigger than Shenzhen?</a:t>
            </a:r>
          </a:p>
          <a:p>
            <a:pPr>
              <a:lnSpc>
                <a:spcPct val="125000"/>
              </a:lnSpc>
            </a:pPr>
            <a:r>
              <a:rPr lang="zh-CN" altLang="zh-CN" sz="2700">
                <a:solidFill>
                  <a:srgbClr val="000000"/>
                </a:solidFill>
                <a:cs typeface="Arial" panose="020B0604020202020204" pitchFamily="34" charset="0"/>
              </a:rPr>
              <a:t>— No, it isn’t. It’s smaller than Shenzhen.</a:t>
            </a:r>
          </a:p>
        </p:txBody>
      </p:sp>
      <p:pic>
        <p:nvPicPr>
          <p:cNvPr id="16389" name="Picture 5" descr="o20110324171349314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1450" y="2171700"/>
            <a:ext cx="4152900" cy="268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6" descr="9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86300" y="2172891"/>
            <a:ext cx="4229100" cy="268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9050" y="0"/>
            <a:ext cx="9067800" cy="992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>
            <a:lvl1pPr marL="441325" indent="-4413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6210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zh-CN" sz="2400" dirty="0">
                <a:solidFill>
                  <a:schemeClr val="bg1"/>
                </a:solidFill>
                <a:sym typeface="Arial" panose="020B0604020202020204" pitchFamily="34" charset="0"/>
              </a:rPr>
              <a:t>6. Work in pairs. Talk about the differences between Shenzhen </a:t>
            </a:r>
            <a:r>
              <a:rPr lang="zh-CN" altLang="zh-CN" sz="2400" dirty="0">
                <a:solidFill>
                  <a:srgbClr val="990000"/>
                </a:solidFill>
                <a:sym typeface="Arial" panose="020B0604020202020204" pitchFamily="34" charset="0"/>
              </a:rPr>
              <a:t>and your home town.</a:t>
            </a:r>
            <a:r>
              <a:rPr lang="zh-CN" altLang="zh-CN" sz="2600" b="1" dirty="0">
                <a:solidFill>
                  <a:srgbClr val="990000"/>
                </a:solidFill>
              </a:rPr>
              <a:t> </a:t>
            </a:r>
            <a:r>
              <a:rPr lang="zh-CN" altLang="zh-CN" sz="2400" dirty="0">
                <a:solidFill>
                  <a:srgbClr val="990000"/>
                </a:solidFill>
                <a:sym typeface="Arial" panose="020B0604020202020204" pitchFamily="34" charset="0"/>
              </a:rPr>
              <a:t>Use </a:t>
            </a:r>
            <a:r>
              <a:rPr lang="zh-CN" altLang="zh-CN" sz="2600" b="1" i="1" dirty="0">
                <a:solidFill>
                  <a:srgbClr val="0000FF"/>
                </a:solidFill>
              </a:rPr>
              <a:t>big, small, hot, cold, tall </a:t>
            </a:r>
            <a:r>
              <a:rPr lang="zh-CN" altLang="zh-CN" sz="2600" b="1" dirty="0">
                <a:solidFill>
                  <a:srgbClr val="0000FF"/>
                </a:solidFill>
              </a:rPr>
              <a:t>or </a:t>
            </a:r>
            <a:r>
              <a:rPr lang="zh-CN" altLang="zh-CN" sz="2600" b="1" i="1" dirty="0">
                <a:solidFill>
                  <a:srgbClr val="0000FF"/>
                </a:solidFill>
              </a:rPr>
              <a:t>new</a:t>
            </a:r>
            <a:r>
              <a:rPr lang="zh-CN" altLang="zh-CN" sz="2600" b="1" dirty="0">
                <a:solidFill>
                  <a:srgbClr val="990000"/>
                </a:solidFill>
              </a:rPr>
              <a:t>.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utoUpdateAnimBg="0"/>
      <p:bldP spid="16391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20304" y="1697831"/>
            <a:ext cx="8051006" cy="1625204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sz="8200" b="1" dirty="0">
                <a:solidFill>
                  <a:srgbClr val="0000FF"/>
                </a:solidFill>
                <a:latin typeface="HanWangWCL10" charset="-120"/>
                <a:ea typeface="HanWangWCL10" charset="-120"/>
              </a:rPr>
              <a:t>Language points</a:t>
            </a:r>
          </a:p>
        </p:txBody>
      </p:sp>
    </p:spTree>
  </p:cSld>
  <p:clrMapOvr>
    <a:masterClrMapping/>
  </p:clrMapOvr>
  <p:transition>
    <p:rand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" y="28575"/>
            <a:ext cx="9001125" cy="647700"/>
          </a:xfrm>
        </p:spPr>
        <p:txBody>
          <a:bodyPr/>
          <a:lstStyle/>
          <a:p>
            <a:r>
              <a:rPr lang="zh-CN" altLang="en-US" b="0" dirty="0">
                <a:latin typeface="Arial" panose="020B0604020202020204" pitchFamily="34" charset="0"/>
              </a:rPr>
              <a:t>Well, it's </a:t>
            </a:r>
            <a:r>
              <a:rPr lang="zh-CN" altLang="en-US" b="0" dirty="0">
                <a:solidFill>
                  <a:srgbClr val="0000FF"/>
                </a:solidFill>
                <a:latin typeface="Arial" panose="020B0604020202020204" pitchFamily="34" charset="0"/>
              </a:rPr>
              <a:t>on the coast</a:t>
            </a:r>
            <a:r>
              <a:rPr lang="zh-CN" altLang="en-US" b="0" dirty="0">
                <a:latin typeface="Arial" panose="020B0604020202020204" pitchFamily="34" charset="0"/>
              </a:rPr>
              <a:t> near Hong Kong.</a:t>
            </a:r>
            <a:r>
              <a:rPr lang="zh-CN" altLang="en-US" b="0" dirty="0">
                <a:latin typeface="Arial" panose="020B0604020202020204" pitchFamily="34" charset="0"/>
                <a:ea typeface="方正卡通简体" charset="-122"/>
              </a:rPr>
              <a:t>哦，它是临近香港的沿海城市。</a:t>
            </a:r>
            <a:endParaRPr lang="zh-CN" altLang="en-US" b="0" dirty="0">
              <a:ea typeface="方正卡通简体" charset="-122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938" y="1123988"/>
            <a:ext cx="8854679" cy="1771650"/>
          </a:xfrm>
        </p:spPr>
        <p:txBody>
          <a:bodyPr/>
          <a:lstStyle/>
          <a:p>
            <a:pPr marL="0" indent="0">
              <a:lnSpc>
                <a:spcPct val="130000"/>
              </a:lnSpc>
              <a:spcBef>
                <a:spcPct val="0"/>
              </a:spcBef>
              <a:buSzPct val="100000"/>
              <a:buNone/>
            </a:pPr>
            <a:r>
              <a:rPr lang="zh-CN" altLang="en-US" sz="2700" dirty="0">
                <a:solidFill>
                  <a:srgbClr val="0000FF"/>
                </a:solidFill>
                <a:latin typeface="Arial" panose="020B0604020202020204" pitchFamily="34" charset="0"/>
                <a:ea typeface="方正卡通简体" charset="-122"/>
                <a:sym typeface="Arial" panose="020B0604020202020204" pitchFamily="34" charset="0"/>
              </a:rPr>
              <a:t>on the+方位词+coast of... </a:t>
            </a:r>
            <a:r>
              <a:rPr lang="zh-CN" altLang="en-US" sz="2700" dirty="0">
                <a:solidFill>
                  <a:srgbClr val="0000FF"/>
                </a:solidFill>
                <a:latin typeface="方正卡通简体"/>
                <a:ea typeface="方正卡通简体" charset="-122"/>
                <a:sym typeface="Arial" panose="020B0604020202020204" pitchFamily="34" charset="0"/>
              </a:rPr>
              <a:t>“</a:t>
            </a:r>
            <a:r>
              <a:rPr lang="zh-CN" altLang="en-US" sz="2700" dirty="0">
                <a:solidFill>
                  <a:srgbClr val="0000FF"/>
                </a:solidFill>
                <a:latin typeface="Arial" panose="020B0604020202020204" pitchFamily="34" charset="0"/>
                <a:ea typeface="方正卡通简体" charset="-122"/>
                <a:sym typeface="Arial" panose="020B0604020202020204" pitchFamily="34" charset="0"/>
              </a:rPr>
              <a:t>在......的......海岸</a:t>
            </a:r>
            <a:r>
              <a:rPr lang="zh-CN" altLang="en-US" sz="2700" dirty="0">
                <a:solidFill>
                  <a:srgbClr val="0000FF"/>
                </a:solidFill>
                <a:latin typeface="方正卡通简体"/>
                <a:ea typeface="方正卡通简体" charset="-122"/>
                <a:sym typeface="Arial" panose="020B0604020202020204" pitchFamily="34" charset="0"/>
              </a:rPr>
              <a:t>”</a:t>
            </a:r>
            <a:endParaRPr lang="zh-CN" altLang="en-US" sz="2700" dirty="0">
              <a:solidFill>
                <a:srgbClr val="0000FF"/>
              </a:solidFill>
              <a:latin typeface="Arial" panose="020B0604020202020204" pitchFamily="34" charset="0"/>
              <a:ea typeface="方正卡通简体" charset="-122"/>
              <a:sym typeface="Arial" panose="020B0604020202020204" pitchFamily="34" charset="0"/>
            </a:endParaRPr>
          </a:p>
          <a:p>
            <a:pPr marL="0" indent="0">
              <a:lnSpc>
                <a:spcPct val="130000"/>
              </a:lnSpc>
              <a:spcBef>
                <a:spcPct val="0"/>
              </a:spcBef>
              <a:buSzPct val="100000"/>
              <a:buNone/>
            </a:pPr>
            <a:r>
              <a:rPr lang="zh-CN" altLang="en-US" sz="2700" dirty="0">
                <a:solidFill>
                  <a:srgbClr val="000000"/>
                </a:solidFill>
                <a:latin typeface="Arial" panose="020B0604020202020204" pitchFamily="34" charset="0"/>
                <a:ea typeface="方正卡通简体" charset="-122"/>
                <a:sym typeface="Arial" panose="020B0604020202020204" pitchFamily="34" charset="0"/>
              </a:rPr>
              <a:t>Xiamen is a city on the south coast of China.</a:t>
            </a:r>
          </a:p>
          <a:p>
            <a:pPr marL="0" indent="0">
              <a:lnSpc>
                <a:spcPct val="130000"/>
              </a:lnSpc>
              <a:spcBef>
                <a:spcPct val="0"/>
              </a:spcBef>
              <a:buSzPct val="100000"/>
              <a:buNone/>
            </a:pPr>
            <a:r>
              <a:rPr lang="zh-CN" altLang="en-US" sz="2700" dirty="0">
                <a:solidFill>
                  <a:srgbClr val="000000"/>
                </a:solidFill>
                <a:latin typeface="Arial" panose="020B0604020202020204" pitchFamily="34" charset="0"/>
                <a:ea typeface="方正卡通简体" charset="-122"/>
                <a:sym typeface="Arial" panose="020B0604020202020204" pitchFamily="34" charset="0"/>
              </a:rPr>
              <a:t>厦门是中国南海岸的一座城市</a:t>
            </a:r>
            <a:r>
              <a:rPr lang="zh-CN" altLang="en-US" sz="2700" dirty="0" smtClean="0">
                <a:solidFill>
                  <a:srgbClr val="000000"/>
                </a:solidFill>
                <a:latin typeface="Arial" panose="020B0604020202020204" pitchFamily="34" charset="0"/>
                <a:ea typeface="方正卡通简体" charset="-122"/>
                <a:sym typeface="Arial" panose="020B0604020202020204" pitchFamily="34" charset="0"/>
              </a:rPr>
              <a:t>。</a:t>
            </a:r>
            <a:endParaRPr lang="zh-CN" altLang="en-US" sz="2700" dirty="0">
              <a:solidFill>
                <a:srgbClr val="000000"/>
              </a:solidFill>
              <a:latin typeface="Arial" panose="020B0604020202020204" pitchFamily="34" charset="0"/>
              <a:ea typeface="方正卡通简体" charset="-122"/>
              <a:sym typeface="Arial" panose="020B0604020202020204" pitchFamily="34" charset="0"/>
            </a:endParaRPr>
          </a:p>
        </p:txBody>
      </p:sp>
      <p:sp>
        <p:nvSpPr>
          <p:cNvPr id="18436" name="Rectangle 4"/>
          <p:cNvSpPr>
            <a:spLocks noGrp="1" noChangeArrowheads="1"/>
          </p:cNvSpPr>
          <p:nvPr/>
        </p:nvSpPr>
        <p:spPr bwMode="auto">
          <a:xfrm>
            <a:off x="10716" y="3127772"/>
            <a:ext cx="900112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8580" tIns="34290" rIns="68580" bIns="34290" anchor="b"/>
          <a:lstStyle/>
          <a:p>
            <a:pPr>
              <a:lnSpc>
                <a:spcPct val="90000"/>
              </a:lnSpc>
              <a:buFontTx/>
              <a:buNone/>
            </a:pPr>
            <a:r>
              <a:rPr lang="zh-CN" altLang="en-US" sz="2400" dirty="0">
                <a:solidFill>
                  <a:srgbClr val="000000"/>
                </a:solidFill>
                <a:ea typeface="幼圆" panose="02010509060101010101" pitchFamily="49" charset="-122"/>
              </a:rPr>
              <a:t>In fact, it only became important </a:t>
            </a:r>
            <a:r>
              <a:rPr lang="zh-CN" altLang="en-US" sz="2400" dirty="0">
                <a:solidFill>
                  <a:srgbClr val="0000FF"/>
                </a:solidFill>
                <a:ea typeface="幼圆" panose="02010509060101010101" pitchFamily="49" charset="-122"/>
              </a:rPr>
              <a:t>in the 1980s</a:t>
            </a:r>
            <a:r>
              <a:rPr lang="zh-CN" altLang="en-US" sz="2400" dirty="0">
                <a:solidFill>
                  <a:srgbClr val="000000"/>
                </a:solidFill>
                <a:ea typeface="幼圆" panose="02010509060101010101" pitchFamily="49" charset="-122"/>
              </a:rPr>
              <a:t>.</a:t>
            </a:r>
            <a:r>
              <a:rPr lang="zh-CN" altLang="en-US" sz="2400" dirty="0">
                <a:solidFill>
                  <a:srgbClr val="000000"/>
                </a:solidFill>
                <a:latin typeface="方正卡通简体" charset="-122"/>
                <a:ea typeface="方正卡通简体" charset="-122"/>
              </a:rPr>
              <a:t>实际上，它到了20世纪80年代才变得重要</a:t>
            </a:r>
            <a:r>
              <a:rPr lang="zh-CN" altLang="en-US" sz="2400" dirty="0">
                <a:solidFill>
                  <a:srgbClr val="000000"/>
                </a:solidFill>
                <a:ea typeface="方正卡通简体" charset="-122"/>
              </a:rPr>
              <a:t>。</a:t>
            </a:r>
            <a:endParaRPr lang="zh-CN" altLang="en-US" sz="2400" dirty="0">
              <a:solidFill>
                <a:srgbClr val="000000"/>
              </a:solidFill>
              <a:latin typeface="Tempus Sans ITC" panose="04020404030D07020202" pitchFamily="2" charset="0"/>
              <a:ea typeface="方正卡通简体" charset="-122"/>
            </a:endParaRPr>
          </a:p>
        </p:txBody>
      </p:sp>
      <p:sp>
        <p:nvSpPr>
          <p:cNvPr id="18437" name="Rectangle 5"/>
          <p:cNvSpPr>
            <a:spLocks noGrp="1" noChangeArrowheads="1"/>
          </p:cNvSpPr>
          <p:nvPr/>
        </p:nvSpPr>
        <p:spPr bwMode="auto">
          <a:xfrm>
            <a:off x="153591" y="3786187"/>
            <a:ext cx="8854678" cy="123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pPr>
              <a:lnSpc>
                <a:spcPct val="130000"/>
              </a:lnSpc>
              <a:buClr>
                <a:schemeClr val="accent1"/>
              </a:buClr>
              <a:buSzPct val="100000"/>
              <a:buFont typeface="Wingdings" panose="05000000000000000000" pitchFamily="2" charset="2"/>
              <a:buNone/>
            </a:pPr>
            <a:r>
              <a:rPr lang="zh-CN" altLang="en-US" sz="2700" dirty="0">
                <a:solidFill>
                  <a:srgbClr val="0000FF"/>
                </a:solidFill>
                <a:ea typeface="方正卡通简体" charset="-122"/>
                <a:sym typeface="Arial" panose="020B0604020202020204" pitchFamily="34" charset="0"/>
              </a:rPr>
              <a:t>▲in the 1980s </a:t>
            </a:r>
            <a:r>
              <a:rPr lang="zh-CN" altLang="en-US" sz="2700" dirty="0">
                <a:solidFill>
                  <a:srgbClr val="0000FF"/>
                </a:solidFill>
                <a:latin typeface="方正卡通简体"/>
                <a:ea typeface="方正卡通简体" charset="-122"/>
                <a:sym typeface="Arial" panose="020B0604020202020204" pitchFamily="34" charset="0"/>
              </a:rPr>
              <a:t>“</a:t>
            </a:r>
            <a:r>
              <a:rPr lang="zh-CN" altLang="en-US" sz="2700" dirty="0">
                <a:solidFill>
                  <a:srgbClr val="0000FF"/>
                </a:solidFill>
                <a:ea typeface="方正卡通简体" charset="-122"/>
                <a:sym typeface="Arial" panose="020B0604020202020204" pitchFamily="34" charset="0"/>
              </a:rPr>
              <a:t>在20世纪80年代</a:t>
            </a:r>
            <a:r>
              <a:rPr lang="zh-CN" altLang="en-US" sz="2700" dirty="0">
                <a:solidFill>
                  <a:srgbClr val="0000FF"/>
                </a:solidFill>
                <a:latin typeface="方正卡通简体"/>
                <a:ea typeface="方正卡通简体" charset="-122"/>
                <a:sym typeface="Arial" panose="020B0604020202020204" pitchFamily="34" charset="0"/>
              </a:rPr>
              <a:t>”</a:t>
            </a:r>
            <a:endParaRPr lang="zh-CN" altLang="en-US" sz="2700" dirty="0">
              <a:solidFill>
                <a:srgbClr val="0000FF"/>
              </a:solidFill>
              <a:ea typeface="方正卡通简体" charset="-122"/>
              <a:sym typeface="Arial" panose="020B0604020202020204" pitchFamily="34" charset="0"/>
            </a:endParaRPr>
          </a:p>
          <a:p>
            <a:pPr>
              <a:lnSpc>
                <a:spcPct val="130000"/>
              </a:lnSpc>
              <a:buClr>
                <a:schemeClr val="accent1"/>
              </a:buClr>
              <a:buSzPct val="100000"/>
              <a:buFont typeface="Wingdings" panose="05000000000000000000" pitchFamily="2" charset="2"/>
              <a:buNone/>
            </a:pPr>
            <a:r>
              <a:rPr lang="zh-CN" altLang="en-US" sz="2700" dirty="0">
                <a:solidFill>
                  <a:srgbClr val="000000"/>
                </a:solidFill>
                <a:ea typeface="方正卡通简体" charset="-122"/>
                <a:sym typeface="Arial" panose="020B0604020202020204" pitchFamily="34" charset="0"/>
              </a:rPr>
              <a:t>   例如：in the 2010s意思是</a:t>
            </a:r>
            <a:r>
              <a:rPr lang="zh-CN" altLang="en-US" sz="2700" dirty="0">
                <a:solidFill>
                  <a:srgbClr val="000000"/>
                </a:solidFill>
                <a:latin typeface="方正卡通简体"/>
                <a:ea typeface="方正卡通简体" charset="-122"/>
                <a:sym typeface="Arial" panose="020B0604020202020204" pitchFamily="34" charset="0"/>
              </a:rPr>
              <a:t>“</a:t>
            </a:r>
            <a:r>
              <a:rPr lang="zh-CN" altLang="en-US" sz="2700" dirty="0">
                <a:solidFill>
                  <a:srgbClr val="000000"/>
                </a:solidFill>
                <a:ea typeface="方正卡通简体" charset="-122"/>
                <a:sym typeface="Arial" panose="020B0604020202020204" pitchFamily="34" charset="0"/>
              </a:rPr>
              <a:t>在21世纪10年代</a:t>
            </a:r>
            <a:r>
              <a:rPr lang="zh-CN" altLang="en-US" sz="2700" dirty="0">
                <a:solidFill>
                  <a:srgbClr val="000000"/>
                </a:solidFill>
                <a:latin typeface="方正卡通简体"/>
                <a:ea typeface="方正卡通简体" charset="-122"/>
                <a:sym typeface="Arial" panose="020B0604020202020204" pitchFamily="34" charset="0"/>
              </a:rPr>
              <a:t>”</a:t>
            </a:r>
            <a:r>
              <a:rPr lang="zh-CN" altLang="en-US" sz="2700" dirty="0">
                <a:solidFill>
                  <a:srgbClr val="000000"/>
                </a:solidFill>
                <a:ea typeface="方正卡通简体" charset="-122"/>
                <a:sym typeface="Arial" panose="020B0604020202020204" pitchFamily="34" charset="0"/>
              </a:rPr>
              <a:t>。</a:t>
            </a:r>
            <a:endParaRPr lang="zh-CN" altLang="en-US" sz="2700" dirty="0">
              <a:solidFill>
                <a:srgbClr val="000000"/>
              </a:solidFill>
              <a:latin typeface="Calibri" panose="020F0502020204030204" pitchFamily="34" charset="0"/>
              <a:ea typeface="方正卡通简体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bldLvl="0" autoUpdateAnimBg="0"/>
      <p:bldP spid="18436" grpId="0" bldLvl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71450" y="1191"/>
            <a:ext cx="8801100" cy="507206"/>
          </a:xfrm>
        </p:spPr>
        <p:txBody>
          <a:bodyPr/>
          <a:lstStyle/>
          <a:p>
            <a:r>
              <a:rPr lang="zh-CN" altLang="en-US" b="0" dirty="0">
                <a:latin typeface="Arial" panose="020B0604020202020204" pitchFamily="34" charset="0"/>
              </a:rPr>
              <a:t>It's </a:t>
            </a:r>
            <a:r>
              <a:rPr lang="zh-CN" altLang="en-US" b="0" dirty="0">
                <a:solidFill>
                  <a:srgbClr val="0000FF"/>
                </a:solidFill>
                <a:latin typeface="Arial" panose="020B0604020202020204" pitchFamily="34" charset="0"/>
              </a:rPr>
              <a:t>getting</a:t>
            </a:r>
            <a:r>
              <a:rPr lang="zh-CN" altLang="en-US" b="0" dirty="0">
                <a:latin typeface="Arial" panose="020B0604020202020204" pitchFamily="34" charset="0"/>
              </a:rPr>
              <a:t> bigger and busier.</a:t>
            </a:r>
            <a:r>
              <a:rPr lang="zh-CN" altLang="en-US" b="0" dirty="0">
                <a:latin typeface="Arial" panose="020B0604020202020204" pitchFamily="34" charset="0"/>
                <a:ea typeface="方正卡通简体" charset="-122"/>
              </a:rPr>
              <a:t>深圳变得越来越大，也越来越繁华。</a:t>
            </a:r>
            <a:endParaRPr lang="zh-CN" altLang="en-US" b="0" dirty="0">
              <a:ea typeface="方正卡通简体" charset="-122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/>
        </p:nvSpPr>
        <p:spPr bwMode="auto">
          <a:xfrm>
            <a:off x="227410" y="686991"/>
            <a:ext cx="8343900" cy="2113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pPr>
              <a:lnSpc>
                <a:spcPct val="130000"/>
              </a:lnSpc>
              <a:buClr>
                <a:schemeClr val="accent1"/>
              </a:buClr>
              <a:buSzPct val="100000"/>
              <a:buFont typeface="Wingdings" panose="05000000000000000000" pitchFamily="2" charset="2"/>
              <a:buNone/>
            </a:pPr>
            <a:r>
              <a:rPr lang="zh-CN" altLang="en-US" sz="2700" dirty="0">
                <a:solidFill>
                  <a:srgbClr val="0000FF"/>
                </a:solidFill>
                <a:ea typeface="方正卡通简体" charset="-122"/>
                <a:sym typeface="Arial" panose="020B0604020202020204" pitchFamily="34" charset="0"/>
              </a:rPr>
              <a:t>get，此处是系动词， </a:t>
            </a:r>
            <a:r>
              <a:rPr lang="zh-CN" altLang="en-US" sz="2700" dirty="0">
                <a:solidFill>
                  <a:srgbClr val="0000FF"/>
                </a:solidFill>
                <a:latin typeface="方正卡通简体"/>
                <a:ea typeface="方正卡通简体" charset="-122"/>
                <a:sym typeface="Arial" panose="020B0604020202020204" pitchFamily="34" charset="0"/>
              </a:rPr>
              <a:t>“</a:t>
            </a:r>
            <a:r>
              <a:rPr lang="zh-CN" altLang="en-US" sz="2700" dirty="0">
                <a:solidFill>
                  <a:srgbClr val="0000FF"/>
                </a:solidFill>
                <a:ea typeface="方正卡通简体" charset="-122"/>
                <a:sym typeface="Arial" panose="020B0604020202020204" pitchFamily="34" charset="0"/>
              </a:rPr>
              <a:t>变得，成为</a:t>
            </a:r>
            <a:r>
              <a:rPr lang="zh-CN" altLang="en-US" sz="2700" dirty="0">
                <a:solidFill>
                  <a:srgbClr val="0000FF"/>
                </a:solidFill>
                <a:latin typeface="方正卡通简体"/>
                <a:ea typeface="方正卡通简体" charset="-122"/>
                <a:sym typeface="Arial" panose="020B0604020202020204" pitchFamily="34" charset="0"/>
              </a:rPr>
              <a:t>”</a:t>
            </a:r>
            <a:r>
              <a:rPr lang="zh-CN" altLang="en-US" sz="2700" dirty="0">
                <a:solidFill>
                  <a:srgbClr val="0000FF"/>
                </a:solidFill>
                <a:ea typeface="方正卡通简体" charset="-122"/>
                <a:sym typeface="Arial" panose="020B0604020202020204" pitchFamily="34" charset="0"/>
              </a:rPr>
              <a:t>，后接形容词比较级作表语。</a:t>
            </a:r>
          </a:p>
          <a:p>
            <a:pPr>
              <a:lnSpc>
                <a:spcPct val="130000"/>
              </a:lnSpc>
              <a:buClr>
                <a:schemeClr val="accent1"/>
              </a:buClr>
              <a:buSzPct val="100000"/>
              <a:buFont typeface="Wingdings" panose="05000000000000000000" pitchFamily="2" charset="2"/>
              <a:buNone/>
            </a:pPr>
            <a:r>
              <a:rPr lang="zh-CN" altLang="en-US" sz="2700" dirty="0">
                <a:solidFill>
                  <a:srgbClr val="000000"/>
                </a:solidFill>
                <a:ea typeface="方正卡通简体" charset="-122"/>
                <a:sym typeface="Arial" panose="020B0604020202020204" pitchFamily="34" charset="0"/>
              </a:rPr>
              <a:t>The weather is getting hotter and hotter.</a:t>
            </a:r>
          </a:p>
          <a:p>
            <a:pPr>
              <a:lnSpc>
                <a:spcPct val="130000"/>
              </a:lnSpc>
              <a:buClr>
                <a:schemeClr val="accent1"/>
              </a:buClr>
              <a:buSzPct val="100000"/>
              <a:buFont typeface="Wingdings" panose="05000000000000000000" pitchFamily="2" charset="2"/>
              <a:buNone/>
            </a:pPr>
            <a:r>
              <a:rPr lang="zh-CN" altLang="en-US" sz="2700" dirty="0">
                <a:solidFill>
                  <a:srgbClr val="000000"/>
                </a:solidFill>
                <a:ea typeface="方正卡通简体" charset="-122"/>
                <a:sym typeface="Arial" panose="020B0604020202020204" pitchFamily="34" charset="0"/>
              </a:rPr>
              <a:t>天气变得越来越热。</a:t>
            </a:r>
            <a:endParaRPr lang="zh-CN" altLang="en-US" sz="2700" dirty="0">
              <a:solidFill>
                <a:srgbClr val="000000"/>
              </a:solidFill>
              <a:latin typeface="Calibri" panose="020F0502020204030204" pitchFamily="34" charset="0"/>
              <a:ea typeface="方正卡通简体" charset="-122"/>
              <a:sym typeface="Arial" panose="020B0604020202020204" pitchFamily="34" charset="0"/>
            </a:endParaRPr>
          </a:p>
        </p:txBody>
      </p:sp>
      <p:graphicFrame>
        <p:nvGraphicFramePr>
          <p:cNvPr id="19460" name="Group 4"/>
          <p:cNvGraphicFramePr>
            <a:graphicFrameLocks noGrp="1"/>
          </p:cNvGraphicFramePr>
          <p:nvPr>
            <p:ph type="tbl" idx="1"/>
          </p:nvPr>
        </p:nvGraphicFramePr>
        <p:xfrm>
          <a:off x="228600" y="2924175"/>
          <a:ext cx="8091488" cy="2157414"/>
        </p:xfrm>
        <a:graphic>
          <a:graphicData uri="http://schemas.openxmlformats.org/drawingml/2006/table">
            <a:tbl>
              <a:tblPr/>
              <a:tblGrid>
                <a:gridCol w="19026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888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119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方正卡通简体" charset="-122"/>
                        </a:rPr>
                        <a:t>变得；成为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The day is </a:t>
                      </a:r>
                      <a:r>
                        <a:rPr kumimoji="0" lang="zh-CN" alt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getting</a:t>
                      </a:r>
                      <a:r>
                        <a:rPr kumimoji="0" lang="zh-CN" alt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</a:t>
                      </a:r>
                      <a:r>
                        <a:rPr kumimoji="0" lang="zh-CN" alt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longer and longer.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9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方正卡通简体" charset="-122"/>
                        </a:rPr>
                        <a:t>收到；得到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I </a:t>
                      </a:r>
                      <a:r>
                        <a:rPr kumimoji="0" lang="zh-CN" alt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got </a:t>
                      </a:r>
                      <a:r>
                        <a:rPr kumimoji="0" lang="zh-CN" alt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a lot of presents for my birthday.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8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方正卡通简体" charset="-122"/>
                        </a:rPr>
                        <a:t>搬来；拿来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Please </a:t>
                      </a:r>
                      <a:r>
                        <a:rPr kumimoji="0" lang="zh-CN" alt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get </a:t>
                      </a:r>
                      <a:r>
                        <a:rPr kumimoji="0" lang="zh-CN" alt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me some water!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64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方正卡通简体" charset="-122"/>
                        </a:rPr>
                        <a:t>到；抵达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He </a:t>
                      </a:r>
                      <a:r>
                        <a:rPr kumimoji="0" lang="zh-CN" alt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got</a:t>
                      </a:r>
                      <a:r>
                        <a:rPr kumimoji="0" lang="zh-CN" alt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home at 6 o'clock.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bldLvl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" y="28575"/>
            <a:ext cx="9001125" cy="647700"/>
          </a:xfrm>
        </p:spPr>
        <p:txBody>
          <a:bodyPr/>
          <a:lstStyle/>
          <a:p>
            <a:r>
              <a:rPr lang="zh-CN" altLang="en-US" b="0">
                <a:latin typeface="Arial" panose="020B0604020202020204" pitchFamily="34" charset="0"/>
              </a:rPr>
              <a:t>Some day it will become </a:t>
            </a:r>
            <a:r>
              <a:rPr lang="zh-CN" altLang="en-US" b="0">
                <a:solidFill>
                  <a:srgbClr val="0000FF"/>
                </a:solidFill>
                <a:latin typeface="Arial" panose="020B0604020202020204" pitchFamily="34" charset="0"/>
              </a:rPr>
              <a:t>as busy as</a:t>
            </a:r>
            <a:r>
              <a:rPr lang="zh-CN" altLang="en-US" b="0">
                <a:latin typeface="Arial" panose="020B0604020202020204" pitchFamily="34" charset="0"/>
              </a:rPr>
              <a:t> Hong Kong, I'm sure.</a:t>
            </a:r>
            <a:r>
              <a:rPr lang="zh-CN" altLang="en-US" b="0">
                <a:latin typeface="Arial" panose="020B0604020202020204" pitchFamily="34" charset="0"/>
                <a:ea typeface="方正卡通简体" charset="-122"/>
              </a:rPr>
              <a:t>我确信，有朝一日它会变得和香港一样繁华。</a:t>
            </a:r>
            <a:endParaRPr lang="zh-CN" altLang="en-US" b="0">
              <a:ea typeface="方正卡通简体" charset="-122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1450" y="685800"/>
            <a:ext cx="8801100" cy="4343400"/>
          </a:xfrm>
        </p:spPr>
        <p:txBody>
          <a:bodyPr/>
          <a:lstStyle/>
          <a:p>
            <a:pPr marL="0" indent="0">
              <a:lnSpc>
                <a:spcPct val="130000"/>
              </a:lnSpc>
              <a:spcBef>
                <a:spcPct val="0"/>
              </a:spcBef>
              <a:buSzPct val="100000"/>
              <a:buNone/>
            </a:pPr>
            <a:r>
              <a:rPr lang="zh-CN" altLang="en-US" sz="2700" dirty="0">
                <a:solidFill>
                  <a:srgbClr val="0000FF"/>
                </a:solidFill>
                <a:latin typeface="Arial" panose="020B0604020202020204" pitchFamily="34" charset="0"/>
                <a:ea typeface="方正卡通简体" charset="-122"/>
                <a:sym typeface="Arial" panose="020B0604020202020204" pitchFamily="34" charset="0"/>
              </a:rPr>
              <a:t>▲as+adj/adv的原级+as... </a:t>
            </a:r>
            <a:r>
              <a:rPr lang="zh-CN" altLang="en-US" sz="2700" dirty="0">
                <a:solidFill>
                  <a:srgbClr val="0000FF"/>
                </a:solidFill>
                <a:latin typeface="方正卡通简体"/>
                <a:ea typeface="方正卡通简体" charset="-122"/>
                <a:sym typeface="Arial" panose="020B0604020202020204" pitchFamily="34" charset="0"/>
              </a:rPr>
              <a:t>“</a:t>
            </a:r>
            <a:r>
              <a:rPr lang="zh-CN" altLang="en-US" sz="2700" dirty="0">
                <a:solidFill>
                  <a:srgbClr val="0000FF"/>
                </a:solidFill>
                <a:latin typeface="Arial" panose="020B0604020202020204" pitchFamily="34" charset="0"/>
                <a:ea typeface="方正卡通简体" charset="-122"/>
                <a:sym typeface="Arial" panose="020B0604020202020204" pitchFamily="34" charset="0"/>
              </a:rPr>
              <a:t>和......一样......</a:t>
            </a:r>
            <a:r>
              <a:rPr lang="zh-CN" altLang="en-US" sz="2700" dirty="0">
                <a:solidFill>
                  <a:srgbClr val="0000FF"/>
                </a:solidFill>
                <a:latin typeface="方正卡通简体"/>
                <a:ea typeface="方正卡通简体" charset="-122"/>
                <a:sym typeface="Arial" panose="020B0604020202020204" pitchFamily="34" charset="0"/>
              </a:rPr>
              <a:t>”</a:t>
            </a:r>
            <a:r>
              <a:rPr lang="zh-CN" altLang="en-US" sz="2700" dirty="0">
                <a:solidFill>
                  <a:srgbClr val="0000FF"/>
                </a:solidFill>
                <a:latin typeface="Arial" panose="020B0604020202020204" pitchFamily="34" charset="0"/>
                <a:ea typeface="方正卡通简体" charset="-122"/>
                <a:sym typeface="Arial" panose="020B0604020202020204" pitchFamily="34" charset="0"/>
              </a:rPr>
              <a:t>，表两者之</a:t>
            </a:r>
            <a:r>
              <a:rPr lang="zh-CN" altLang="en-US" sz="2700" dirty="0" smtClean="0">
                <a:solidFill>
                  <a:srgbClr val="0000FF"/>
                </a:solidFill>
                <a:latin typeface="Arial" panose="020B0604020202020204" pitchFamily="34" charset="0"/>
                <a:ea typeface="方正卡通简体" charset="-122"/>
                <a:sym typeface="Arial" panose="020B0604020202020204" pitchFamily="34" charset="0"/>
              </a:rPr>
              <a:t>间同</a:t>
            </a:r>
            <a:r>
              <a:rPr lang="zh-CN" altLang="en-US" sz="2700" dirty="0">
                <a:solidFill>
                  <a:srgbClr val="0000FF"/>
                </a:solidFill>
                <a:latin typeface="Arial" panose="020B0604020202020204" pitchFamily="34" charset="0"/>
                <a:ea typeface="方正卡通简体" charset="-122"/>
                <a:sym typeface="Arial" panose="020B0604020202020204" pitchFamily="34" charset="0"/>
              </a:rPr>
              <a:t>级比较。</a:t>
            </a:r>
          </a:p>
          <a:p>
            <a:pPr marL="0" indent="0">
              <a:lnSpc>
                <a:spcPct val="130000"/>
              </a:lnSpc>
              <a:spcBef>
                <a:spcPct val="0"/>
              </a:spcBef>
              <a:buSzPct val="100000"/>
              <a:buNone/>
            </a:pPr>
            <a:r>
              <a:rPr lang="zh-CN" altLang="en-US" sz="2700" dirty="0">
                <a:solidFill>
                  <a:srgbClr val="0000FF"/>
                </a:solidFill>
                <a:latin typeface="Arial" panose="020B0604020202020204" pitchFamily="34" charset="0"/>
                <a:ea typeface="方正卡通简体" charset="-122"/>
                <a:sym typeface="Arial" panose="020B0604020202020204" pitchFamily="34" charset="0"/>
              </a:rPr>
              <a:t>▲否定形式为not as+adj/adv的原级+as...</a:t>
            </a:r>
          </a:p>
          <a:p>
            <a:pPr marL="0" indent="0">
              <a:lnSpc>
                <a:spcPct val="130000"/>
              </a:lnSpc>
              <a:spcBef>
                <a:spcPct val="0"/>
              </a:spcBef>
              <a:buSzPct val="100000"/>
              <a:buNone/>
            </a:pPr>
            <a:r>
              <a:rPr lang="zh-CN" altLang="en-US" sz="2700" dirty="0">
                <a:solidFill>
                  <a:srgbClr val="000000"/>
                </a:solidFill>
                <a:latin typeface="Arial" panose="020B0604020202020204" pitchFamily="34" charset="0"/>
                <a:ea typeface="方正卡通简体" charset="-122"/>
                <a:sym typeface="Arial" panose="020B0604020202020204" pitchFamily="34" charset="0"/>
              </a:rPr>
              <a:t>    Jack is as tall as me. 杰克和我一样高。</a:t>
            </a:r>
          </a:p>
          <a:p>
            <a:pPr marL="0" indent="0">
              <a:lnSpc>
                <a:spcPct val="130000"/>
              </a:lnSpc>
              <a:spcBef>
                <a:spcPct val="0"/>
              </a:spcBef>
              <a:buSzPct val="100000"/>
              <a:buNone/>
            </a:pPr>
            <a:endParaRPr lang="zh-CN" altLang="en-US" sz="1500" dirty="0">
              <a:solidFill>
                <a:srgbClr val="000000"/>
              </a:solidFill>
              <a:latin typeface="Arial" panose="020B0604020202020204" pitchFamily="34" charset="0"/>
              <a:ea typeface="方正卡通简体" charset="-122"/>
              <a:sym typeface="Arial" panose="020B0604020202020204" pitchFamily="34" charset="0"/>
            </a:endParaRPr>
          </a:p>
          <a:p>
            <a:pPr marL="0" indent="0">
              <a:lnSpc>
                <a:spcPct val="130000"/>
              </a:lnSpc>
              <a:spcBef>
                <a:spcPct val="0"/>
              </a:spcBef>
              <a:buSzPct val="100000"/>
              <a:buNone/>
            </a:pPr>
            <a:r>
              <a:rPr lang="zh-CN" altLang="en-US" sz="2700" dirty="0">
                <a:solidFill>
                  <a:srgbClr val="0000FF"/>
                </a:solidFill>
                <a:latin typeface="Arial" panose="020B0604020202020204" pitchFamily="34" charset="0"/>
                <a:ea typeface="方正卡通简体" charset="-122"/>
                <a:sym typeface="Arial" panose="020B0604020202020204" pitchFamily="34" charset="0"/>
              </a:rPr>
              <a:t>▲be busy doing sth.</a:t>
            </a:r>
          </a:p>
          <a:p>
            <a:pPr marL="0" indent="0">
              <a:lnSpc>
                <a:spcPct val="130000"/>
              </a:lnSpc>
              <a:spcBef>
                <a:spcPct val="0"/>
              </a:spcBef>
              <a:buSzPct val="100000"/>
              <a:buNone/>
            </a:pPr>
            <a:r>
              <a:rPr lang="zh-CN" altLang="en-US" sz="2700" dirty="0">
                <a:solidFill>
                  <a:srgbClr val="0000FF"/>
                </a:solidFill>
                <a:latin typeface="Arial" panose="020B0604020202020204" pitchFamily="34" charset="0"/>
                <a:ea typeface="方正卡通简体" charset="-122"/>
                <a:sym typeface="Arial" panose="020B0604020202020204" pitchFamily="34" charset="0"/>
              </a:rPr>
              <a:t>    be busy with sth.忙于做某事</a:t>
            </a:r>
          </a:p>
          <a:p>
            <a:pPr marL="0" indent="0">
              <a:lnSpc>
                <a:spcPct val="130000"/>
              </a:lnSpc>
              <a:spcBef>
                <a:spcPct val="0"/>
              </a:spcBef>
              <a:buSzPct val="100000"/>
              <a:buNone/>
            </a:pPr>
            <a:r>
              <a:rPr lang="zh-CN" altLang="en-US" sz="2700" dirty="0">
                <a:solidFill>
                  <a:srgbClr val="000000"/>
                </a:solidFill>
                <a:latin typeface="Arial" panose="020B0604020202020204" pitchFamily="34" charset="0"/>
                <a:ea typeface="方正卡通简体" charset="-122"/>
                <a:sym typeface="Arial" panose="020B0604020202020204" pitchFamily="34" charset="0"/>
              </a:rPr>
              <a:t>    I am busy doing my homework.</a:t>
            </a:r>
            <a:r>
              <a:rPr lang="zh-CN" altLang="en-US" sz="2700" dirty="0">
                <a:solidFill>
                  <a:srgbClr val="000000"/>
                </a:solidFill>
                <a:ea typeface="方正卡通简体" charset="-122"/>
                <a:sym typeface="Arial" panose="020B0604020202020204" pitchFamily="34" charset="0"/>
              </a:rPr>
              <a:t>我忙于做作业。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bldLvl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" y="28575"/>
            <a:ext cx="9001125" cy="485775"/>
          </a:xfrm>
        </p:spPr>
        <p:txBody>
          <a:bodyPr/>
          <a:lstStyle/>
          <a:p>
            <a:r>
              <a:rPr lang="zh-CN" altLang="en-US" b="0">
                <a:latin typeface="Arial" panose="020B0604020202020204" pitchFamily="34" charset="0"/>
              </a:rPr>
              <a:t>What's the </a:t>
            </a:r>
            <a:r>
              <a:rPr lang="zh-CN" altLang="en-US" b="0">
                <a:solidFill>
                  <a:srgbClr val="0000FF"/>
                </a:solidFill>
                <a:latin typeface="Arial" panose="020B0604020202020204" pitchFamily="34" charset="0"/>
              </a:rPr>
              <a:t>population</a:t>
            </a:r>
            <a:r>
              <a:rPr lang="zh-CN" altLang="en-US" b="0">
                <a:latin typeface="Arial" panose="020B0604020202020204" pitchFamily="34" charset="0"/>
              </a:rPr>
              <a:t> of Shenzhen?</a:t>
            </a:r>
            <a:r>
              <a:rPr lang="zh-CN" altLang="en-US" b="0">
                <a:latin typeface="Arial" panose="020B0604020202020204" pitchFamily="34" charset="0"/>
                <a:ea typeface="方正卡通简体" charset="-122"/>
              </a:rPr>
              <a:t>深圳人口是多少？</a:t>
            </a:r>
            <a:endParaRPr lang="zh-CN" altLang="en-US" b="0">
              <a:ea typeface="方正卡通简体" charset="-122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1450" y="686991"/>
            <a:ext cx="8801100" cy="3713559"/>
          </a:xfrm>
        </p:spPr>
        <p:txBody>
          <a:bodyPr/>
          <a:lstStyle/>
          <a:p>
            <a:pPr marL="0" indent="0">
              <a:lnSpc>
                <a:spcPct val="130000"/>
              </a:lnSpc>
              <a:spcBef>
                <a:spcPct val="0"/>
              </a:spcBef>
              <a:buSzPct val="100000"/>
              <a:buNone/>
            </a:pPr>
            <a:r>
              <a:rPr lang="zh-CN" altLang="en-US" sz="2700" dirty="0">
                <a:solidFill>
                  <a:srgbClr val="0000FF"/>
                </a:solidFill>
                <a:latin typeface="Arial" panose="020B0604020202020204" pitchFamily="34" charset="0"/>
                <a:ea typeface="方正卡通简体" charset="-122"/>
                <a:sym typeface="Arial" panose="020B0604020202020204" pitchFamily="34" charset="0"/>
              </a:rPr>
              <a:t>population是一个地区的或国家的整体人口，作主语时谓语动词用单数。表达人口多用larger，人口少用small。</a:t>
            </a:r>
          </a:p>
          <a:p>
            <a:pPr marL="0" indent="0">
              <a:lnSpc>
                <a:spcPct val="130000"/>
              </a:lnSpc>
              <a:spcBef>
                <a:spcPct val="0"/>
              </a:spcBef>
              <a:buSzPct val="100000"/>
              <a:buNone/>
            </a:pPr>
            <a:r>
              <a:rPr lang="zh-CN" altLang="en-US" sz="2700" dirty="0">
                <a:solidFill>
                  <a:srgbClr val="000000"/>
                </a:solidFill>
                <a:latin typeface="Arial" panose="020B0604020202020204" pitchFamily="34" charset="0"/>
                <a:ea typeface="方正卡通简体" charset="-122"/>
                <a:sym typeface="Arial" panose="020B0604020202020204" pitchFamily="34" charset="0"/>
              </a:rPr>
              <a:t>The popolation of the city is very small. 这个城市人口少。</a:t>
            </a:r>
          </a:p>
          <a:p>
            <a:pPr marL="0" indent="0">
              <a:lnSpc>
                <a:spcPct val="130000"/>
              </a:lnSpc>
              <a:spcBef>
                <a:spcPct val="0"/>
              </a:spcBef>
              <a:buSzPct val="100000"/>
              <a:buNone/>
            </a:pPr>
            <a:endParaRPr lang="zh-CN" altLang="en-US" sz="1500" dirty="0">
              <a:solidFill>
                <a:srgbClr val="000000"/>
              </a:solidFill>
              <a:latin typeface="Arial" panose="020B0604020202020204" pitchFamily="34" charset="0"/>
              <a:ea typeface="方正卡通简体" charset="-122"/>
              <a:sym typeface="Arial" panose="020B0604020202020204" pitchFamily="34" charset="0"/>
            </a:endParaRPr>
          </a:p>
          <a:p>
            <a:pPr marL="0" indent="0">
              <a:lnSpc>
                <a:spcPct val="130000"/>
              </a:lnSpc>
              <a:spcBef>
                <a:spcPct val="0"/>
              </a:spcBef>
              <a:buSzPct val="100000"/>
              <a:buNone/>
            </a:pPr>
            <a:endParaRPr lang="zh-CN" altLang="en-US" sz="1500" dirty="0">
              <a:solidFill>
                <a:srgbClr val="000000"/>
              </a:solidFill>
              <a:latin typeface="Arial" panose="020B0604020202020204" pitchFamily="34" charset="0"/>
              <a:ea typeface="方正卡通简体" charset="-122"/>
              <a:sym typeface="Arial" panose="020B0604020202020204" pitchFamily="34" charset="0"/>
            </a:endParaRPr>
          </a:p>
          <a:p>
            <a:pPr marL="0" indent="0">
              <a:lnSpc>
                <a:spcPct val="130000"/>
              </a:lnSpc>
              <a:spcBef>
                <a:spcPct val="0"/>
              </a:spcBef>
              <a:buSzPct val="100000"/>
              <a:buNone/>
            </a:pPr>
            <a:r>
              <a:rPr lang="zh-CN" altLang="en-US" sz="2700" dirty="0">
                <a:solidFill>
                  <a:srgbClr val="0000FF"/>
                </a:solidFill>
                <a:latin typeface="Arial" panose="020B0604020202020204" pitchFamily="34" charset="0"/>
                <a:ea typeface="方正卡通简体" charset="-122"/>
                <a:sym typeface="Arial" panose="020B0604020202020204" pitchFamily="34" charset="0"/>
              </a:rPr>
              <a:t>询问人口不能用how much或how many，只能用what.</a:t>
            </a:r>
          </a:p>
          <a:p>
            <a:pPr marL="0" indent="0">
              <a:lnSpc>
                <a:spcPct val="130000"/>
              </a:lnSpc>
              <a:spcBef>
                <a:spcPct val="0"/>
              </a:spcBef>
              <a:buSzPct val="100000"/>
              <a:buNone/>
            </a:pPr>
            <a:r>
              <a:rPr lang="zh-CN" altLang="en-US" sz="2700" dirty="0">
                <a:solidFill>
                  <a:srgbClr val="000000"/>
                </a:solidFill>
                <a:latin typeface="Arial" panose="020B0604020202020204" pitchFamily="34" charset="0"/>
                <a:ea typeface="方正卡通简体" charset="-122"/>
                <a:sym typeface="Arial" panose="020B0604020202020204" pitchFamily="34" charset="0"/>
              </a:rPr>
              <a:t>What's the population of+地区？</a:t>
            </a:r>
            <a:endParaRPr lang="zh-CN" altLang="en-US" sz="2700" dirty="0">
              <a:solidFill>
                <a:srgbClr val="000000"/>
              </a:solidFill>
              <a:ea typeface="方正卡通简体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bldLvl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" y="28575"/>
            <a:ext cx="9001125" cy="647700"/>
          </a:xfrm>
        </p:spPr>
        <p:txBody>
          <a:bodyPr/>
          <a:lstStyle/>
          <a:p>
            <a:r>
              <a:rPr lang="zh-CN" altLang="en-US" b="0" dirty="0">
                <a:latin typeface="Arial" panose="020B0604020202020204" pitchFamily="34" charset="0"/>
              </a:rPr>
              <a:t>Its streets are </a:t>
            </a:r>
            <a:r>
              <a:rPr lang="zh-CN" altLang="en-US" b="0" dirty="0">
                <a:solidFill>
                  <a:srgbClr val="0000FF"/>
                </a:solidFill>
                <a:latin typeface="Arial" panose="020B0604020202020204" pitchFamily="34" charset="0"/>
              </a:rPr>
              <a:t>much </a:t>
            </a:r>
            <a:r>
              <a:rPr lang="zh-CN" altLang="en-US" b="0" dirty="0">
                <a:latin typeface="Arial" panose="020B0604020202020204" pitchFamily="34" charset="0"/>
              </a:rPr>
              <a:t>wider and cleaner too.</a:t>
            </a:r>
            <a:br>
              <a:rPr lang="zh-CN" altLang="en-US" b="0" dirty="0">
                <a:latin typeface="Arial" panose="020B0604020202020204" pitchFamily="34" charset="0"/>
              </a:rPr>
            </a:br>
            <a:r>
              <a:rPr lang="zh-CN" altLang="en-US" b="0" dirty="0">
                <a:latin typeface="Arial" panose="020B0604020202020204" pitchFamily="34" charset="0"/>
                <a:ea typeface="方正卡通简体" charset="-122"/>
              </a:rPr>
              <a:t>它的街道也更宽阔更干净。</a:t>
            </a:r>
            <a:endParaRPr lang="zh-CN" altLang="en-US" b="0" dirty="0">
              <a:ea typeface="方正卡通简体" charset="-122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1450" y="685800"/>
            <a:ext cx="8801100" cy="4343400"/>
          </a:xfrm>
        </p:spPr>
        <p:txBody>
          <a:bodyPr/>
          <a:lstStyle/>
          <a:p>
            <a:pPr marL="0" indent="0">
              <a:lnSpc>
                <a:spcPct val="130000"/>
              </a:lnSpc>
              <a:spcBef>
                <a:spcPct val="0"/>
              </a:spcBef>
              <a:buSzPct val="100000"/>
              <a:buNone/>
            </a:pPr>
            <a:r>
              <a:rPr lang="zh-CN" altLang="en-US" sz="2700" dirty="0">
                <a:solidFill>
                  <a:srgbClr val="0000FF"/>
                </a:solidFill>
                <a:latin typeface="Arial" panose="020B0604020202020204" pitchFamily="34" charset="0"/>
                <a:ea typeface="方正卡通简体" charset="-122"/>
                <a:sym typeface="Arial" panose="020B0604020202020204" pitchFamily="34" charset="0"/>
              </a:rPr>
              <a:t>▲much用在形容词前面，形容词要用比较级。</a:t>
            </a:r>
          </a:p>
          <a:p>
            <a:pPr marL="0" indent="0">
              <a:lnSpc>
                <a:spcPct val="130000"/>
              </a:lnSpc>
              <a:spcBef>
                <a:spcPct val="0"/>
              </a:spcBef>
              <a:buSzPct val="100000"/>
              <a:buNone/>
            </a:pPr>
            <a:r>
              <a:rPr lang="zh-CN" altLang="en-US" sz="2700" dirty="0">
                <a:solidFill>
                  <a:srgbClr val="0000FF"/>
                </a:solidFill>
                <a:latin typeface="Arial" panose="020B0604020202020204" pitchFamily="34" charset="0"/>
                <a:ea typeface="方正卡通简体" charset="-122"/>
                <a:sym typeface="Arial" panose="020B0604020202020204" pitchFamily="34" charset="0"/>
              </a:rPr>
              <a:t>    even+形容词比较级。</a:t>
            </a:r>
          </a:p>
          <a:p>
            <a:pPr marL="0" indent="0">
              <a:lnSpc>
                <a:spcPct val="130000"/>
              </a:lnSpc>
              <a:spcBef>
                <a:spcPct val="0"/>
              </a:spcBef>
              <a:buSzPct val="100000"/>
              <a:buNone/>
            </a:pPr>
            <a:r>
              <a:rPr lang="zh-CN" altLang="en-US" sz="2700" dirty="0">
                <a:solidFill>
                  <a:srgbClr val="000000"/>
                </a:solidFill>
                <a:latin typeface="Arial" panose="020B0604020202020204" pitchFamily="34" charset="0"/>
                <a:ea typeface="方正卡通简体" charset="-122"/>
                <a:sym typeface="Arial" panose="020B0604020202020204" pitchFamily="34" charset="0"/>
              </a:rPr>
              <a:t>    Mary's room is much bigger than mine. </a:t>
            </a:r>
          </a:p>
          <a:p>
            <a:pPr marL="0" indent="0">
              <a:lnSpc>
                <a:spcPct val="130000"/>
              </a:lnSpc>
              <a:spcBef>
                <a:spcPct val="0"/>
              </a:spcBef>
              <a:buSzPct val="100000"/>
              <a:buNone/>
            </a:pPr>
            <a:r>
              <a:rPr lang="zh-CN" altLang="en-US" sz="2700" dirty="0">
                <a:solidFill>
                  <a:srgbClr val="000000"/>
                </a:solidFill>
                <a:latin typeface="Arial" panose="020B0604020202020204" pitchFamily="34" charset="0"/>
                <a:ea typeface="方正卡通简体" charset="-122"/>
                <a:sym typeface="Arial" panose="020B0604020202020204" pitchFamily="34" charset="0"/>
              </a:rPr>
              <a:t>    玛丽的房间比我的大得多。</a:t>
            </a:r>
          </a:p>
          <a:p>
            <a:pPr marL="0" indent="0">
              <a:lnSpc>
                <a:spcPct val="130000"/>
              </a:lnSpc>
              <a:spcBef>
                <a:spcPct val="0"/>
              </a:spcBef>
              <a:buSzPct val="100000"/>
              <a:buNone/>
            </a:pPr>
            <a:r>
              <a:rPr lang="zh-CN" altLang="en-US" sz="2700" dirty="0">
                <a:solidFill>
                  <a:srgbClr val="000000"/>
                </a:solidFill>
                <a:latin typeface="Arial" panose="020B0604020202020204" pitchFamily="34" charset="0"/>
                <a:ea typeface="方正卡通简体" charset="-122"/>
                <a:sym typeface="Arial" panose="020B0604020202020204" pitchFamily="34" charset="0"/>
              </a:rPr>
              <a:t>    My bag is even heavier than yours.</a:t>
            </a:r>
          </a:p>
          <a:p>
            <a:pPr marL="0" indent="0">
              <a:lnSpc>
                <a:spcPct val="130000"/>
              </a:lnSpc>
              <a:spcBef>
                <a:spcPct val="0"/>
              </a:spcBef>
              <a:buSzPct val="100000"/>
              <a:buNone/>
            </a:pPr>
            <a:r>
              <a:rPr lang="zh-CN" altLang="en-US" sz="2700" dirty="0">
                <a:solidFill>
                  <a:srgbClr val="000000"/>
                </a:solidFill>
                <a:latin typeface="Arial" panose="020B0604020202020204" pitchFamily="34" charset="0"/>
                <a:ea typeface="方正卡通简体" charset="-122"/>
                <a:sym typeface="Arial" panose="020B0604020202020204" pitchFamily="34" charset="0"/>
              </a:rPr>
              <a:t>    我的包比你的重得多。</a:t>
            </a:r>
          </a:p>
          <a:p>
            <a:pPr marL="0" indent="0">
              <a:lnSpc>
                <a:spcPct val="130000"/>
              </a:lnSpc>
              <a:spcBef>
                <a:spcPct val="0"/>
              </a:spcBef>
              <a:buSzPct val="100000"/>
              <a:buNone/>
            </a:pPr>
            <a:endParaRPr lang="zh-CN" altLang="en-US" sz="1500" dirty="0">
              <a:solidFill>
                <a:srgbClr val="000000"/>
              </a:solidFill>
              <a:latin typeface="Arial" panose="020B0604020202020204" pitchFamily="34" charset="0"/>
              <a:ea typeface="方正卡通简体" charset="-122"/>
              <a:sym typeface="Arial" panose="020B0604020202020204" pitchFamily="34" charset="0"/>
            </a:endParaRPr>
          </a:p>
          <a:p>
            <a:pPr marL="0" indent="0">
              <a:lnSpc>
                <a:spcPct val="130000"/>
              </a:lnSpc>
              <a:spcBef>
                <a:spcPct val="0"/>
              </a:spcBef>
              <a:buSzPct val="100000"/>
              <a:buNone/>
            </a:pPr>
            <a:r>
              <a:rPr lang="zh-CN" altLang="en-US" sz="2700" dirty="0">
                <a:solidFill>
                  <a:srgbClr val="0000FF"/>
                </a:solidFill>
                <a:latin typeface="Arial" panose="020B0604020202020204" pitchFamily="34" charset="0"/>
                <a:ea typeface="方正卡通简体" charset="-122"/>
                <a:sym typeface="Arial" panose="020B0604020202020204" pitchFamily="34" charset="0"/>
              </a:rPr>
              <a:t>    much修饰不可数名词，many修饰可数名词。</a:t>
            </a:r>
            <a:endParaRPr lang="zh-CN" altLang="en-US" sz="2700" dirty="0">
              <a:solidFill>
                <a:srgbClr val="000000"/>
              </a:solidFill>
              <a:ea typeface="方正卡通简体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bldLvl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" y="28575"/>
            <a:ext cx="9001125" cy="485775"/>
          </a:xfrm>
        </p:spPr>
        <p:txBody>
          <a:bodyPr/>
          <a:lstStyle/>
          <a:p>
            <a:r>
              <a:rPr lang="zh-CN" altLang="en-US" b="0" dirty="0">
                <a:latin typeface="Arial" panose="020B0604020202020204" pitchFamily="34" charset="0"/>
              </a:rPr>
              <a:t>Remember to visit the Diwang Tower.</a:t>
            </a:r>
            <a:r>
              <a:rPr lang="zh-CN" altLang="en-US" b="0" dirty="0">
                <a:latin typeface="Arial" panose="020B0604020202020204" pitchFamily="34" charset="0"/>
                <a:ea typeface="方正卡通简体" charset="-122"/>
              </a:rPr>
              <a:t>记得去参观地王大厦。</a:t>
            </a:r>
            <a:endParaRPr lang="zh-CN" altLang="en-US" b="0" dirty="0">
              <a:ea typeface="方正卡通简体" charset="-122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1450" y="686991"/>
            <a:ext cx="8801100" cy="2341959"/>
          </a:xfrm>
        </p:spPr>
        <p:txBody>
          <a:bodyPr/>
          <a:lstStyle/>
          <a:p>
            <a:pPr marL="0" indent="0">
              <a:lnSpc>
                <a:spcPct val="130000"/>
              </a:lnSpc>
              <a:spcBef>
                <a:spcPct val="0"/>
              </a:spcBef>
              <a:buSzPct val="100000"/>
              <a:buNone/>
            </a:pPr>
            <a:r>
              <a:rPr lang="zh-CN" altLang="en-US" sz="2700" dirty="0">
                <a:solidFill>
                  <a:srgbClr val="0000FF"/>
                </a:solidFill>
                <a:latin typeface="Arial" panose="020B0604020202020204" pitchFamily="34" charset="0"/>
                <a:ea typeface="方正卡通简体" charset="-122"/>
                <a:sym typeface="Arial" panose="020B0604020202020204" pitchFamily="34" charset="0"/>
              </a:rPr>
              <a:t>▲remember to do sth.</a:t>
            </a:r>
            <a:r>
              <a:rPr lang="zh-CN" altLang="en-US" sz="2700" dirty="0">
                <a:solidFill>
                  <a:srgbClr val="0000FF"/>
                </a:solidFill>
                <a:latin typeface="方正卡通简体"/>
                <a:ea typeface="方正卡通简体" charset="-122"/>
                <a:sym typeface="Arial" panose="020B0604020202020204" pitchFamily="34" charset="0"/>
              </a:rPr>
              <a:t>“</a:t>
            </a:r>
            <a:r>
              <a:rPr lang="zh-CN" altLang="en-US" sz="2700" dirty="0">
                <a:solidFill>
                  <a:srgbClr val="0000FF"/>
                </a:solidFill>
                <a:latin typeface="Arial" panose="020B0604020202020204" pitchFamily="34" charset="0"/>
                <a:ea typeface="方正卡通简体" charset="-122"/>
                <a:sym typeface="Arial" panose="020B0604020202020204" pitchFamily="34" charset="0"/>
              </a:rPr>
              <a:t>记得去做某事（事没做）</a:t>
            </a:r>
            <a:r>
              <a:rPr lang="zh-CN" altLang="en-US" sz="2700" dirty="0">
                <a:solidFill>
                  <a:srgbClr val="0000FF"/>
                </a:solidFill>
                <a:latin typeface="方正卡通简体"/>
                <a:ea typeface="方正卡通简体" charset="-122"/>
                <a:sym typeface="Arial" panose="020B0604020202020204" pitchFamily="34" charset="0"/>
              </a:rPr>
              <a:t>”</a:t>
            </a:r>
            <a:r>
              <a:rPr lang="zh-CN" altLang="en-US" sz="2700" dirty="0">
                <a:solidFill>
                  <a:srgbClr val="0000FF"/>
                </a:solidFill>
                <a:latin typeface="Arial" panose="020B0604020202020204" pitchFamily="34" charset="0"/>
                <a:ea typeface="方正卡通简体" charset="-122"/>
                <a:sym typeface="Arial" panose="020B0604020202020204" pitchFamily="34" charset="0"/>
              </a:rPr>
              <a:t>。</a:t>
            </a:r>
          </a:p>
          <a:p>
            <a:pPr marL="0" indent="0">
              <a:lnSpc>
                <a:spcPct val="130000"/>
              </a:lnSpc>
              <a:spcBef>
                <a:spcPct val="0"/>
              </a:spcBef>
              <a:buSzPct val="100000"/>
              <a:buNone/>
            </a:pPr>
            <a:r>
              <a:rPr lang="zh-CN" altLang="en-US" sz="2700" dirty="0">
                <a:solidFill>
                  <a:srgbClr val="0000FF"/>
                </a:solidFill>
                <a:latin typeface="Arial" panose="020B0604020202020204" pitchFamily="34" charset="0"/>
                <a:ea typeface="方正卡通简体" charset="-122"/>
                <a:sym typeface="Arial" panose="020B0604020202020204" pitchFamily="34" charset="0"/>
              </a:rPr>
              <a:t>▲remember doing sth.</a:t>
            </a:r>
            <a:r>
              <a:rPr lang="zh-CN" altLang="en-US" sz="2700" dirty="0">
                <a:solidFill>
                  <a:srgbClr val="0000FF"/>
                </a:solidFill>
                <a:latin typeface="方正卡通简体"/>
                <a:ea typeface="方正卡通简体" charset="-122"/>
                <a:sym typeface="Arial" panose="020B0604020202020204" pitchFamily="34" charset="0"/>
              </a:rPr>
              <a:t>“</a:t>
            </a:r>
            <a:r>
              <a:rPr lang="zh-CN" altLang="en-US" sz="2700" dirty="0">
                <a:solidFill>
                  <a:srgbClr val="0000FF"/>
                </a:solidFill>
                <a:latin typeface="Arial" panose="020B0604020202020204" pitchFamily="34" charset="0"/>
                <a:ea typeface="方正卡通简体" charset="-122"/>
                <a:sym typeface="Arial" panose="020B0604020202020204" pitchFamily="34" charset="0"/>
              </a:rPr>
              <a:t>记得做过某事（事已做）</a:t>
            </a:r>
            <a:r>
              <a:rPr lang="zh-CN" altLang="en-US" sz="2700" dirty="0">
                <a:solidFill>
                  <a:srgbClr val="0000FF"/>
                </a:solidFill>
                <a:latin typeface="方正卡通简体"/>
                <a:ea typeface="方正卡通简体" charset="-122"/>
                <a:sym typeface="Arial" panose="020B0604020202020204" pitchFamily="34" charset="0"/>
              </a:rPr>
              <a:t>”</a:t>
            </a:r>
            <a:r>
              <a:rPr lang="zh-CN" altLang="en-US" sz="2700" dirty="0">
                <a:solidFill>
                  <a:srgbClr val="0000FF"/>
                </a:solidFill>
                <a:latin typeface="Arial" panose="020B0604020202020204" pitchFamily="34" charset="0"/>
                <a:ea typeface="方正卡通简体" charset="-122"/>
                <a:sym typeface="Arial" panose="020B0604020202020204" pitchFamily="34" charset="0"/>
              </a:rPr>
              <a:t>。</a:t>
            </a:r>
          </a:p>
          <a:p>
            <a:pPr marL="0" indent="0">
              <a:lnSpc>
                <a:spcPct val="130000"/>
              </a:lnSpc>
              <a:spcBef>
                <a:spcPct val="0"/>
              </a:spcBef>
              <a:buSzPct val="100000"/>
              <a:buNone/>
            </a:pPr>
            <a:r>
              <a:rPr lang="zh-CN" altLang="en-US" sz="2700" dirty="0">
                <a:solidFill>
                  <a:srgbClr val="000000"/>
                </a:solidFill>
                <a:latin typeface="Arial" panose="020B0604020202020204" pitchFamily="34" charset="0"/>
                <a:ea typeface="方正卡通简体" charset="-122"/>
                <a:sym typeface="Arial" panose="020B0604020202020204" pitchFamily="34" charset="0"/>
              </a:rPr>
              <a:t>    Remember to close the door when you leave. </a:t>
            </a:r>
          </a:p>
          <a:p>
            <a:pPr marL="0" indent="0">
              <a:lnSpc>
                <a:spcPct val="130000"/>
              </a:lnSpc>
              <a:spcBef>
                <a:spcPct val="0"/>
              </a:spcBef>
              <a:buSzPct val="100000"/>
              <a:buNone/>
            </a:pPr>
            <a:r>
              <a:rPr lang="zh-CN" altLang="en-US" sz="2700" dirty="0">
                <a:solidFill>
                  <a:srgbClr val="000000"/>
                </a:solidFill>
                <a:latin typeface="Arial" panose="020B0604020202020204" pitchFamily="34" charset="0"/>
                <a:ea typeface="方正卡通简体" charset="-122"/>
                <a:sym typeface="Arial" panose="020B0604020202020204" pitchFamily="34" charset="0"/>
              </a:rPr>
              <a:t>    记得走的时候关门。</a:t>
            </a:r>
            <a:endParaRPr lang="zh-CN" altLang="en-US" sz="2700" dirty="0">
              <a:solidFill>
                <a:srgbClr val="000000"/>
              </a:solidFill>
              <a:ea typeface="方正卡通简体" charset="-122"/>
              <a:sym typeface="Arial" panose="020B0604020202020204" pitchFamily="34" charset="0"/>
            </a:endParaRPr>
          </a:p>
        </p:txBody>
      </p:sp>
      <p:pic>
        <p:nvPicPr>
          <p:cNvPr id="23556" name="Picture 4" descr="office6\wpsassist\cache\A000220150321J40PPIC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6250" y="2686050"/>
            <a:ext cx="2787254" cy="2401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229791" y="3084910"/>
            <a:ext cx="2400300" cy="1920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700">
                <a:solidFill>
                  <a:srgbClr val="0000FF"/>
                </a:solidFill>
              </a:rPr>
              <a:t>remember</a:t>
            </a:r>
            <a:r>
              <a:rPr lang="zh-CN" altLang="en-US" sz="2700">
                <a:solidFill>
                  <a:srgbClr val="0000FF"/>
                </a:solidFill>
                <a:ea typeface="方正卡通简体" charset="-122"/>
              </a:rPr>
              <a:t>记得</a:t>
            </a:r>
          </a:p>
          <a:p>
            <a:pPr>
              <a:lnSpc>
                <a:spcPct val="150000"/>
              </a:lnSpc>
            </a:pPr>
            <a:r>
              <a:rPr lang="zh-CN" altLang="en-US" sz="2700">
                <a:solidFill>
                  <a:srgbClr val="0000FF"/>
                </a:solidFill>
              </a:rPr>
              <a:t>forget</a:t>
            </a:r>
            <a:r>
              <a:rPr lang="zh-CN" altLang="en-US" sz="2700">
                <a:solidFill>
                  <a:srgbClr val="0000FF"/>
                </a:solidFill>
                <a:ea typeface="方正卡通简体" charset="-122"/>
              </a:rPr>
              <a:t>忘记</a:t>
            </a:r>
          </a:p>
          <a:p>
            <a:pPr>
              <a:lnSpc>
                <a:spcPct val="150000"/>
              </a:lnSpc>
            </a:pPr>
            <a:r>
              <a:rPr lang="zh-CN" altLang="en-US" sz="2700">
                <a:solidFill>
                  <a:srgbClr val="0000FF"/>
                </a:solidFill>
              </a:rPr>
              <a:t>regret</a:t>
            </a:r>
            <a:r>
              <a:rPr lang="zh-CN" altLang="en-US" sz="2700">
                <a:solidFill>
                  <a:srgbClr val="0000FF"/>
                </a:solidFill>
                <a:ea typeface="方正卡通简体" charset="-122"/>
              </a:rPr>
              <a:t>遗憾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3143250" y="3371850"/>
            <a:ext cx="1314450" cy="934641"/>
          </a:xfrm>
          <a:prstGeom prst="rect">
            <a:avLst/>
          </a:prstGeom>
          <a:noFill/>
          <a:ln w="57150" cap="flat" cmpd="sng">
            <a:solidFill>
              <a:srgbClr val="008000"/>
            </a:solidFill>
            <a:beve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zh-CN" altLang="en-US" sz="2700">
                <a:solidFill>
                  <a:srgbClr val="000000"/>
                </a:solidFill>
              </a:rPr>
              <a:t>+doing</a:t>
            </a:r>
          </a:p>
          <a:p>
            <a:r>
              <a:rPr lang="zh-CN" altLang="en-US" sz="2700">
                <a:solidFill>
                  <a:srgbClr val="000000"/>
                </a:solidFill>
                <a:ea typeface="方正卡通简体" charset="-122"/>
              </a:rPr>
              <a:t>事做过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7029450" y="2687242"/>
            <a:ext cx="1314450" cy="934640"/>
          </a:xfrm>
          <a:prstGeom prst="rect">
            <a:avLst/>
          </a:prstGeom>
          <a:noFill/>
          <a:ln w="57150" cap="flat" cmpd="sng">
            <a:solidFill>
              <a:srgbClr val="008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zh-CN" altLang="en-US" sz="2700">
                <a:solidFill>
                  <a:srgbClr val="000000"/>
                </a:solidFill>
              </a:rPr>
              <a:t>+to do</a:t>
            </a:r>
          </a:p>
          <a:p>
            <a:r>
              <a:rPr lang="zh-CN" altLang="en-US" sz="2700">
                <a:solidFill>
                  <a:srgbClr val="000000"/>
                </a:solidFill>
                <a:ea typeface="方正卡通简体" charset="-122"/>
              </a:rPr>
              <a:t>事没做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bldLvl="0" autoUpdateAnimBg="0"/>
      <p:bldP spid="23557" grpId="0" bldLvl="0" autoUpdateAnimBg="0"/>
      <p:bldP spid="23558" grpId="0" bldLvl="0" animBg="1" autoUpdateAnimBg="0"/>
      <p:bldP spid="23559" grpId="0" bldLvl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14350" y="1314451"/>
            <a:ext cx="8445104" cy="2470547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zh-CN" altLang="en-US" sz="15000" b="1">
                <a:solidFill>
                  <a:srgbClr val="0000FF"/>
                </a:solidFill>
                <a:latin typeface="HanWangWCL10" charset="-120"/>
                <a:ea typeface="文鼎石头体" charset="-122"/>
              </a:rPr>
              <a:t>中考链接</a:t>
            </a: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/>
        </p:nvSpPr>
        <p:spPr bwMode="auto">
          <a:xfrm>
            <a:off x="171450" y="571500"/>
            <a:ext cx="8711804" cy="595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 anchor="ctr"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700" b="1" i="1" dirty="0">
                <a:solidFill>
                  <a:srgbClr val="00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Look at the pictures. Where are the buildings?</a:t>
            </a:r>
          </a:p>
        </p:txBody>
      </p:sp>
      <p:sp>
        <p:nvSpPr>
          <p:cNvPr id="6147" name="Text Box 8"/>
          <p:cNvSpPr txBox="1">
            <a:spLocks noChangeArrowheads="1"/>
          </p:cNvSpPr>
          <p:nvPr/>
        </p:nvSpPr>
        <p:spPr bwMode="auto">
          <a:xfrm>
            <a:off x="114300" y="-171450"/>
            <a:ext cx="2950369" cy="727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zh-CN" altLang="en-US" sz="36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Warm-up</a:t>
            </a:r>
          </a:p>
        </p:txBody>
      </p:sp>
      <p:pic>
        <p:nvPicPr>
          <p:cNvPr id="6148" name="Picture 4" descr="2008213_143725158101_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43450" y="1085850"/>
            <a:ext cx="4119563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71450" y="3714750"/>
            <a:ext cx="3767138" cy="1303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/>
            <a:r>
              <a:rPr lang="en-US" sz="27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Oriental Pearl TV Tower Of Shanghai</a:t>
            </a:r>
          </a:p>
          <a:p>
            <a:pPr algn="ctr"/>
            <a:r>
              <a:rPr lang="zh-CN" altLang="en-US" sz="2700" b="1" dirty="0">
                <a:solidFill>
                  <a:srgbClr val="000000"/>
                </a:solidFill>
                <a:latin typeface="Times New Roman" panose="02020603050405020304" pitchFamily="18" charset="0"/>
                <a:ea typeface="方正卡通简体" charset="-122"/>
              </a:rPr>
              <a:t>东方明珠</a:t>
            </a:r>
          </a:p>
        </p:txBody>
      </p:sp>
      <p:pic>
        <p:nvPicPr>
          <p:cNvPr id="6150" name="Picture 6" descr="5190087_110555036776_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28600" y="1085850"/>
            <a:ext cx="421005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5143500" y="3771900"/>
            <a:ext cx="3455194" cy="891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/>
            <a:r>
              <a:rPr lang="en-US" sz="2700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Tian’anmen</a:t>
            </a:r>
            <a:r>
              <a:rPr lang="en-US" sz="27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 Square</a:t>
            </a:r>
          </a:p>
          <a:p>
            <a:pPr algn="ctr"/>
            <a:r>
              <a:rPr lang="zh-CN" altLang="en-US" sz="2700" b="1" dirty="0">
                <a:solidFill>
                  <a:srgbClr val="000000"/>
                </a:solidFill>
                <a:latin typeface="Times New Roman" panose="02020603050405020304" pitchFamily="18" charset="0"/>
                <a:ea typeface="方正卡通简体" charset="-122"/>
                <a:sym typeface="Arial" panose="020B0604020202020204" pitchFamily="34" charset="0"/>
              </a:rPr>
              <a:t>天安门广场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autoUpdateAnimBg="0"/>
      <p:bldP spid="6151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2641" y="446485"/>
            <a:ext cx="8858250" cy="4582715"/>
          </a:xfrm>
        </p:spPr>
        <p:txBody>
          <a:bodyPr/>
          <a:lstStyle/>
          <a:p>
            <a:pPr marL="0" indent="0"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2700">
                <a:solidFill>
                  <a:srgbClr val="000000"/>
                </a:solidFill>
                <a:latin typeface="Arial" panose="020B0604020202020204" pitchFamily="34" charset="0"/>
              </a:rPr>
              <a:t>1. Peter is busy____at school, but he never forgets____ </a:t>
            </a:r>
          </a:p>
          <a:p>
            <a:pPr marL="0" indent="0"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2700">
                <a:solidFill>
                  <a:srgbClr val="000000"/>
                </a:solidFill>
                <a:latin typeface="Arial" panose="020B0604020202020204" pitchFamily="34" charset="0"/>
              </a:rPr>
              <a:t>    exercise every day.</a:t>
            </a:r>
          </a:p>
          <a:p>
            <a:pPr marL="0" indent="0"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2700">
                <a:solidFill>
                  <a:srgbClr val="000000"/>
                </a:solidFill>
                <a:latin typeface="Arial" panose="020B0604020202020204" pitchFamily="34" charset="0"/>
              </a:rPr>
              <a:t>    A. working; doing          B. working; to do     </a:t>
            </a:r>
          </a:p>
          <a:p>
            <a:pPr marL="0" indent="0"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2700">
                <a:solidFill>
                  <a:srgbClr val="000000"/>
                </a:solidFill>
                <a:latin typeface="Arial" panose="020B0604020202020204" pitchFamily="34" charset="0"/>
              </a:rPr>
              <a:t>    C. at work; doing           D. to work; to do</a:t>
            </a:r>
          </a:p>
          <a:p>
            <a:pPr marL="0" indent="0">
              <a:lnSpc>
                <a:spcPct val="130000"/>
              </a:lnSpc>
              <a:spcBef>
                <a:spcPct val="0"/>
              </a:spcBef>
              <a:buNone/>
            </a:pPr>
            <a:endParaRPr lang="zh-CN" altLang="en-US" sz="27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2700">
                <a:solidFill>
                  <a:srgbClr val="0000FF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2. Mike always does his homework as___as his sister, </a:t>
            </a:r>
          </a:p>
          <a:p>
            <a:pPr marL="0" indent="0"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2700">
                <a:solidFill>
                  <a:srgbClr val="0000FF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    and they often get good grades in the exams.</a:t>
            </a:r>
          </a:p>
          <a:p>
            <a:pPr marL="0" indent="0"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2700">
                <a:solidFill>
                  <a:srgbClr val="0000FF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    A. good         B. well          C. better       D. best</a:t>
            </a:r>
          </a:p>
        </p:txBody>
      </p:sp>
      <p:sp>
        <p:nvSpPr>
          <p:cNvPr id="25603" name="AutoShape 3"/>
          <p:cNvSpPr>
            <a:spLocks noChangeArrowheads="1"/>
          </p:cNvSpPr>
          <p:nvPr/>
        </p:nvSpPr>
        <p:spPr bwMode="auto">
          <a:xfrm>
            <a:off x="4057651" y="1600201"/>
            <a:ext cx="478631" cy="488156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 w="9525" cap="flat" cmpd="sng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 anchor="ctr"/>
          <a:lstStyle/>
          <a:p>
            <a:endParaRPr lang="zh-CN" altLang="en-US"/>
          </a:p>
        </p:txBody>
      </p:sp>
      <p:sp>
        <p:nvSpPr>
          <p:cNvPr id="25604" name="AutoShape 4"/>
          <p:cNvSpPr>
            <a:spLocks noChangeArrowheads="1"/>
          </p:cNvSpPr>
          <p:nvPr/>
        </p:nvSpPr>
        <p:spPr bwMode="auto">
          <a:xfrm>
            <a:off x="2571750" y="4286251"/>
            <a:ext cx="477441" cy="488156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 w="9525" cap="flat" cmpd="sng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animBg="1"/>
      <p:bldP spid="2560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2641" y="502444"/>
            <a:ext cx="8858250" cy="4517231"/>
          </a:xfrm>
        </p:spPr>
        <p:txBody>
          <a:bodyPr/>
          <a:lstStyle/>
          <a:p>
            <a:pPr marL="0" indent="0"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2700">
                <a:solidFill>
                  <a:srgbClr val="000000"/>
                </a:solidFill>
                <a:latin typeface="Arial" panose="020B0604020202020204" pitchFamily="34" charset="0"/>
              </a:rPr>
              <a:t>3. </a:t>
            </a:r>
            <a:r>
              <a:rPr lang="zh-CN" altLang="en-US" sz="2700">
                <a:solidFill>
                  <a:srgbClr val="000000"/>
                </a:solidFill>
                <a:latin typeface="Calibri" panose="020F0502020204030204"/>
              </a:rPr>
              <a:t>—</a:t>
            </a:r>
            <a:r>
              <a:rPr lang="zh-CN" altLang="en-US" sz="2700">
                <a:solidFill>
                  <a:srgbClr val="000000"/>
                </a:solidFill>
                <a:latin typeface="Arial" panose="020B0604020202020204" pitchFamily="34" charset="0"/>
              </a:rPr>
              <a:t>What a hot day!</a:t>
            </a:r>
          </a:p>
          <a:p>
            <a:pPr marL="0" indent="0"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2700">
                <a:solidFill>
                  <a:srgbClr val="000000"/>
                </a:solidFill>
                <a:latin typeface="Arial" panose="020B0604020202020204" pitchFamily="34" charset="0"/>
              </a:rPr>
              <a:t>    </a:t>
            </a:r>
            <a:r>
              <a:rPr lang="zh-CN" altLang="en-US" sz="2700">
                <a:solidFill>
                  <a:srgbClr val="000000"/>
                </a:solidFill>
                <a:latin typeface="Calibri" panose="020F0502020204030204"/>
              </a:rPr>
              <a:t>—</a:t>
            </a:r>
            <a:r>
              <a:rPr lang="zh-CN" altLang="en-US" sz="2700">
                <a:solidFill>
                  <a:srgbClr val="000000"/>
                </a:solidFill>
                <a:latin typeface="Arial" panose="020B0604020202020204" pitchFamily="34" charset="0"/>
              </a:rPr>
              <a:t>The weather report says it will be much___tomorrow.</a:t>
            </a:r>
          </a:p>
          <a:p>
            <a:pPr marL="0" indent="0"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2700">
                <a:solidFill>
                  <a:srgbClr val="000000"/>
                </a:solidFill>
                <a:latin typeface="Arial" panose="020B0604020202020204" pitchFamily="34" charset="0"/>
              </a:rPr>
              <a:t>    A. hot             B. hotter    C. hottest      D. hoter</a:t>
            </a:r>
          </a:p>
          <a:p>
            <a:pPr marL="0" indent="0">
              <a:lnSpc>
                <a:spcPct val="130000"/>
              </a:lnSpc>
              <a:spcBef>
                <a:spcPct val="0"/>
              </a:spcBef>
              <a:buNone/>
            </a:pPr>
            <a:endParaRPr lang="zh-CN" altLang="en-US" sz="27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2700">
                <a:solidFill>
                  <a:srgbClr val="0000FF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4. Every year, ____farmers go to big cities to work.</a:t>
            </a:r>
          </a:p>
          <a:p>
            <a:pPr marL="0" indent="0"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2700">
                <a:solidFill>
                  <a:srgbClr val="0000FF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    A. million             B. millions      </a:t>
            </a:r>
          </a:p>
          <a:p>
            <a:pPr marL="0" indent="0"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2700">
                <a:solidFill>
                  <a:srgbClr val="0000FF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    C. million of         D. millions of </a:t>
            </a:r>
          </a:p>
        </p:txBody>
      </p:sp>
      <p:sp>
        <p:nvSpPr>
          <p:cNvPr id="26627" name="AutoShape 3"/>
          <p:cNvSpPr>
            <a:spLocks noChangeArrowheads="1"/>
          </p:cNvSpPr>
          <p:nvPr/>
        </p:nvSpPr>
        <p:spPr bwMode="auto">
          <a:xfrm>
            <a:off x="2628901" y="1657350"/>
            <a:ext cx="478631" cy="488156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 w="9525" cap="flat" cmpd="sng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 anchor="ctr"/>
          <a:lstStyle/>
          <a:p>
            <a:endParaRPr lang="zh-CN" altLang="en-US"/>
          </a:p>
        </p:txBody>
      </p:sp>
      <p:sp>
        <p:nvSpPr>
          <p:cNvPr id="26628" name="AutoShape 4"/>
          <p:cNvSpPr>
            <a:spLocks noChangeArrowheads="1"/>
          </p:cNvSpPr>
          <p:nvPr/>
        </p:nvSpPr>
        <p:spPr bwMode="auto">
          <a:xfrm>
            <a:off x="3143250" y="3829051"/>
            <a:ext cx="476250" cy="488156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 w="9525" cap="flat" cmpd="sng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animBg="1"/>
      <p:bldP spid="2662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00150" y="1371601"/>
            <a:ext cx="6630591" cy="2470547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zh-CN" altLang="en-US" sz="15000" b="1">
                <a:solidFill>
                  <a:srgbClr val="0000FF"/>
                </a:solidFill>
                <a:latin typeface="HanWangWCL10" charset="-120"/>
                <a:ea typeface="文鼎石头体" charset="-122"/>
              </a:rPr>
              <a:t>比较级</a:t>
            </a:r>
          </a:p>
        </p:txBody>
      </p:sp>
    </p:spTree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5997" y="978694"/>
            <a:ext cx="8342709" cy="3657600"/>
          </a:xfrm>
        </p:spPr>
        <p:txBody>
          <a:bodyPr/>
          <a:lstStyle/>
          <a:p>
            <a:endParaRPr lang="zh-CN" altLang="zh-CN"/>
          </a:p>
        </p:txBody>
      </p:sp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1800" y="742950"/>
            <a:ext cx="3239691" cy="444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 -0.02552 0.75279  0.0908 0.66613  C  0.20747 0.57948  0.21649 0.50394  0.23177 0.40825  C 0.24705 0.31256 0.22118 0.15964   0.18264 0.09152  C 0.1441 0.02341  0.03802 0.0  0.0 0.0  " pathEditMode="relative" rAng="0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圆角矩形 18"/>
          <p:cNvSpPr>
            <a:spLocks noChangeArrowheads="1"/>
          </p:cNvSpPr>
          <p:nvPr/>
        </p:nvSpPr>
        <p:spPr bwMode="auto">
          <a:xfrm>
            <a:off x="1952625" y="1750219"/>
            <a:ext cx="2769394" cy="2021681"/>
          </a:xfrm>
          <a:prstGeom prst="roundRect">
            <a:avLst>
              <a:gd name="adj" fmla="val 16667"/>
            </a:avLst>
          </a:prstGeom>
          <a:solidFill>
            <a:srgbClr val="2EB6E6"/>
          </a:solidFill>
          <a:ln w="25400" cmpd="sng">
            <a:solidFill>
              <a:srgbClr val="FFFFFF"/>
            </a:solidFill>
            <a:round/>
          </a:ln>
        </p:spPr>
        <p:txBody>
          <a:bodyPr lIns="68580" tIns="34290" rIns="68580" bIns="34290" anchor="ctr"/>
          <a:lstStyle/>
          <a:p>
            <a:pPr algn="ctr"/>
            <a:r>
              <a:rPr lang="zh-CN" altLang="en-US" sz="3000" b="1">
                <a:solidFill>
                  <a:srgbClr val="080808"/>
                </a:solidFill>
                <a:latin typeface="微软雅黑" panose="020B0503020204020204" pitchFamily="34" charset="-122"/>
                <a:ea typeface="方正卡通简体" charset="-122"/>
              </a:rPr>
              <a:t>比较级</a:t>
            </a:r>
          </a:p>
        </p:txBody>
      </p:sp>
      <p:grpSp>
        <p:nvGrpSpPr>
          <p:cNvPr id="29699" name="Group 3"/>
          <p:cNvGrpSpPr/>
          <p:nvPr/>
        </p:nvGrpSpPr>
        <p:grpSpPr bwMode="auto">
          <a:xfrm>
            <a:off x="197644" y="1874044"/>
            <a:ext cx="2552700" cy="1675210"/>
            <a:chOff x="0" y="0"/>
            <a:chExt cx="5050" cy="2536"/>
          </a:xfrm>
        </p:grpSpPr>
        <p:sp>
          <p:nvSpPr>
            <p:cNvPr id="29700" name="圆角矩形 19"/>
            <p:cNvSpPr>
              <a:spLocks noChangeArrowheads="1"/>
            </p:cNvSpPr>
            <p:nvPr/>
          </p:nvSpPr>
          <p:spPr bwMode="auto">
            <a:xfrm>
              <a:off x="0" y="0"/>
              <a:ext cx="5050" cy="2537"/>
            </a:xfrm>
            <a:prstGeom prst="roundRect">
              <a:avLst>
                <a:gd name="adj" fmla="val 50000"/>
              </a:avLst>
            </a:prstGeom>
            <a:solidFill>
              <a:srgbClr val="C0E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Calibri" panose="020F050202020403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29701" name="圆角矩形 20"/>
            <p:cNvSpPr>
              <a:spLocks noChangeArrowheads="1"/>
            </p:cNvSpPr>
            <p:nvPr/>
          </p:nvSpPr>
          <p:spPr bwMode="auto">
            <a:xfrm>
              <a:off x="17" y="158"/>
              <a:ext cx="4418" cy="2219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72000" tIns="0" rIns="72000" bIns="0" anchor="ctr"/>
            <a:lstStyle/>
            <a:p>
              <a:pPr algn="ctr">
                <a:lnSpc>
                  <a:spcPct val="130000"/>
                </a:lnSpc>
              </a:pPr>
              <a:r>
                <a:rPr lang="zh-CN" altLang="en-US" sz="2700">
                  <a:solidFill>
                    <a:srgbClr val="0000FF"/>
                  </a:solidFill>
                  <a:latin typeface="幼圆" panose="02010509060101010101" pitchFamily="49" charset="-122"/>
                  <a:ea typeface="方正卡通简体" charset="-122"/>
                </a:rPr>
                <a:t>用于两者之间的比较</a:t>
              </a:r>
            </a:p>
          </p:txBody>
        </p:sp>
      </p:grpSp>
      <p:grpSp>
        <p:nvGrpSpPr>
          <p:cNvPr id="29702" name="Group 6"/>
          <p:cNvGrpSpPr/>
          <p:nvPr/>
        </p:nvGrpSpPr>
        <p:grpSpPr bwMode="auto">
          <a:xfrm>
            <a:off x="3896916" y="1874044"/>
            <a:ext cx="4961334" cy="1675210"/>
            <a:chOff x="0" y="0"/>
            <a:chExt cx="5052" cy="2914"/>
          </a:xfrm>
        </p:grpSpPr>
        <p:sp>
          <p:nvSpPr>
            <p:cNvPr id="29703" name="圆角矩形 21"/>
            <p:cNvSpPr>
              <a:spLocks noChangeArrowheads="1"/>
            </p:cNvSpPr>
            <p:nvPr/>
          </p:nvSpPr>
          <p:spPr bwMode="auto">
            <a:xfrm>
              <a:off x="0" y="0"/>
              <a:ext cx="5052" cy="2914"/>
            </a:xfrm>
            <a:prstGeom prst="roundRect">
              <a:avLst>
                <a:gd name="adj" fmla="val 50000"/>
              </a:avLst>
            </a:prstGeom>
            <a:solidFill>
              <a:srgbClr val="C0E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Calibri" panose="020F050202020403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29704" name="圆角矩形 22"/>
            <p:cNvSpPr>
              <a:spLocks noChangeArrowheads="1"/>
            </p:cNvSpPr>
            <p:nvPr/>
          </p:nvSpPr>
          <p:spPr bwMode="auto">
            <a:xfrm>
              <a:off x="609" y="181"/>
              <a:ext cx="4422" cy="2549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72000" tIns="0" rIns="72000" bIns="0" anchor="ctr"/>
            <a:lstStyle/>
            <a:p>
              <a:pPr algn="ctr"/>
              <a:r>
                <a:rPr lang="zh-CN" altLang="en-US" sz="2700">
                  <a:solidFill>
                    <a:srgbClr val="080808"/>
                  </a:solidFill>
                  <a:ea typeface="幼圆" panose="02010509060101010101" pitchFamily="49" charset="-122"/>
                </a:rPr>
                <a:t>Yao Ming is </a:t>
              </a:r>
              <a:r>
                <a:rPr lang="zh-CN" altLang="en-US" sz="2700">
                  <a:solidFill>
                    <a:srgbClr val="FF0000"/>
                  </a:solidFill>
                  <a:ea typeface="幼圆" panose="02010509060101010101" pitchFamily="49" charset="-122"/>
                </a:rPr>
                <a:t>taller</a:t>
              </a:r>
              <a:r>
                <a:rPr lang="zh-CN" altLang="en-US" sz="2700">
                  <a:solidFill>
                    <a:srgbClr val="080808"/>
                  </a:solidFill>
                  <a:ea typeface="幼圆" panose="02010509060101010101" pitchFamily="49" charset="-122"/>
                </a:rPr>
                <a:t> </a:t>
              </a:r>
              <a:r>
                <a:rPr lang="zh-CN" altLang="en-US" sz="2700">
                  <a:solidFill>
                    <a:srgbClr val="6600CC"/>
                  </a:solidFill>
                  <a:ea typeface="幼圆" panose="02010509060101010101" pitchFamily="49" charset="-122"/>
                </a:rPr>
                <a:t>than</a:t>
              </a:r>
              <a:r>
                <a:rPr lang="zh-CN" altLang="en-US" sz="2700">
                  <a:solidFill>
                    <a:srgbClr val="080808"/>
                  </a:solidFill>
                  <a:ea typeface="幼圆" panose="02010509060101010101" pitchFamily="49" charset="-122"/>
                </a:rPr>
                <a:t> Pan Changjiang.</a:t>
              </a:r>
            </a:p>
          </p:txBody>
        </p:sp>
      </p:grpSp>
      <p:sp>
        <p:nvSpPr>
          <p:cNvPr id="29705" name="标题 5"/>
          <p:cNvSpPr>
            <a:spLocks noGrp="1"/>
          </p:cNvSpPr>
          <p:nvPr>
            <p:ph type="title" idx="4294967295"/>
          </p:nvPr>
        </p:nvSpPr>
        <p:spPr>
          <a:xfrm>
            <a:off x="2171701" y="742951"/>
            <a:ext cx="4374356" cy="745331"/>
          </a:xfrm>
        </p:spPr>
        <p:txBody>
          <a:bodyPr anchor="ctr"/>
          <a:lstStyle/>
          <a:p>
            <a:r>
              <a:rPr lang="zh-CN" altLang="en-US" sz="3300" b="0">
                <a:solidFill>
                  <a:srgbClr val="000000"/>
                </a:solidFill>
                <a:ea typeface="方正卡通简体" charset="-122"/>
              </a:rPr>
              <a:t>形容词的比较级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bldLvl="0" autoUpdateAnimBg="0"/>
      <p:bldP spid="29698" grpId="1" bldLvl="0" animBg="1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标题 1"/>
          <p:cNvSpPr>
            <a:spLocks noGrp="1"/>
          </p:cNvSpPr>
          <p:nvPr>
            <p:ph type="title" idx="4294967295"/>
          </p:nvPr>
        </p:nvSpPr>
        <p:spPr>
          <a:xfrm>
            <a:off x="1602582" y="33338"/>
            <a:ext cx="4860131" cy="723900"/>
          </a:xfrm>
        </p:spPr>
        <p:txBody>
          <a:bodyPr anchor="ctr"/>
          <a:lstStyle/>
          <a:p>
            <a:r>
              <a:rPr lang="zh-CN" altLang="en-US" sz="3000" b="0">
                <a:ea typeface="方正卡通简体" charset="-122"/>
                <a:sym typeface="Arial" panose="020B0604020202020204" pitchFamily="34" charset="0"/>
              </a:rPr>
              <a:t>比较级和最高级的变化规则</a:t>
            </a:r>
          </a:p>
        </p:txBody>
      </p:sp>
      <p:sp>
        <p:nvSpPr>
          <p:cNvPr id="31747" name="圆角矩形 14"/>
          <p:cNvSpPr>
            <a:spLocks noChangeArrowheads="1"/>
          </p:cNvSpPr>
          <p:nvPr/>
        </p:nvSpPr>
        <p:spPr bwMode="auto">
          <a:xfrm>
            <a:off x="576263" y="1006079"/>
            <a:ext cx="2421731" cy="1849040"/>
          </a:xfrm>
          <a:prstGeom prst="roundRect">
            <a:avLst>
              <a:gd name="adj" fmla="val 4162"/>
            </a:avLst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216218" tIns="0" rIns="216218" bIns="0" anchor="ctr"/>
          <a:lstStyle/>
          <a:p>
            <a:pPr algn="ctr">
              <a:spcBef>
                <a:spcPts val="450"/>
              </a:spcBef>
            </a:pPr>
            <a:r>
              <a:rPr lang="zh-CN" altLang="en-US" sz="2700" b="1">
                <a:solidFill>
                  <a:srgbClr val="000000"/>
                </a:solidFill>
                <a:latin typeface="微软雅黑" panose="020B0503020204020204" pitchFamily="34" charset="-122"/>
                <a:ea typeface="方正卡通简体" charset="-122"/>
              </a:rPr>
              <a:t>一般</a:t>
            </a:r>
          </a:p>
          <a:p>
            <a:pPr algn="ctr">
              <a:spcBef>
                <a:spcPts val="900"/>
              </a:spcBef>
            </a:pPr>
            <a:r>
              <a:rPr lang="zh-CN" altLang="en-US" sz="2400">
                <a:solidFill>
                  <a:srgbClr val="660066"/>
                </a:solidFill>
                <a:latin typeface="方正卡通简体" charset="-122"/>
                <a:ea typeface="方正卡通简体" charset="-122"/>
              </a:rPr>
              <a:t>加</a:t>
            </a:r>
            <a:r>
              <a:rPr lang="zh-CN" altLang="en-US" sz="2400">
                <a:solidFill>
                  <a:srgbClr val="660066"/>
                </a:solidFill>
                <a:ea typeface="方正卡通简体" charset="-122"/>
              </a:rPr>
              <a:t>er</a:t>
            </a:r>
          </a:p>
        </p:txBody>
      </p:sp>
      <p:sp>
        <p:nvSpPr>
          <p:cNvPr id="31748" name="任意多边形 27"/>
          <p:cNvSpPr>
            <a:spLocks noChangeArrowheads="1"/>
          </p:cNvSpPr>
          <p:nvPr/>
        </p:nvSpPr>
        <p:spPr bwMode="auto">
          <a:xfrm>
            <a:off x="2602707" y="1006079"/>
            <a:ext cx="2907506" cy="1849040"/>
          </a:xfrm>
          <a:custGeom>
            <a:avLst/>
            <a:gdLst>
              <a:gd name="T0" fmla="*/ 373854 w 1899608"/>
              <a:gd name="T1" fmla="*/ 0 h 1584176"/>
              <a:gd name="T2" fmla="*/ 1841920 w 1899608"/>
              <a:gd name="T3" fmla="*/ 0 h 1584176"/>
              <a:gd name="T4" fmla="*/ 1900237 w 1899608"/>
              <a:gd name="T5" fmla="*/ 58303 h 1584176"/>
              <a:gd name="T6" fmla="*/ 1900237 w 1899608"/>
              <a:gd name="T7" fmla="*/ 1526022 h 1584176"/>
              <a:gd name="T8" fmla="*/ 1841920 w 1899608"/>
              <a:gd name="T9" fmla="*/ 1584325 h 1584176"/>
              <a:gd name="T10" fmla="*/ 373854 w 1899608"/>
              <a:gd name="T11" fmla="*/ 1584325 h 1584176"/>
              <a:gd name="T12" fmla="*/ 315536 w 1899608"/>
              <a:gd name="T13" fmla="*/ 1526022 h 1584176"/>
              <a:gd name="T14" fmla="*/ 315536 w 1899608"/>
              <a:gd name="T15" fmla="*/ 934307 h 1584176"/>
              <a:gd name="T16" fmla="*/ 257636 w 1899608"/>
              <a:gd name="T17" fmla="*/ 934307 h 1584176"/>
              <a:gd name="T18" fmla="*/ 257636 w 1899608"/>
              <a:gd name="T19" fmla="*/ 1076451 h 1584176"/>
              <a:gd name="T20" fmla="*/ 0 w 1899608"/>
              <a:gd name="T21" fmla="*/ 792164 h 1584176"/>
              <a:gd name="T22" fmla="*/ 257636 w 1899608"/>
              <a:gd name="T23" fmla="*/ 507875 h 1584176"/>
              <a:gd name="T24" fmla="*/ 257636 w 1899608"/>
              <a:gd name="T25" fmla="*/ 650019 h 1584176"/>
              <a:gd name="T26" fmla="*/ 315536 w 1899608"/>
              <a:gd name="T27" fmla="*/ 650019 h 1584176"/>
              <a:gd name="T28" fmla="*/ 315536 w 1899608"/>
              <a:gd name="T29" fmla="*/ 58303 h 1584176"/>
              <a:gd name="T30" fmla="*/ 373854 w 1899608"/>
              <a:gd name="T31" fmla="*/ 0 h 158417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899608"/>
              <a:gd name="T49" fmla="*/ 0 h 1584176"/>
              <a:gd name="T50" fmla="*/ 1899608 w 1899608"/>
              <a:gd name="T51" fmla="*/ 1584176 h 158417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899608" h="1584176">
                <a:moveTo>
                  <a:pt x="373730" y="0"/>
                </a:moveTo>
                <a:lnTo>
                  <a:pt x="1841310" y="0"/>
                </a:lnTo>
                <a:cubicBezTo>
                  <a:pt x="1873507" y="0"/>
                  <a:pt x="1899608" y="26101"/>
                  <a:pt x="1899608" y="58298"/>
                </a:cubicBezTo>
                <a:lnTo>
                  <a:pt x="1899608" y="1525878"/>
                </a:lnTo>
                <a:cubicBezTo>
                  <a:pt x="1899608" y="1558075"/>
                  <a:pt x="1873507" y="1584176"/>
                  <a:pt x="1841310" y="1584176"/>
                </a:cubicBezTo>
                <a:lnTo>
                  <a:pt x="373730" y="1584176"/>
                </a:lnTo>
                <a:cubicBezTo>
                  <a:pt x="341533" y="1584176"/>
                  <a:pt x="315432" y="1558075"/>
                  <a:pt x="315432" y="1525878"/>
                </a:cubicBezTo>
                <a:lnTo>
                  <a:pt x="315432" y="934219"/>
                </a:lnTo>
                <a:lnTo>
                  <a:pt x="257551" y="934219"/>
                </a:lnTo>
                <a:lnTo>
                  <a:pt x="257551" y="1076350"/>
                </a:lnTo>
                <a:lnTo>
                  <a:pt x="0" y="792089"/>
                </a:lnTo>
                <a:lnTo>
                  <a:pt x="257551" y="507827"/>
                </a:lnTo>
                <a:lnTo>
                  <a:pt x="257551" y="649958"/>
                </a:lnTo>
                <a:lnTo>
                  <a:pt x="315432" y="649958"/>
                </a:lnTo>
                <a:lnTo>
                  <a:pt x="315432" y="58298"/>
                </a:lnTo>
                <a:cubicBezTo>
                  <a:pt x="315432" y="26101"/>
                  <a:pt x="341533" y="0"/>
                  <a:pt x="373730" y="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51000" tIns="162000" rIns="81000" bIns="0" anchor="ctr"/>
          <a:lstStyle/>
          <a:p>
            <a:pPr algn="ctr">
              <a:spcBef>
                <a:spcPts val="450"/>
              </a:spcBef>
            </a:pPr>
            <a:r>
              <a:rPr lang="zh-CN" altLang="en-US" sz="2700" b="1">
                <a:solidFill>
                  <a:srgbClr val="000000"/>
                </a:solidFill>
                <a:latin typeface="微软雅黑" panose="020B0503020204020204" pitchFamily="34" charset="-122"/>
                <a:ea typeface="方正卡通简体" charset="-122"/>
                <a:sym typeface="Arial" panose="020B0604020202020204" pitchFamily="34" charset="0"/>
              </a:rPr>
              <a:t>二般</a:t>
            </a:r>
            <a:endParaRPr lang="en-US" sz="2700" b="1">
              <a:solidFill>
                <a:srgbClr val="000000"/>
              </a:solidFill>
              <a:latin typeface="微软雅黑" panose="020B0503020204020204" pitchFamily="34" charset="-122"/>
              <a:ea typeface="方正卡通简体" charset="-122"/>
              <a:sym typeface="Arial" panose="020B0604020202020204" pitchFamily="34" charset="0"/>
            </a:endParaRPr>
          </a:p>
          <a:p>
            <a:pPr algn="ctr">
              <a:spcBef>
                <a:spcPts val="450"/>
              </a:spcBef>
            </a:pPr>
            <a:r>
              <a:rPr lang="zh-CN" altLang="en-US" sz="2400">
                <a:solidFill>
                  <a:srgbClr val="660066"/>
                </a:solidFill>
                <a:ea typeface="方正卡通简体" charset="-122"/>
                <a:sym typeface="Arial" panose="020B0604020202020204" pitchFamily="34" charset="0"/>
              </a:rPr>
              <a:t>  以e结尾，</a:t>
            </a:r>
          </a:p>
          <a:p>
            <a:pPr algn="ctr">
              <a:spcBef>
                <a:spcPts val="450"/>
              </a:spcBef>
            </a:pPr>
            <a:r>
              <a:rPr lang="zh-CN" altLang="en-US" sz="2400">
                <a:solidFill>
                  <a:srgbClr val="660066"/>
                </a:solidFill>
                <a:ea typeface="方正卡通简体" charset="-122"/>
                <a:sym typeface="Arial" panose="020B0604020202020204" pitchFamily="34" charset="0"/>
              </a:rPr>
              <a:t>加r</a:t>
            </a:r>
          </a:p>
        </p:txBody>
      </p:sp>
      <p:sp>
        <p:nvSpPr>
          <p:cNvPr id="31749" name="任意多边形 26"/>
          <p:cNvSpPr>
            <a:spLocks noChangeArrowheads="1"/>
          </p:cNvSpPr>
          <p:nvPr/>
        </p:nvSpPr>
        <p:spPr bwMode="auto">
          <a:xfrm>
            <a:off x="3086100" y="2568179"/>
            <a:ext cx="2425304" cy="2218134"/>
          </a:xfrm>
          <a:custGeom>
            <a:avLst/>
            <a:gdLst>
              <a:gd name="T0" fmla="*/ 792163 w 1584176"/>
              <a:gd name="T1" fmla="*/ 0 h 1900961"/>
              <a:gd name="T2" fmla="*/ 1076451 w 1584176"/>
              <a:gd name="T3" fmla="*/ 257453 h 1900961"/>
              <a:gd name="T4" fmla="*/ 934307 w 1584176"/>
              <a:gd name="T5" fmla="*/ 257453 h 1900961"/>
              <a:gd name="T6" fmla="*/ 934307 w 1584176"/>
              <a:gd name="T7" fmla="*/ 316665 h 1900961"/>
              <a:gd name="T8" fmla="*/ 1541263 w 1584176"/>
              <a:gd name="T9" fmla="*/ 316665 h 1900961"/>
              <a:gd name="T10" fmla="*/ 1584325 w 1584176"/>
              <a:gd name="T11" fmla="*/ 359706 h 1900961"/>
              <a:gd name="T12" fmla="*/ 1584325 w 1584176"/>
              <a:gd name="T13" fmla="*/ 1857196 h 1900961"/>
              <a:gd name="T14" fmla="*/ 1541263 w 1584176"/>
              <a:gd name="T15" fmla="*/ 1900238 h 1900961"/>
              <a:gd name="T16" fmla="*/ 43062 w 1584176"/>
              <a:gd name="T17" fmla="*/ 1900238 h 1900961"/>
              <a:gd name="T18" fmla="*/ 0 w 1584176"/>
              <a:gd name="T19" fmla="*/ 1857196 h 1900961"/>
              <a:gd name="T20" fmla="*/ 0 w 1584176"/>
              <a:gd name="T21" fmla="*/ 359706 h 1900961"/>
              <a:gd name="T22" fmla="*/ 43062 w 1584176"/>
              <a:gd name="T23" fmla="*/ 316665 h 1900961"/>
              <a:gd name="T24" fmla="*/ 650019 w 1584176"/>
              <a:gd name="T25" fmla="*/ 316665 h 1900961"/>
              <a:gd name="T26" fmla="*/ 650019 w 1584176"/>
              <a:gd name="T27" fmla="*/ 257453 h 1900961"/>
              <a:gd name="T28" fmla="*/ 507875 w 1584176"/>
              <a:gd name="T29" fmla="*/ 257453 h 1900961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584176"/>
              <a:gd name="T46" fmla="*/ 0 h 1900961"/>
              <a:gd name="T47" fmla="*/ 1584176 w 1584176"/>
              <a:gd name="T48" fmla="*/ 1900961 h 1900961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584176" h="1900961">
                <a:moveTo>
                  <a:pt x="792088" y="0"/>
                </a:moveTo>
                <a:lnTo>
                  <a:pt x="1076350" y="257551"/>
                </a:lnTo>
                <a:lnTo>
                  <a:pt x="934219" y="257551"/>
                </a:lnTo>
                <a:lnTo>
                  <a:pt x="934219" y="316785"/>
                </a:lnTo>
                <a:lnTo>
                  <a:pt x="1541118" y="316785"/>
                </a:lnTo>
                <a:cubicBezTo>
                  <a:pt x="1564898" y="316785"/>
                  <a:pt x="1584176" y="336063"/>
                  <a:pt x="1584176" y="359843"/>
                </a:cubicBezTo>
                <a:lnTo>
                  <a:pt x="1584176" y="1857903"/>
                </a:lnTo>
                <a:cubicBezTo>
                  <a:pt x="1584176" y="1881683"/>
                  <a:pt x="1564898" y="1900961"/>
                  <a:pt x="1541118" y="1900961"/>
                </a:cubicBezTo>
                <a:lnTo>
                  <a:pt x="43058" y="1900961"/>
                </a:lnTo>
                <a:cubicBezTo>
                  <a:pt x="19278" y="1900961"/>
                  <a:pt x="0" y="1881683"/>
                  <a:pt x="0" y="1857903"/>
                </a:cubicBezTo>
                <a:lnTo>
                  <a:pt x="0" y="359843"/>
                </a:lnTo>
                <a:cubicBezTo>
                  <a:pt x="0" y="336063"/>
                  <a:pt x="19278" y="316785"/>
                  <a:pt x="43058" y="316785"/>
                </a:cubicBezTo>
                <a:lnTo>
                  <a:pt x="649958" y="316785"/>
                </a:lnTo>
                <a:lnTo>
                  <a:pt x="649958" y="257551"/>
                </a:lnTo>
                <a:lnTo>
                  <a:pt x="507827" y="257551"/>
                </a:lnTo>
                <a:lnTo>
                  <a:pt x="792088" y="0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5000" tIns="297000" rIns="162000" bIns="0" anchor="ctr"/>
          <a:lstStyle/>
          <a:p>
            <a:pPr algn="ctr">
              <a:spcBef>
                <a:spcPts val="450"/>
              </a:spcBef>
            </a:pPr>
            <a:r>
              <a:rPr lang="zh-CN" altLang="en-US" sz="2700" b="1">
                <a:solidFill>
                  <a:srgbClr val="000000"/>
                </a:solidFill>
                <a:latin typeface="微软雅黑" panose="020B0503020204020204" pitchFamily="34" charset="-122"/>
                <a:ea typeface="方正卡通简体" charset="-122"/>
                <a:sym typeface="Arial" panose="020B0604020202020204" pitchFamily="34" charset="0"/>
              </a:rPr>
              <a:t>三般</a:t>
            </a:r>
            <a:endParaRPr lang="en-US" sz="2700" b="1">
              <a:solidFill>
                <a:srgbClr val="000000"/>
              </a:solidFill>
              <a:latin typeface="微软雅黑" panose="020B0503020204020204" pitchFamily="34" charset="-122"/>
              <a:ea typeface="方正卡通简体" charset="-122"/>
              <a:sym typeface="Arial" panose="020B0604020202020204" pitchFamily="34" charset="0"/>
            </a:endParaRPr>
          </a:p>
          <a:p>
            <a:pPr algn="ctr">
              <a:spcBef>
                <a:spcPts val="450"/>
              </a:spcBef>
            </a:pPr>
            <a:r>
              <a:rPr lang="zh-CN" altLang="en-US" sz="2400">
                <a:solidFill>
                  <a:srgbClr val="660066"/>
                </a:solidFill>
                <a:ea typeface="方正卡通简体" charset="-122"/>
                <a:sym typeface="Arial" panose="020B0604020202020204" pitchFamily="34" charset="0"/>
              </a:rPr>
              <a:t>以辅音+y结尾变y为i，</a:t>
            </a:r>
          </a:p>
          <a:p>
            <a:pPr algn="ctr">
              <a:spcBef>
                <a:spcPts val="450"/>
              </a:spcBef>
            </a:pPr>
            <a:r>
              <a:rPr lang="zh-CN" altLang="en-US" sz="2400">
                <a:solidFill>
                  <a:srgbClr val="660066"/>
                </a:solidFill>
                <a:ea typeface="方正卡通简体" charset="-122"/>
                <a:sym typeface="Arial" panose="020B0604020202020204" pitchFamily="34" charset="0"/>
              </a:rPr>
              <a:t>加er</a:t>
            </a:r>
          </a:p>
        </p:txBody>
      </p:sp>
      <p:sp>
        <p:nvSpPr>
          <p:cNvPr id="31750" name="任意多边形 25"/>
          <p:cNvSpPr>
            <a:spLocks noChangeArrowheads="1"/>
          </p:cNvSpPr>
          <p:nvPr/>
        </p:nvSpPr>
        <p:spPr bwMode="auto">
          <a:xfrm>
            <a:off x="5117307" y="2938463"/>
            <a:ext cx="2912269" cy="1847850"/>
          </a:xfrm>
          <a:custGeom>
            <a:avLst/>
            <a:gdLst>
              <a:gd name="T0" fmla="*/ 361664 w 1903007"/>
              <a:gd name="T1" fmla="*/ 0 h 1584176"/>
              <a:gd name="T2" fmla="*/ 1858794 w 1903007"/>
              <a:gd name="T3" fmla="*/ 0 h 1584176"/>
              <a:gd name="T4" fmla="*/ 1901825 w 1903007"/>
              <a:gd name="T5" fmla="*/ 43019 h 1584176"/>
              <a:gd name="T6" fmla="*/ 1901825 w 1903007"/>
              <a:gd name="T7" fmla="*/ 1539719 h 1584176"/>
              <a:gd name="T8" fmla="*/ 1858794 w 1903007"/>
              <a:gd name="T9" fmla="*/ 1582738 h 1584176"/>
              <a:gd name="T10" fmla="*/ 361664 w 1903007"/>
              <a:gd name="T11" fmla="*/ 1582738 h 1584176"/>
              <a:gd name="T12" fmla="*/ 318633 w 1903007"/>
              <a:gd name="T13" fmla="*/ 1539719 h 1584176"/>
              <a:gd name="T14" fmla="*/ 318633 w 1903007"/>
              <a:gd name="T15" fmla="*/ 907267 h 1584176"/>
              <a:gd name="T16" fmla="*/ 257391 w 1903007"/>
              <a:gd name="T17" fmla="*/ 907267 h 1584176"/>
              <a:gd name="T18" fmla="*/ 257391 w 1903007"/>
              <a:gd name="T19" fmla="*/ 1049269 h 1584176"/>
              <a:gd name="T20" fmla="*/ 0 w 1903007"/>
              <a:gd name="T21" fmla="*/ 765266 h 1584176"/>
              <a:gd name="T22" fmla="*/ 257391 w 1903007"/>
              <a:gd name="T23" fmla="*/ 481262 h 1584176"/>
              <a:gd name="T24" fmla="*/ 257391 w 1903007"/>
              <a:gd name="T25" fmla="*/ 623264 h 1584176"/>
              <a:gd name="T26" fmla="*/ 318633 w 1903007"/>
              <a:gd name="T27" fmla="*/ 623264 h 1584176"/>
              <a:gd name="T28" fmla="*/ 318633 w 1903007"/>
              <a:gd name="T29" fmla="*/ 43019 h 1584176"/>
              <a:gd name="T30" fmla="*/ 361664 w 1903007"/>
              <a:gd name="T31" fmla="*/ 0 h 158417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903007"/>
              <a:gd name="T49" fmla="*/ 0 h 1584176"/>
              <a:gd name="T50" fmla="*/ 1903007 w 1903007"/>
              <a:gd name="T51" fmla="*/ 1584176 h 158417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903007" h="1584176">
                <a:moveTo>
                  <a:pt x="361889" y="0"/>
                </a:moveTo>
                <a:lnTo>
                  <a:pt x="1859949" y="0"/>
                </a:lnTo>
                <a:cubicBezTo>
                  <a:pt x="1883729" y="0"/>
                  <a:pt x="1903007" y="19278"/>
                  <a:pt x="1903007" y="43058"/>
                </a:cubicBezTo>
                <a:lnTo>
                  <a:pt x="1903007" y="1541118"/>
                </a:lnTo>
                <a:cubicBezTo>
                  <a:pt x="1903007" y="1564898"/>
                  <a:pt x="1883729" y="1584176"/>
                  <a:pt x="1859949" y="1584176"/>
                </a:cubicBezTo>
                <a:lnTo>
                  <a:pt x="361889" y="1584176"/>
                </a:lnTo>
                <a:cubicBezTo>
                  <a:pt x="338109" y="1584176"/>
                  <a:pt x="318831" y="1564898"/>
                  <a:pt x="318831" y="1541118"/>
                </a:cubicBezTo>
                <a:lnTo>
                  <a:pt x="318831" y="908091"/>
                </a:lnTo>
                <a:lnTo>
                  <a:pt x="257551" y="908091"/>
                </a:lnTo>
                <a:lnTo>
                  <a:pt x="257551" y="1050222"/>
                </a:lnTo>
                <a:lnTo>
                  <a:pt x="0" y="765961"/>
                </a:lnTo>
                <a:lnTo>
                  <a:pt x="257551" y="481699"/>
                </a:lnTo>
                <a:lnTo>
                  <a:pt x="257551" y="623830"/>
                </a:lnTo>
                <a:lnTo>
                  <a:pt x="318831" y="623830"/>
                </a:lnTo>
                <a:lnTo>
                  <a:pt x="318831" y="43058"/>
                </a:lnTo>
                <a:cubicBezTo>
                  <a:pt x="318831" y="19278"/>
                  <a:pt x="338109" y="0"/>
                  <a:pt x="361889" y="0"/>
                </a:cubicBezTo>
                <a:close/>
              </a:path>
            </a:pathLst>
          </a:custGeom>
          <a:solidFill>
            <a:srgbClr val="F86C5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51000" tIns="0" rIns="81000" bIns="0" anchor="ctr"/>
          <a:lstStyle/>
          <a:p>
            <a:pPr algn="ctr">
              <a:spcBef>
                <a:spcPts val="450"/>
              </a:spcBef>
            </a:pPr>
            <a:r>
              <a:rPr lang="zh-CN" altLang="en-US" sz="2700" b="1">
                <a:solidFill>
                  <a:srgbClr val="000000"/>
                </a:solidFill>
                <a:latin typeface="微软雅黑" panose="020B0503020204020204" pitchFamily="34" charset="-122"/>
                <a:ea typeface="方正卡通简体" charset="-122"/>
                <a:sym typeface="Arial" panose="020B0604020202020204" pitchFamily="34" charset="0"/>
              </a:rPr>
              <a:t>四般</a:t>
            </a:r>
            <a:endParaRPr lang="en-US" sz="2700" b="1">
              <a:solidFill>
                <a:srgbClr val="000000"/>
              </a:solidFill>
              <a:latin typeface="微软雅黑" panose="020B0503020204020204" pitchFamily="34" charset="-122"/>
              <a:ea typeface="方正卡通简体" charset="-122"/>
              <a:sym typeface="Arial" panose="020B0604020202020204" pitchFamily="34" charset="0"/>
            </a:endParaRPr>
          </a:p>
          <a:p>
            <a:pPr algn="ctr">
              <a:spcBef>
                <a:spcPts val="450"/>
              </a:spcBef>
            </a:pPr>
            <a:r>
              <a:rPr lang="zh-CN" altLang="en-US" sz="2400">
                <a:solidFill>
                  <a:srgbClr val="660066"/>
                </a:solidFill>
                <a:ea typeface="方正卡通简体" charset="-122"/>
                <a:sym typeface="Arial" panose="020B0604020202020204" pitchFamily="34" charset="0"/>
              </a:rPr>
              <a:t>  以重读辅元辅结</a:t>
            </a:r>
          </a:p>
          <a:p>
            <a:pPr algn="ctr">
              <a:spcBef>
                <a:spcPts val="450"/>
              </a:spcBef>
            </a:pPr>
            <a:r>
              <a:rPr lang="zh-CN" altLang="en-US" sz="2400">
                <a:solidFill>
                  <a:srgbClr val="660066"/>
                </a:solidFill>
                <a:ea typeface="方正卡通简体" charset="-122"/>
                <a:sym typeface="Arial" panose="020B0604020202020204" pitchFamily="34" charset="0"/>
              </a:rPr>
              <a:t>  尾，双写尾字母，</a:t>
            </a:r>
          </a:p>
          <a:p>
            <a:pPr algn="ctr">
              <a:spcBef>
                <a:spcPts val="450"/>
              </a:spcBef>
            </a:pPr>
            <a:r>
              <a:rPr lang="zh-CN" altLang="en-US" sz="2400">
                <a:solidFill>
                  <a:srgbClr val="660066"/>
                </a:solidFill>
                <a:ea typeface="方正卡通简体" charset="-122"/>
                <a:sym typeface="Arial" panose="020B0604020202020204" pitchFamily="34" charset="0"/>
              </a:rPr>
              <a:t>加er</a:t>
            </a:r>
          </a:p>
        </p:txBody>
      </p:sp>
      <p:sp>
        <p:nvSpPr>
          <p:cNvPr id="31751" name="矩形 31"/>
          <p:cNvSpPr>
            <a:spLocks noChangeArrowheads="1"/>
          </p:cNvSpPr>
          <p:nvPr/>
        </p:nvSpPr>
        <p:spPr bwMode="auto">
          <a:xfrm>
            <a:off x="1602581" y="3003948"/>
            <a:ext cx="1133475" cy="486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just">
              <a:lnSpc>
                <a:spcPct val="130000"/>
              </a:lnSpc>
            </a:pPr>
            <a:r>
              <a:rPr lang="zh-CN" altLang="en-US" sz="2800">
                <a:solidFill>
                  <a:srgbClr val="0000FF"/>
                </a:solidFill>
                <a:ea typeface="幼圆" panose="02010509060101010101" pitchFamily="49" charset="-122"/>
              </a:rPr>
              <a:t>long</a:t>
            </a:r>
          </a:p>
        </p:txBody>
      </p:sp>
      <p:sp>
        <p:nvSpPr>
          <p:cNvPr id="31752" name="矩形 31"/>
          <p:cNvSpPr>
            <a:spLocks noChangeArrowheads="1"/>
          </p:cNvSpPr>
          <p:nvPr/>
        </p:nvSpPr>
        <p:spPr bwMode="auto">
          <a:xfrm>
            <a:off x="576263" y="3003947"/>
            <a:ext cx="97155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8580" tIns="34290" rIns="68580" bIns="34290" anchor="ctr"/>
          <a:lstStyle/>
          <a:p>
            <a:pPr algn="just">
              <a:lnSpc>
                <a:spcPct val="130000"/>
              </a:lnSpc>
            </a:pPr>
            <a:r>
              <a:rPr lang="zh-CN" altLang="en-US" sz="2800">
                <a:solidFill>
                  <a:srgbClr val="0000FF"/>
                </a:solidFill>
                <a:ea typeface="幼圆" panose="02010509060101010101" pitchFamily="49" charset="-122"/>
              </a:rPr>
              <a:t>tall</a:t>
            </a:r>
          </a:p>
        </p:txBody>
      </p:sp>
      <p:sp>
        <p:nvSpPr>
          <p:cNvPr id="31753" name="矩形 31"/>
          <p:cNvSpPr>
            <a:spLocks noChangeArrowheads="1"/>
          </p:cNvSpPr>
          <p:nvPr/>
        </p:nvSpPr>
        <p:spPr bwMode="auto">
          <a:xfrm>
            <a:off x="576262" y="3490913"/>
            <a:ext cx="1404938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8580" tIns="34290" rIns="68580" bIns="34290" anchor="ctr"/>
          <a:lstStyle/>
          <a:p>
            <a:pPr algn="just">
              <a:lnSpc>
                <a:spcPct val="130000"/>
              </a:lnSpc>
            </a:pPr>
            <a:r>
              <a:rPr lang="zh-CN" altLang="en-US" sz="2800">
                <a:solidFill>
                  <a:srgbClr val="0000FF"/>
                </a:solidFill>
                <a:ea typeface="幼圆" panose="02010509060101010101" pitchFamily="49" charset="-122"/>
              </a:rPr>
              <a:t>small</a:t>
            </a:r>
          </a:p>
        </p:txBody>
      </p:sp>
      <p:sp>
        <p:nvSpPr>
          <p:cNvPr id="31754" name="矩形 31"/>
          <p:cNvSpPr>
            <a:spLocks noChangeArrowheads="1"/>
          </p:cNvSpPr>
          <p:nvPr/>
        </p:nvSpPr>
        <p:spPr bwMode="auto">
          <a:xfrm>
            <a:off x="5760244" y="1168004"/>
            <a:ext cx="1188244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8580" tIns="34290" rIns="68580" bIns="34290" anchor="ctr"/>
          <a:lstStyle/>
          <a:p>
            <a:pPr algn="just">
              <a:lnSpc>
                <a:spcPct val="130000"/>
              </a:lnSpc>
            </a:pPr>
            <a:r>
              <a:rPr lang="zh-CN" altLang="en-US" sz="3300">
                <a:solidFill>
                  <a:srgbClr val="CC3300"/>
                </a:solidFill>
                <a:ea typeface="幼圆" panose="02010509060101010101" pitchFamily="49" charset="-122"/>
              </a:rPr>
              <a:t>large</a:t>
            </a:r>
          </a:p>
        </p:txBody>
      </p:sp>
      <p:sp>
        <p:nvSpPr>
          <p:cNvPr id="31755" name="矩形 31"/>
          <p:cNvSpPr>
            <a:spLocks noChangeArrowheads="1"/>
          </p:cNvSpPr>
          <p:nvPr/>
        </p:nvSpPr>
        <p:spPr bwMode="auto">
          <a:xfrm>
            <a:off x="5803106" y="1639492"/>
            <a:ext cx="1404938" cy="486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8580" tIns="34290" rIns="68580" bIns="34290" anchor="ctr"/>
          <a:lstStyle/>
          <a:p>
            <a:pPr algn="just">
              <a:lnSpc>
                <a:spcPct val="130000"/>
              </a:lnSpc>
            </a:pPr>
            <a:r>
              <a:rPr lang="zh-CN" altLang="en-US" sz="3300">
                <a:solidFill>
                  <a:srgbClr val="CC3300"/>
                </a:solidFill>
                <a:ea typeface="幼圆" panose="02010509060101010101" pitchFamily="49" charset="-122"/>
              </a:rPr>
              <a:t>wide</a:t>
            </a:r>
          </a:p>
        </p:txBody>
      </p:sp>
      <p:sp>
        <p:nvSpPr>
          <p:cNvPr id="31756" name="矩形 31"/>
          <p:cNvSpPr>
            <a:spLocks noChangeArrowheads="1"/>
          </p:cNvSpPr>
          <p:nvPr/>
        </p:nvSpPr>
        <p:spPr bwMode="auto">
          <a:xfrm>
            <a:off x="521494" y="3112294"/>
            <a:ext cx="1241822" cy="592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8580" tIns="34290" rIns="68580" bIns="34290" anchor="ctr"/>
          <a:lstStyle/>
          <a:p>
            <a:pPr algn="just">
              <a:lnSpc>
                <a:spcPct val="130000"/>
              </a:lnSpc>
            </a:pPr>
            <a:r>
              <a:rPr lang="zh-CN" altLang="en-US" sz="2800">
                <a:solidFill>
                  <a:srgbClr val="006600"/>
                </a:solidFill>
                <a:ea typeface="幼圆" panose="02010509060101010101" pitchFamily="49" charset="-122"/>
              </a:rPr>
              <a:t>easy</a:t>
            </a:r>
          </a:p>
        </p:txBody>
      </p:sp>
      <p:sp>
        <p:nvSpPr>
          <p:cNvPr id="31757" name="矩形 31"/>
          <p:cNvSpPr>
            <a:spLocks noChangeArrowheads="1"/>
          </p:cNvSpPr>
          <p:nvPr/>
        </p:nvSpPr>
        <p:spPr bwMode="auto">
          <a:xfrm>
            <a:off x="1601391" y="3165873"/>
            <a:ext cx="1404938" cy="486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8580" tIns="34290" rIns="68580" bIns="34290" anchor="ctr"/>
          <a:lstStyle/>
          <a:p>
            <a:pPr algn="just">
              <a:lnSpc>
                <a:spcPct val="130000"/>
              </a:lnSpc>
            </a:pPr>
            <a:r>
              <a:rPr lang="zh-CN" altLang="en-US" sz="2800" dirty="0">
                <a:solidFill>
                  <a:srgbClr val="006600"/>
                </a:solidFill>
                <a:ea typeface="幼圆" panose="02010509060101010101" pitchFamily="49" charset="-122"/>
              </a:rPr>
              <a:t>heavy</a:t>
            </a:r>
          </a:p>
        </p:txBody>
      </p:sp>
      <p:sp>
        <p:nvSpPr>
          <p:cNvPr id="31758" name="矩形 31"/>
          <p:cNvSpPr>
            <a:spLocks noChangeArrowheads="1"/>
          </p:cNvSpPr>
          <p:nvPr/>
        </p:nvSpPr>
        <p:spPr bwMode="auto">
          <a:xfrm>
            <a:off x="523875" y="3707606"/>
            <a:ext cx="1525191" cy="486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8580" tIns="34290" rIns="68580" bIns="34290" anchor="ctr"/>
          <a:lstStyle/>
          <a:p>
            <a:pPr algn="just">
              <a:lnSpc>
                <a:spcPct val="130000"/>
              </a:lnSpc>
            </a:pPr>
            <a:r>
              <a:rPr lang="zh-CN" altLang="en-US" sz="2800">
                <a:solidFill>
                  <a:srgbClr val="006600"/>
                </a:solidFill>
                <a:ea typeface="幼圆" panose="02010509060101010101" pitchFamily="49" charset="-122"/>
              </a:rPr>
              <a:t>hungry</a:t>
            </a:r>
          </a:p>
        </p:txBody>
      </p:sp>
      <p:sp>
        <p:nvSpPr>
          <p:cNvPr id="31759" name="矩形 31"/>
          <p:cNvSpPr>
            <a:spLocks noChangeArrowheads="1"/>
          </p:cNvSpPr>
          <p:nvPr/>
        </p:nvSpPr>
        <p:spPr bwMode="auto">
          <a:xfrm>
            <a:off x="6677025" y="2247900"/>
            <a:ext cx="864394" cy="486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8580" tIns="34290" rIns="68580" bIns="34290" anchor="ctr"/>
          <a:lstStyle/>
          <a:p>
            <a:pPr algn="just">
              <a:lnSpc>
                <a:spcPct val="130000"/>
              </a:lnSpc>
            </a:pPr>
            <a:r>
              <a:rPr lang="zh-CN" altLang="en-US" sz="3300">
                <a:solidFill>
                  <a:srgbClr val="9900CC"/>
                </a:solidFill>
                <a:ea typeface="幼圆" panose="02010509060101010101" pitchFamily="49" charset="-122"/>
              </a:rPr>
              <a:t>big</a:t>
            </a:r>
          </a:p>
        </p:txBody>
      </p:sp>
      <p:sp>
        <p:nvSpPr>
          <p:cNvPr id="31760" name="矩形 31"/>
          <p:cNvSpPr>
            <a:spLocks noChangeArrowheads="1"/>
          </p:cNvSpPr>
          <p:nvPr/>
        </p:nvSpPr>
        <p:spPr bwMode="auto">
          <a:xfrm>
            <a:off x="5760244" y="2247900"/>
            <a:ext cx="917972" cy="486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8580" tIns="34290" rIns="68580" bIns="34290" anchor="ctr"/>
          <a:lstStyle/>
          <a:p>
            <a:pPr algn="just">
              <a:lnSpc>
                <a:spcPct val="130000"/>
              </a:lnSpc>
            </a:pPr>
            <a:r>
              <a:rPr lang="zh-CN" altLang="en-US" sz="3300">
                <a:solidFill>
                  <a:srgbClr val="9900CC"/>
                </a:solidFill>
                <a:ea typeface="幼圆" panose="02010509060101010101" pitchFamily="49" charset="-122"/>
              </a:rPr>
              <a:t>hot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7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3" presetClass="entr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38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52" dur="5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55" dur="5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3" presetClass="entr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61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6" dur="5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1" dur="5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6" dur="500"/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80" dur="5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83" dur="5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86" dur="500"/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3" presetClass="entr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92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7" dur="500"/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2" dur="500"/>
                                        <p:tgtEl>
                                          <p:spTgt spid="31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106" dur="500"/>
                                        <p:tgtEl>
                                          <p:spTgt spid="317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109" dur="500"/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ldLvl="0" autoUpdateAnimBg="0"/>
      <p:bldP spid="31747" grpId="1" bldLvl="0" animBg="1" autoUpdateAnimBg="0"/>
      <p:bldP spid="31748" grpId="0" bldLvl="0" autoUpdateAnimBg="0"/>
      <p:bldP spid="31748" grpId="1" bldLvl="0" animBg="1" autoUpdateAnimBg="0"/>
      <p:bldP spid="31749" grpId="0" bldLvl="0" autoUpdateAnimBg="0"/>
      <p:bldP spid="31749" grpId="1" bldLvl="0" animBg="1" autoUpdateAnimBg="0"/>
      <p:bldP spid="31750" grpId="0" bldLvl="0" autoUpdateAnimBg="0"/>
      <p:bldP spid="31750" grpId="1" bldLvl="0" animBg="1" autoUpdateAnimBg="0"/>
      <p:bldP spid="31751" grpId="0" bldLvl="0" autoUpdateAnimBg="0"/>
      <p:bldP spid="31751" grpId="1" bldLvl="0" autoUpdateAnimBg="0"/>
      <p:bldP spid="31752" grpId="0" bldLvl="0" autoUpdateAnimBg="0"/>
      <p:bldP spid="31752" grpId="1" bldLvl="0" autoUpdateAnimBg="0"/>
      <p:bldP spid="31753" grpId="0" bldLvl="0" autoUpdateAnimBg="0"/>
      <p:bldP spid="31753" grpId="1" bldLvl="0" autoUpdateAnimBg="0"/>
      <p:bldP spid="31754" grpId="0" bldLvl="0" autoUpdateAnimBg="0"/>
      <p:bldP spid="31754" grpId="1" bldLvl="0" autoUpdateAnimBg="0"/>
      <p:bldP spid="31755" grpId="0" bldLvl="0" autoUpdateAnimBg="0"/>
      <p:bldP spid="31755" grpId="1" bldLvl="0" autoUpdateAnimBg="0"/>
      <p:bldP spid="31756" grpId="0" bldLvl="0" autoUpdateAnimBg="0"/>
      <p:bldP spid="31756" grpId="1" bldLvl="0" autoUpdateAnimBg="0"/>
      <p:bldP spid="31757" grpId="0" bldLvl="0" autoUpdateAnimBg="0"/>
      <p:bldP spid="31757" grpId="1" bldLvl="0" autoUpdateAnimBg="0"/>
      <p:bldP spid="31758" grpId="0" bldLvl="0" autoUpdateAnimBg="0"/>
      <p:bldP spid="31758" grpId="1" bldLvl="0" autoUpdateAnimBg="0"/>
      <p:bldP spid="31759" grpId="0" bldLvl="0" autoUpdateAnimBg="0"/>
      <p:bldP spid="31759" grpId="1" bldLvl="0" autoUpdateAnimBg="0"/>
      <p:bldP spid="31760" grpId="0" bldLvl="0" autoUpdateAnimBg="0"/>
      <p:bldP spid="31760" grpId="1" bldLvl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标题 1"/>
          <p:cNvSpPr>
            <a:spLocks noGrp="1"/>
          </p:cNvSpPr>
          <p:nvPr>
            <p:ph type="title" idx="4294967295"/>
          </p:nvPr>
        </p:nvSpPr>
        <p:spPr>
          <a:xfrm>
            <a:off x="2301478" y="33338"/>
            <a:ext cx="4861322" cy="723900"/>
          </a:xfrm>
        </p:spPr>
        <p:txBody>
          <a:bodyPr anchor="ctr"/>
          <a:lstStyle/>
          <a:p>
            <a:r>
              <a:rPr lang="zh-CN" altLang="en-US" sz="3000" b="0" dirty="0">
                <a:ea typeface="方正卡通简体" charset="-122"/>
                <a:sym typeface="Arial" panose="020B0604020202020204" pitchFamily="34" charset="0"/>
              </a:rPr>
              <a:t>比较级的变化规则</a:t>
            </a:r>
          </a:p>
        </p:txBody>
      </p:sp>
      <p:sp>
        <p:nvSpPr>
          <p:cNvPr id="32771" name="圆角矩形 14"/>
          <p:cNvSpPr>
            <a:spLocks noChangeArrowheads="1"/>
          </p:cNvSpPr>
          <p:nvPr/>
        </p:nvSpPr>
        <p:spPr bwMode="auto">
          <a:xfrm>
            <a:off x="1166813" y="1006079"/>
            <a:ext cx="3665935" cy="2106215"/>
          </a:xfrm>
          <a:prstGeom prst="roundRect">
            <a:avLst>
              <a:gd name="adj" fmla="val 4162"/>
            </a:avLst>
          </a:prstGeom>
          <a:solidFill>
            <a:srgbClr val="99F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34779" tIns="0" rIns="216218" bIns="0" anchor="ctr"/>
          <a:lstStyle/>
          <a:p>
            <a:pPr algn="ctr">
              <a:spcBef>
                <a:spcPts val="450"/>
              </a:spcBef>
            </a:pPr>
            <a:r>
              <a:rPr lang="zh-CN" altLang="en-US" sz="2700" b="1">
                <a:solidFill>
                  <a:srgbClr val="000000"/>
                </a:solidFill>
                <a:latin typeface="微软雅黑" panose="020B0503020204020204" pitchFamily="34" charset="-122"/>
                <a:ea typeface="方正卡通简体" charset="-122"/>
              </a:rPr>
              <a:t>五般</a:t>
            </a:r>
          </a:p>
          <a:p>
            <a:pPr>
              <a:spcBef>
                <a:spcPts val="450"/>
              </a:spcBef>
            </a:pPr>
            <a:r>
              <a:rPr lang="zh-CN" altLang="en-US" sz="2400">
                <a:solidFill>
                  <a:srgbClr val="000000"/>
                </a:solidFill>
                <a:latin typeface="方正卡通简体" charset="-122"/>
                <a:ea typeface="方正卡通简体" charset="-122"/>
              </a:rPr>
              <a:t>两个或两个音节以上</a:t>
            </a:r>
          </a:p>
          <a:p>
            <a:pPr>
              <a:spcBef>
                <a:spcPts val="900"/>
              </a:spcBef>
            </a:pPr>
            <a:r>
              <a:rPr lang="zh-CN" altLang="en-US" sz="2400">
                <a:solidFill>
                  <a:srgbClr val="000000"/>
                </a:solidFill>
                <a:latin typeface="方正卡通简体" charset="-122"/>
                <a:ea typeface="方正卡通简体" charset="-122"/>
              </a:rPr>
              <a:t>直接加</a:t>
            </a:r>
            <a:r>
              <a:rPr lang="zh-CN" altLang="en-US" sz="2400">
                <a:solidFill>
                  <a:srgbClr val="000000"/>
                </a:solidFill>
                <a:ea typeface="方正卡通简体" charset="-122"/>
              </a:rPr>
              <a:t>more</a:t>
            </a:r>
          </a:p>
        </p:txBody>
      </p:sp>
      <p:sp>
        <p:nvSpPr>
          <p:cNvPr id="32772" name="任意多边形 27"/>
          <p:cNvSpPr>
            <a:spLocks noChangeArrowheads="1"/>
          </p:cNvSpPr>
          <p:nvPr/>
        </p:nvSpPr>
        <p:spPr bwMode="auto">
          <a:xfrm>
            <a:off x="4110038" y="1006079"/>
            <a:ext cx="4075510" cy="2106215"/>
          </a:xfrm>
          <a:custGeom>
            <a:avLst/>
            <a:gdLst>
              <a:gd name="T0" fmla="*/ 373854 w 1899608"/>
              <a:gd name="T1" fmla="*/ 0 h 1584176"/>
              <a:gd name="T2" fmla="*/ 1841920 w 1899608"/>
              <a:gd name="T3" fmla="*/ 0 h 1584176"/>
              <a:gd name="T4" fmla="*/ 1900237 w 1899608"/>
              <a:gd name="T5" fmla="*/ 58303 h 1584176"/>
              <a:gd name="T6" fmla="*/ 1900237 w 1899608"/>
              <a:gd name="T7" fmla="*/ 1526022 h 1584176"/>
              <a:gd name="T8" fmla="*/ 1841920 w 1899608"/>
              <a:gd name="T9" fmla="*/ 1584325 h 1584176"/>
              <a:gd name="T10" fmla="*/ 373854 w 1899608"/>
              <a:gd name="T11" fmla="*/ 1584325 h 1584176"/>
              <a:gd name="T12" fmla="*/ 315536 w 1899608"/>
              <a:gd name="T13" fmla="*/ 1526022 h 1584176"/>
              <a:gd name="T14" fmla="*/ 315536 w 1899608"/>
              <a:gd name="T15" fmla="*/ 934307 h 1584176"/>
              <a:gd name="T16" fmla="*/ 257636 w 1899608"/>
              <a:gd name="T17" fmla="*/ 934307 h 1584176"/>
              <a:gd name="T18" fmla="*/ 257636 w 1899608"/>
              <a:gd name="T19" fmla="*/ 1076451 h 1584176"/>
              <a:gd name="T20" fmla="*/ 0 w 1899608"/>
              <a:gd name="T21" fmla="*/ 792164 h 1584176"/>
              <a:gd name="T22" fmla="*/ 257636 w 1899608"/>
              <a:gd name="T23" fmla="*/ 507875 h 1584176"/>
              <a:gd name="T24" fmla="*/ 257636 w 1899608"/>
              <a:gd name="T25" fmla="*/ 650019 h 1584176"/>
              <a:gd name="T26" fmla="*/ 315536 w 1899608"/>
              <a:gd name="T27" fmla="*/ 650019 h 1584176"/>
              <a:gd name="T28" fmla="*/ 315536 w 1899608"/>
              <a:gd name="T29" fmla="*/ 58303 h 1584176"/>
              <a:gd name="T30" fmla="*/ 373854 w 1899608"/>
              <a:gd name="T31" fmla="*/ 0 h 158417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899608"/>
              <a:gd name="T49" fmla="*/ 0 h 1584176"/>
              <a:gd name="T50" fmla="*/ 1899608 w 1899608"/>
              <a:gd name="T51" fmla="*/ 1584176 h 158417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899608" h="1584176">
                <a:moveTo>
                  <a:pt x="373730" y="0"/>
                </a:moveTo>
                <a:lnTo>
                  <a:pt x="1841310" y="0"/>
                </a:lnTo>
                <a:cubicBezTo>
                  <a:pt x="1873507" y="0"/>
                  <a:pt x="1899608" y="26101"/>
                  <a:pt x="1899608" y="58298"/>
                </a:cubicBezTo>
                <a:lnTo>
                  <a:pt x="1899608" y="1525878"/>
                </a:lnTo>
                <a:cubicBezTo>
                  <a:pt x="1899608" y="1558075"/>
                  <a:pt x="1873507" y="1584176"/>
                  <a:pt x="1841310" y="1584176"/>
                </a:cubicBezTo>
                <a:lnTo>
                  <a:pt x="373730" y="1584176"/>
                </a:lnTo>
                <a:cubicBezTo>
                  <a:pt x="341533" y="1584176"/>
                  <a:pt x="315432" y="1558075"/>
                  <a:pt x="315432" y="1525878"/>
                </a:cubicBezTo>
                <a:lnTo>
                  <a:pt x="315432" y="934219"/>
                </a:lnTo>
                <a:lnTo>
                  <a:pt x="257551" y="934219"/>
                </a:lnTo>
                <a:lnTo>
                  <a:pt x="257551" y="1076350"/>
                </a:lnTo>
                <a:lnTo>
                  <a:pt x="0" y="792089"/>
                </a:lnTo>
                <a:lnTo>
                  <a:pt x="257551" y="507827"/>
                </a:lnTo>
                <a:lnTo>
                  <a:pt x="257551" y="649958"/>
                </a:lnTo>
                <a:lnTo>
                  <a:pt x="315432" y="649958"/>
                </a:lnTo>
                <a:lnTo>
                  <a:pt x="315432" y="58298"/>
                </a:lnTo>
                <a:cubicBezTo>
                  <a:pt x="315432" y="26101"/>
                  <a:pt x="341533" y="0"/>
                  <a:pt x="373730" y="0"/>
                </a:cubicBezTo>
                <a:close/>
              </a:path>
            </a:pathLst>
          </a:custGeom>
          <a:solidFill>
            <a:srgbClr val="FF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51000" tIns="162000" rIns="81000" bIns="0" anchor="ctr"/>
          <a:lstStyle/>
          <a:p>
            <a:pPr algn="ctr">
              <a:spcBef>
                <a:spcPts val="450"/>
              </a:spcBef>
            </a:pPr>
            <a:r>
              <a:rPr lang="zh-CN" altLang="en-US" sz="2700" b="1">
                <a:solidFill>
                  <a:srgbClr val="000000"/>
                </a:solidFill>
                <a:latin typeface="微软雅黑" panose="020B0503020204020204" pitchFamily="34" charset="-122"/>
                <a:ea typeface="方正卡通简体" charset="-122"/>
                <a:sym typeface="Arial" panose="020B0604020202020204" pitchFamily="34" charset="0"/>
              </a:rPr>
              <a:t>六般/不一般</a:t>
            </a:r>
            <a:endParaRPr lang="en-US" sz="2700" b="1">
              <a:solidFill>
                <a:srgbClr val="000000"/>
              </a:solidFill>
              <a:latin typeface="微软雅黑" panose="020B0503020204020204" pitchFamily="34" charset="-122"/>
              <a:ea typeface="方正卡通简体" charset="-122"/>
              <a:sym typeface="Arial" panose="020B0604020202020204" pitchFamily="34" charset="0"/>
            </a:endParaRPr>
          </a:p>
          <a:p>
            <a:pPr algn="ctr">
              <a:spcBef>
                <a:spcPts val="450"/>
              </a:spcBef>
            </a:pPr>
            <a:r>
              <a:rPr lang="zh-CN" altLang="en-US" sz="2400">
                <a:solidFill>
                  <a:srgbClr val="660066"/>
                </a:solidFill>
                <a:ea typeface="方正卡通简体" charset="-122"/>
                <a:sym typeface="Arial" panose="020B0604020202020204" pitchFamily="34" charset="0"/>
              </a:rPr>
              <a:t>不规则</a:t>
            </a:r>
          </a:p>
        </p:txBody>
      </p:sp>
      <p:sp>
        <p:nvSpPr>
          <p:cNvPr id="32773" name="矩形 31"/>
          <p:cNvSpPr>
            <a:spLocks noChangeArrowheads="1"/>
          </p:cNvSpPr>
          <p:nvPr/>
        </p:nvSpPr>
        <p:spPr bwMode="auto">
          <a:xfrm>
            <a:off x="1996679" y="3273029"/>
            <a:ext cx="2591990" cy="486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8580" tIns="34290" rIns="68580" bIns="34290" anchor="ctr"/>
          <a:lstStyle/>
          <a:p>
            <a:pPr algn="just">
              <a:lnSpc>
                <a:spcPct val="130000"/>
              </a:lnSpc>
            </a:pPr>
            <a:r>
              <a:rPr lang="zh-CN" altLang="en-US" sz="3300" dirty="0">
                <a:solidFill>
                  <a:srgbClr val="0000FF"/>
                </a:solidFill>
                <a:ea typeface="幼圆" panose="02010509060101010101" pitchFamily="49" charset="-122"/>
              </a:rPr>
              <a:t>beautiful</a:t>
            </a:r>
          </a:p>
        </p:txBody>
      </p:sp>
      <p:sp>
        <p:nvSpPr>
          <p:cNvPr id="32774" name="矩形 31"/>
          <p:cNvSpPr>
            <a:spLocks noChangeArrowheads="1"/>
          </p:cNvSpPr>
          <p:nvPr/>
        </p:nvSpPr>
        <p:spPr bwMode="auto">
          <a:xfrm>
            <a:off x="3993357" y="3273029"/>
            <a:ext cx="2917031" cy="486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8580" tIns="34290" rIns="68580" bIns="34290" anchor="ctr"/>
          <a:lstStyle/>
          <a:p>
            <a:pPr algn="just">
              <a:lnSpc>
                <a:spcPct val="130000"/>
              </a:lnSpc>
            </a:pPr>
            <a:r>
              <a:rPr lang="zh-CN" altLang="en-US" sz="3300">
                <a:solidFill>
                  <a:schemeClr val="accent1"/>
                </a:solidFill>
                <a:ea typeface="幼圆" panose="02010509060101010101" pitchFamily="49" charset="-122"/>
              </a:rPr>
              <a:t>more</a:t>
            </a:r>
            <a:r>
              <a:rPr lang="zh-CN" altLang="en-US" sz="3300">
                <a:solidFill>
                  <a:srgbClr val="0000FF"/>
                </a:solidFill>
                <a:ea typeface="幼圆" panose="02010509060101010101" pitchFamily="49" charset="-122"/>
              </a:rPr>
              <a:t> beautiful</a:t>
            </a:r>
          </a:p>
        </p:txBody>
      </p:sp>
      <p:sp>
        <p:nvSpPr>
          <p:cNvPr id="32775" name="矩形 31"/>
          <p:cNvSpPr>
            <a:spLocks noChangeArrowheads="1"/>
          </p:cNvSpPr>
          <p:nvPr/>
        </p:nvSpPr>
        <p:spPr bwMode="auto">
          <a:xfrm>
            <a:off x="1983582" y="3906442"/>
            <a:ext cx="2593181" cy="486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8580" tIns="34290" rIns="68580" bIns="34290" anchor="ctr"/>
          <a:lstStyle/>
          <a:p>
            <a:pPr algn="just">
              <a:lnSpc>
                <a:spcPct val="130000"/>
              </a:lnSpc>
            </a:pPr>
            <a:r>
              <a:rPr lang="zh-CN" altLang="en-US" sz="3300">
                <a:solidFill>
                  <a:srgbClr val="9900CC"/>
                </a:solidFill>
                <a:ea typeface="幼圆" panose="02010509060101010101" pitchFamily="49" charset="-122"/>
              </a:rPr>
              <a:t>clearly</a:t>
            </a:r>
          </a:p>
        </p:txBody>
      </p:sp>
      <p:sp>
        <p:nvSpPr>
          <p:cNvPr id="32776" name="矩形 31"/>
          <p:cNvSpPr>
            <a:spLocks noChangeArrowheads="1"/>
          </p:cNvSpPr>
          <p:nvPr/>
        </p:nvSpPr>
        <p:spPr bwMode="auto">
          <a:xfrm>
            <a:off x="3981451" y="3906442"/>
            <a:ext cx="2917031" cy="486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8580" tIns="34290" rIns="68580" bIns="34290" anchor="ctr"/>
          <a:lstStyle/>
          <a:p>
            <a:pPr algn="just">
              <a:lnSpc>
                <a:spcPct val="130000"/>
              </a:lnSpc>
            </a:pPr>
            <a:r>
              <a:rPr lang="zh-CN" altLang="en-US" sz="3300">
                <a:solidFill>
                  <a:schemeClr val="accent1"/>
                </a:solidFill>
                <a:ea typeface="幼圆" panose="02010509060101010101" pitchFamily="49" charset="-122"/>
              </a:rPr>
              <a:t>more</a:t>
            </a:r>
            <a:r>
              <a:rPr lang="zh-CN" altLang="en-US" sz="3300">
                <a:solidFill>
                  <a:srgbClr val="9900CC"/>
                </a:solidFill>
                <a:ea typeface="幼圆" panose="02010509060101010101" pitchFamily="49" charset="-122"/>
              </a:rPr>
              <a:t> clearly</a:t>
            </a:r>
            <a:endParaRPr lang="zh-CN" altLang="en-US">
              <a:solidFill>
                <a:srgbClr val="99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7" dur="5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32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ldLvl="0" autoUpdateAnimBg="0"/>
      <p:bldP spid="32771" grpId="1" bldLvl="0" animBg="1" autoUpdateAnimBg="0"/>
      <p:bldP spid="32772" grpId="0" bldLvl="0" autoUpdateAnimBg="0"/>
      <p:bldP spid="32772" grpId="1" bldLvl="0" animBg="1" autoUpdateAnimBg="0"/>
      <p:bldP spid="32773" grpId="0" bldLvl="0" autoUpdateAnimBg="0"/>
      <p:bldP spid="32774" grpId="0" bldLvl="0" autoUpdateAnimBg="0"/>
      <p:bldP spid="32775" grpId="0" bldLvl="0" autoUpdateAnimBg="0"/>
      <p:bldP spid="32776" grpId="0" bldLvl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487" y="742950"/>
            <a:ext cx="8596313" cy="4367213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zh-CN" altLang="en-US" sz="3000" dirty="0">
                <a:solidFill>
                  <a:srgbClr val="000000"/>
                </a:solidFill>
                <a:latin typeface="Arial" panose="020B0604020202020204" pitchFamily="34" charset="0"/>
              </a:rPr>
              <a:t>1. nice ____                     2. hot ______ 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zh-CN" altLang="en-US" sz="3000" dirty="0">
                <a:solidFill>
                  <a:srgbClr val="000000"/>
                </a:solidFill>
                <a:latin typeface="Arial" panose="020B0604020202020204" pitchFamily="34" charset="0"/>
              </a:rPr>
              <a:t>3. slow ______                4. good/well ______    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zh-CN" altLang="en-US" sz="3000" dirty="0">
                <a:solidFill>
                  <a:srgbClr val="000000"/>
                </a:solidFill>
                <a:latin typeface="Arial" panose="020B0604020202020204" pitchFamily="34" charset="0"/>
              </a:rPr>
              <a:t>5. beautiful _____________      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zh-CN" altLang="en-US" sz="3000" dirty="0">
                <a:solidFill>
                  <a:srgbClr val="000000"/>
                </a:solidFill>
                <a:latin typeface="Arial" panose="020B0604020202020204" pitchFamily="34" charset="0"/>
              </a:rPr>
              <a:t>7. bad/ill ______       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zh-CN" altLang="en-US" sz="3000" dirty="0">
                <a:solidFill>
                  <a:srgbClr val="000000"/>
                </a:solidFill>
                <a:latin typeface="Arial" panose="020B0604020202020204" pitchFamily="34" charset="0"/>
              </a:rPr>
              <a:t>8. much/many _______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zh-CN" altLang="en-US" sz="3000" dirty="0">
                <a:solidFill>
                  <a:srgbClr val="000000"/>
                </a:solidFill>
                <a:latin typeface="Arial" panose="020B0604020202020204" pitchFamily="34" charset="0"/>
              </a:rPr>
              <a:t>9. little _______ 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1660922" y="983457"/>
            <a:ext cx="971550" cy="484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zh-CN" altLang="en-US" sz="2700">
                <a:solidFill>
                  <a:srgbClr val="0000FF"/>
                </a:solidFill>
              </a:rPr>
              <a:t>nicer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5829301" y="857251"/>
            <a:ext cx="1051322" cy="484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zh-CN" altLang="en-US" sz="2700">
                <a:solidFill>
                  <a:srgbClr val="0000FF"/>
                </a:solidFill>
              </a:rPr>
              <a:t>hotter</a:t>
            </a: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1768079" y="1631156"/>
            <a:ext cx="120015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zh-CN" altLang="en-US" sz="2700">
                <a:solidFill>
                  <a:srgbClr val="0000FF"/>
                </a:solidFill>
              </a:rPr>
              <a:t>slower</a:t>
            </a: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6858000" y="1600200"/>
            <a:ext cx="1052513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zh-CN" altLang="en-US" sz="2700">
                <a:solidFill>
                  <a:srgbClr val="0000FF"/>
                </a:solidFill>
              </a:rPr>
              <a:t>better</a:t>
            </a:r>
            <a:endParaRPr lang="zh-CN" altLang="en-US"/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2456260" y="2319337"/>
            <a:ext cx="2551509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zh-CN" altLang="en-US" sz="2700">
                <a:solidFill>
                  <a:srgbClr val="0000FF"/>
                </a:solidFill>
              </a:rPr>
              <a:t>more beautiful</a:t>
            </a:r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2077642" y="3019426"/>
            <a:ext cx="1202531" cy="484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zh-CN" altLang="en-US" sz="2700">
                <a:solidFill>
                  <a:srgbClr val="0000FF"/>
                </a:solidFill>
              </a:rPr>
              <a:t>worse</a:t>
            </a:r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3357563" y="3705225"/>
            <a:ext cx="120015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zh-CN" altLang="en-US" sz="2700">
                <a:solidFill>
                  <a:srgbClr val="0000FF"/>
                </a:solidFill>
              </a:rPr>
              <a:t>more</a:t>
            </a:r>
            <a:endParaRPr lang="zh-CN" altLang="en-US"/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1943100" y="4452938"/>
            <a:ext cx="1201341" cy="484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zh-CN" altLang="en-US" sz="2700">
                <a:solidFill>
                  <a:srgbClr val="0000FF"/>
                </a:solidFill>
              </a:rPr>
              <a:t>less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5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2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7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2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7" dur="5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2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7" dur="5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42" dur="5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ldLvl="0" autoUpdateAnimBg="0"/>
      <p:bldP spid="33796" grpId="0" bldLvl="0" autoUpdateAnimBg="0"/>
      <p:bldP spid="33797" grpId="0" bldLvl="0" autoUpdateAnimBg="0"/>
      <p:bldP spid="33798" grpId="0" bldLvl="0" autoUpdateAnimBg="0"/>
      <p:bldP spid="33799" grpId="0" bldLvl="0" autoUpdateAnimBg="0"/>
      <p:bldP spid="33800" grpId="0" bldLvl="0" autoUpdateAnimBg="0"/>
      <p:bldP spid="33801" grpId="0" bldLvl="0" autoUpdateAnimBg="0"/>
      <p:bldP spid="33802" grpId="0" bldLvl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38298" y="1428780"/>
            <a:ext cx="7391206" cy="2821753"/>
          </a:xfrm>
        </p:spPr>
        <p:txBody>
          <a:bodyPr/>
          <a:lstStyle/>
          <a:p>
            <a:pPr algn="ctr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zh-CN" altLang="en-US" sz="5400" b="1" dirty="0">
                <a:solidFill>
                  <a:srgbClr val="0000FF"/>
                </a:solidFill>
                <a:latin typeface="HanWangWCL10" charset="-120"/>
                <a:ea typeface="宋体" panose="02010600030101010101" pitchFamily="2" charset="-122"/>
              </a:rPr>
              <a:t>Words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zh-CN" altLang="en-US" sz="5400" b="1" dirty="0">
                <a:solidFill>
                  <a:srgbClr val="0000FF"/>
                </a:solidFill>
                <a:latin typeface="HanWangWCL10" charset="-120"/>
                <a:ea typeface="宋体" panose="02010600030101010101" pitchFamily="2" charset="-122"/>
              </a:rPr>
              <a:t>and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zh-CN" altLang="en-US" sz="5400" b="1" dirty="0">
                <a:solidFill>
                  <a:srgbClr val="0000FF"/>
                </a:solidFill>
                <a:latin typeface="HanWangWCL10" charset="-120"/>
                <a:ea typeface="宋体" panose="02010600030101010101" pitchFamily="2" charset="-122"/>
              </a:rPr>
              <a:t>expressions</a:t>
            </a:r>
          </a:p>
        </p:txBody>
      </p:sp>
    </p:spTree>
  </p:cSld>
  <p:clrMapOvr>
    <a:masterClrMapping/>
  </p:clrMapOvr>
  <p:transition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457200" y="1028700"/>
            <a:ext cx="2743200" cy="2933700"/>
          </a:xfrm>
          <a:prstGeom prst="rect">
            <a:avLst/>
          </a:prstGeom>
          <a:solidFill>
            <a:schemeClr val="bg1"/>
          </a:solidFill>
          <a:ln w="9525" cmpd="sng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zh-CN" sz="3000" dirty="0">
                <a:solidFill>
                  <a:srgbClr val="000000"/>
                </a:solidFill>
              </a:rPr>
              <a:t>high </a:t>
            </a:r>
          </a:p>
          <a:p>
            <a:pPr>
              <a:lnSpc>
                <a:spcPct val="125000"/>
              </a:lnSpc>
            </a:pPr>
            <a:r>
              <a:rPr lang="zh-CN" altLang="zh-CN" sz="3000" dirty="0">
                <a:solidFill>
                  <a:srgbClr val="000000"/>
                </a:solidFill>
              </a:rPr>
              <a:t>hill  </a:t>
            </a:r>
          </a:p>
          <a:p>
            <a:pPr>
              <a:lnSpc>
                <a:spcPct val="125000"/>
              </a:lnSpc>
            </a:pPr>
            <a:r>
              <a:rPr lang="zh-CN" altLang="zh-CN" sz="3000" dirty="0">
                <a:solidFill>
                  <a:srgbClr val="000000"/>
                </a:solidFill>
              </a:rPr>
              <a:t>population  river  </a:t>
            </a:r>
          </a:p>
          <a:p>
            <a:pPr>
              <a:lnSpc>
                <a:spcPct val="125000"/>
              </a:lnSpc>
            </a:pPr>
            <a:r>
              <a:rPr lang="zh-CN" altLang="zh-CN" sz="3000" dirty="0">
                <a:solidFill>
                  <a:srgbClr val="000000"/>
                </a:solidFill>
              </a:rPr>
              <a:t>wide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71450" y="0"/>
            <a:ext cx="7543800" cy="51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>
            <a:lvl1pPr marL="441325" indent="-4413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1310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zh-CN" sz="2400" dirty="0">
                <a:solidFill>
                  <a:schemeClr val="bg1"/>
                </a:solidFill>
              </a:rPr>
              <a:t>1. Look at the pictures and talk about them. </a:t>
            </a:r>
          </a:p>
        </p:txBody>
      </p:sp>
      <p:pic>
        <p:nvPicPr>
          <p:cNvPr id="8196" name="Picture 4" descr="2 001"/>
          <p:cNvPicPr>
            <a:picLocks noChangeAspect="1" noChangeArrowheads="1"/>
          </p:cNvPicPr>
          <p:nvPr/>
        </p:nvPicPr>
        <p:blipFill>
          <a:blip r:embed="rId2">
            <a:lum contrast="12000"/>
          </a:blip>
          <a:srcRect/>
          <a:stretch>
            <a:fillRect/>
          </a:stretch>
        </p:blipFill>
        <p:spPr bwMode="auto">
          <a:xfrm>
            <a:off x="4229100" y="571500"/>
            <a:ext cx="4006454" cy="451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bldLvl="0" animBg="1" autoUpdateAnimBg="0"/>
      <p:bldP spid="819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71450" y="800100"/>
            <a:ext cx="5929313" cy="3669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zh-CN" sz="2700" dirty="0">
                <a:solidFill>
                  <a:srgbClr val="000000"/>
                </a:solidFill>
              </a:rPr>
              <a:t>Place</a:t>
            </a:r>
            <a:r>
              <a:rPr lang="zh-CN" altLang="zh-CN" sz="2700" dirty="0">
                <a:solidFill>
                  <a:srgbClr val="000000"/>
                </a:solidFill>
                <a:sym typeface="Wingdings" panose="05000000000000000000" pitchFamily="2" charset="2"/>
              </a:rPr>
              <a:t>: (1)_______________</a:t>
            </a:r>
          </a:p>
          <a:p>
            <a:pPr>
              <a:lnSpc>
                <a:spcPct val="125000"/>
              </a:lnSpc>
            </a:pPr>
            <a:r>
              <a:rPr lang="zh-CN" altLang="zh-CN" sz="2700" dirty="0">
                <a:solidFill>
                  <a:srgbClr val="000000"/>
                </a:solidFill>
                <a:sym typeface="Wingdings" panose="05000000000000000000" pitchFamily="2" charset="2"/>
              </a:rPr>
              <a:t>Population: (2)_____ million</a:t>
            </a:r>
          </a:p>
          <a:p>
            <a:pPr>
              <a:lnSpc>
                <a:spcPct val="125000"/>
              </a:lnSpc>
            </a:pPr>
            <a:r>
              <a:rPr lang="zh-CN" altLang="zh-CN" sz="2700" dirty="0">
                <a:solidFill>
                  <a:srgbClr val="000000"/>
                </a:solidFill>
                <a:sym typeface="Wingdings" panose="05000000000000000000" pitchFamily="2" charset="2"/>
              </a:rPr>
              <a:t>Jin Mao Tower: (3) _____ metres high</a:t>
            </a:r>
          </a:p>
          <a:p>
            <a:pPr>
              <a:lnSpc>
                <a:spcPct val="125000"/>
              </a:lnSpc>
            </a:pPr>
            <a:endParaRPr lang="zh-CN" altLang="zh-CN" sz="2700" dirty="0">
              <a:solidFill>
                <a:srgbClr val="000000"/>
              </a:solidFill>
              <a:sym typeface="Wingdings" panose="05000000000000000000" pitchFamily="2" charset="2"/>
            </a:endParaRPr>
          </a:p>
          <a:p>
            <a:pPr>
              <a:lnSpc>
                <a:spcPct val="125000"/>
              </a:lnSpc>
            </a:pPr>
            <a:r>
              <a:rPr lang="zh-CN" altLang="zh-CN" sz="2700" dirty="0">
                <a:solidFill>
                  <a:srgbClr val="000000"/>
                </a:solidFill>
                <a:sym typeface="Wingdings" panose="05000000000000000000" pitchFamily="2" charset="2"/>
              </a:rPr>
              <a:t>Place: (4)___________</a:t>
            </a:r>
          </a:p>
          <a:p>
            <a:pPr>
              <a:lnSpc>
                <a:spcPct val="125000"/>
              </a:lnSpc>
            </a:pPr>
            <a:r>
              <a:rPr lang="zh-CN" altLang="zh-CN" sz="2700" dirty="0">
                <a:solidFill>
                  <a:srgbClr val="000000"/>
                </a:solidFill>
                <a:sym typeface="Wingdings" panose="05000000000000000000" pitchFamily="2" charset="2"/>
              </a:rPr>
              <a:t>Population: (5)______ million </a:t>
            </a:r>
          </a:p>
          <a:p>
            <a:pPr>
              <a:lnSpc>
                <a:spcPct val="125000"/>
              </a:lnSpc>
            </a:pPr>
            <a:r>
              <a:rPr lang="zh-CN" altLang="zh-CN" sz="2700" dirty="0">
                <a:solidFill>
                  <a:srgbClr val="000000"/>
                </a:solidFill>
                <a:sym typeface="Wingdings" panose="05000000000000000000" pitchFamily="2" charset="2"/>
              </a:rPr>
              <a:t>Victoria Peak: (6) ____ metres high</a:t>
            </a:r>
            <a:endParaRPr lang="zh-CN" altLang="zh-CN" sz="2700" dirty="0">
              <a:solidFill>
                <a:srgbClr val="000000"/>
              </a:solidFill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943100" y="742950"/>
            <a:ext cx="1610056" cy="567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2700" b="1" i="1">
                <a:solidFill>
                  <a:srgbClr val="FF0000"/>
                </a:solidFill>
                <a:latin typeface="Times New Roman" panose="02020603050405020304" pitchFamily="18" charset="0"/>
              </a:rPr>
              <a:t>Shanghai 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2571750" y="1314450"/>
            <a:ext cx="744435" cy="567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2700" b="1" i="1">
                <a:solidFill>
                  <a:srgbClr val="FF0000"/>
                </a:solidFill>
                <a:latin typeface="Times New Roman" panose="02020603050405020304" pitchFamily="18" charset="0"/>
              </a:rPr>
              <a:t>23.5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3200400" y="1828800"/>
            <a:ext cx="917559" cy="567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2700" b="1" i="1">
                <a:solidFill>
                  <a:srgbClr val="FF0000"/>
                </a:solidFill>
                <a:latin typeface="Times New Roman" panose="02020603050405020304" pitchFamily="18" charset="0"/>
              </a:rPr>
              <a:t>420.5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1828800" y="2800350"/>
            <a:ext cx="1802416" cy="567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2700" b="1" i="1">
                <a:solidFill>
                  <a:srgbClr val="FF0000"/>
                </a:solidFill>
                <a:latin typeface="Times New Roman" panose="02020603050405020304" pitchFamily="18" charset="0"/>
              </a:rPr>
              <a:t>Hong Kong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2628900" y="3314700"/>
            <a:ext cx="927177" cy="567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2700" b="1" i="1">
                <a:solidFill>
                  <a:srgbClr val="FF0000"/>
                </a:solidFill>
                <a:latin typeface="Times New Roman" panose="02020603050405020304" pitchFamily="18" charset="0"/>
              </a:rPr>
              <a:t>seven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2971800" y="3886200"/>
            <a:ext cx="657872" cy="567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2700" b="1" i="1">
                <a:solidFill>
                  <a:srgbClr val="FF0000"/>
                </a:solidFill>
                <a:latin typeface="Times New Roman" panose="02020603050405020304" pitchFamily="18" charset="0"/>
              </a:rPr>
              <a:t>552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171450" y="0"/>
            <a:ext cx="7543800" cy="51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>
            <a:lvl1pPr marL="441325" indent="-4413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1310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zh-CN" sz="2400" dirty="0">
                <a:solidFill>
                  <a:schemeClr val="bg1"/>
                </a:solidFill>
              </a:rPr>
              <a:t>Now listen and complete.</a:t>
            </a:r>
          </a:p>
        </p:txBody>
      </p:sp>
      <p:pic>
        <p:nvPicPr>
          <p:cNvPr id="9226" name="Picture 10" descr="2 001"/>
          <p:cNvPicPr>
            <a:picLocks noChangeAspect="1" noChangeArrowheads="1"/>
          </p:cNvPicPr>
          <p:nvPr/>
        </p:nvPicPr>
        <p:blipFill>
          <a:blip r:embed="rId2" cstate="email">
            <a:lum contrast="12000"/>
          </a:blip>
          <a:srcRect/>
          <a:stretch>
            <a:fillRect/>
          </a:stretch>
        </p:blipFill>
        <p:spPr bwMode="auto">
          <a:xfrm>
            <a:off x="6115050" y="800100"/>
            <a:ext cx="2921794" cy="417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227" name="AutoShape 11"/>
          <p:cNvSpPr/>
          <p:nvPr/>
        </p:nvSpPr>
        <p:spPr bwMode="auto">
          <a:xfrm>
            <a:off x="171450" y="2398971"/>
            <a:ext cx="5314950" cy="2628900"/>
          </a:xfrm>
          <a:prstGeom prst="accentCallout3">
            <a:avLst>
              <a:gd name="adj1" fmla="val 3259"/>
              <a:gd name="adj2" fmla="val 101074"/>
              <a:gd name="adj3" fmla="val 3259"/>
              <a:gd name="adj4" fmla="val 105736"/>
              <a:gd name="adj5" fmla="val -19130"/>
              <a:gd name="adj6" fmla="val 105736"/>
              <a:gd name="adj7" fmla="val -21287"/>
              <a:gd name="adj8" fmla="val 83153"/>
            </a:avLst>
          </a:prstGeom>
          <a:solidFill>
            <a:srgbClr val="FF9900"/>
          </a:solidFill>
          <a:ln w="9525" cmpd="sng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r>
              <a:rPr lang="zh-CN" altLang="en-US" sz="2700" dirty="0">
                <a:solidFill>
                  <a:srgbClr val="008000"/>
                </a:solidFill>
              </a:rPr>
              <a:t>hundred / thousand / million / billion</a:t>
            </a:r>
            <a:r>
              <a:rPr lang="zh-CN" altLang="en-US" sz="2700" dirty="0">
                <a:solidFill>
                  <a:srgbClr val="008000"/>
                </a:solidFill>
                <a:ea typeface="方正卡通简体" charset="-122"/>
              </a:rPr>
              <a:t>前有具体的数字，不能加</a:t>
            </a:r>
            <a:r>
              <a:rPr lang="zh-CN" altLang="en-US" sz="2700" dirty="0">
                <a:solidFill>
                  <a:srgbClr val="008000"/>
                </a:solidFill>
              </a:rPr>
              <a:t>S，</a:t>
            </a:r>
            <a:r>
              <a:rPr lang="zh-CN" altLang="en-US" sz="2700" dirty="0">
                <a:solidFill>
                  <a:srgbClr val="008000"/>
                </a:solidFill>
                <a:ea typeface="方正卡通简体" charset="-122"/>
              </a:rPr>
              <a:t>不能说</a:t>
            </a:r>
            <a:r>
              <a:rPr lang="zh-CN" altLang="en-US" sz="2700" dirty="0">
                <a:solidFill>
                  <a:srgbClr val="008000"/>
                </a:solidFill>
              </a:rPr>
              <a:t> five hundred</a:t>
            </a:r>
            <a:r>
              <a:rPr lang="zh-CN" altLang="en-US" sz="2700" dirty="0">
                <a:solidFill>
                  <a:srgbClr val="0000FF"/>
                </a:solidFill>
              </a:rPr>
              <a:t>s</a:t>
            </a:r>
            <a:r>
              <a:rPr lang="zh-CN" altLang="en-US" sz="2700" dirty="0">
                <a:solidFill>
                  <a:srgbClr val="008000"/>
                </a:solidFill>
              </a:rPr>
              <a:t>,</a:t>
            </a:r>
            <a:r>
              <a:rPr lang="zh-CN" altLang="en-US" sz="2700" dirty="0">
                <a:solidFill>
                  <a:srgbClr val="008000"/>
                </a:solidFill>
                <a:ea typeface="方正卡通简体" charset="-122"/>
              </a:rPr>
              <a:t>要说</a:t>
            </a:r>
            <a:r>
              <a:rPr lang="zh-CN" altLang="en-US" sz="2700" dirty="0">
                <a:solidFill>
                  <a:srgbClr val="008000"/>
                </a:solidFill>
              </a:rPr>
              <a:t>five hundred。</a:t>
            </a:r>
          </a:p>
          <a:p>
            <a:r>
              <a:rPr lang="zh-CN" altLang="en-US" sz="2700" dirty="0">
                <a:solidFill>
                  <a:srgbClr val="008000"/>
                </a:solidFill>
                <a:ea typeface="方正卡通简体" charset="-122"/>
              </a:rPr>
              <a:t>没有具体数字，则是</a:t>
            </a:r>
            <a:r>
              <a:rPr lang="zh-CN" altLang="en-US" sz="2700" dirty="0">
                <a:solidFill>
                  <a:srgbClr val="0000FF"/>
                </a:solidFill>
              </a:rPr>
              <a:t>hundreds of</a:t>
            </a:r>
            <a:r>
              <a:rPr lang="zh-CN" altLang="en-US" sz="2700" dirty="0">
                <a:solidFill>
                  <a:srgbClr val="008000"/>
                </a:solidFill>
              </a:rPr>
              <a:t>+</a:t>
            </a:r>
            <a:r>
              <a:rPr lang="zh-CN" altLang="en-US" sz="2700" dirty="0">
                <a:solidFill>
                  <a:srgbClr val="008000"/>
                </a:solidFill>
                <a:ea typeface="方正卡通简体" charset="-122"/>
              </a:rPr>
              <a:t>名词复数</a:t>
            </a: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8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19" grpId="0" autoUpdateAnimBg="0"/>
      <p:bldP spid="9220" grpId="0" autoUpdateAnimBg="0"/>
      <p:bldP spid="9221" grpId="0" autoUpdateAnimBg="0"/>
      <p:bldP spid="9222" grpId="0" autoUpdateAnimBg="0"/>
      <p:bldP spid="9223" grpId="0" autoUpdateAnimBg="0"/>
      <p:bldP spid="9224" grpId="0" autoUpdateAnimBg="0"/>
      <p:bldP spid="9225" grpId="0" autoUpdateAnimBg="0"/>
      <p:bldP spid="9227" grpId="0" bldLvl="0" animBg="1" autoUpdateAnimBg="0"/>
      <p:bldP spid="9227" grpId="1" bldLvl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685801" y="1371601"/>
            <a:ext cx="4907756" cy="2126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pPr marL="428625" indent="-428625">
              <a:lnSpc>
                <a:spcPct val="150000"/>
              </a:lnSpc>
              <a:buSzPct val="100000"/>
              <a:buFont typeface="Wingdings" panose="05000000000000000000" pitchFamily="2" charset="2"/>
              <a:buChar char="u"/>
            </a:pPr>
            <a:r>
              <a:rPr lang="zh-CN" altLang="zh-CN" sz="3000" dirty="0">
                <a:solidFill>
                  <a:srgbClr val="000000"/>
                </a:solidFill>
                <a:cs typeface="Arial" panose="020B0604020202020204" pitchFamily="34" charset="0"/>
              </a:rPr>
              <a:t> Hey!   </a:t>
            </a:r>
          </a:p>
          <a:p>
            <a:pPr marL="428625" indent="-428625">
              <a:lnSpc>
                <a:spcPct val="150000"/>
              </a:lnSpc>
              <a:buSzPct val="100000"/>
              <a:buFont typeface="Wingdings" panose="05000000000000000000" pitchFamily="2" charset="2"/>
              <a:buChar char="u"/>
            </a:pPr>
            <a:r>
              <a:rPr lang="zh-CN" altLang="zh-CN" sz="3000" dirty="0">
                <a:solidFill>
                  <a:srgbClr val="000000"/>
                </a:solidFill>
                <a:cs typeface="Arial" panose="020B0604020202020204" pitchFamily="34" charset="0"/>
              </a:rPr>
              <a:t> How was your weekend?</a:t>
            </a:r>
          </a:p>
          <a:p>
            <a:pPr marL="428625" indent="-428625">
              <a:lnSpc>
                <a:spcPct val="150000"/>
              </a:lnSpc>
              <a:buSzPct val="100000"/>
              <a:buFont typeface="Wingdings" panose="05000000000000000000" pitchFamily="2" charset="2"/>
              <a:buChar char="u"/>
            </a:pPr>
            <a:r>
              <a:rPr lang="zh-CN" altLang="zh-CN" sz="3000" dirty="0">
                <a:solidFill>
                  <a:srgbClr val="000000"/>
                </a:solidFill>
                <a:cs typeface="Arial" panose="020B0604020202020204" pitchFamily="34" charset="0"/>
              </a:rPr>
              <a:t> Pretty good!</a:t>
            </a:r>
          </a:p>
        </p:txBody>
      </p:sp>
      <p:pic>
        <p:nvPicPr>
          <p:cNvPr id="11267" name="Picture 3" descr="office6\wpsassist\cache\53b25eba1b56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543550" y="1428751"/>
            <a:ext cx="3343275" cy="3698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Rectangle 4"/>
          <p:cNvSpPr>
            <a:spLocks noGrp="1" noChangeArrowheads="1"/>
          </p:cNvSpPr>
          <p:nvPr/>
        </p:nvSpPr>
        <p:spPr bwMode="auto">
          <a:xfrm>
            <a:off x="342900" y="571501"/>
            <a:ext cx="5659041" cy="1146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pPr marL="267970" indent="-267970" algn="ctr">
              <a:buClr>
                <a:schemeClr val="accent1"/>
              </a:buClr>
              <a:buSzPct val="60000"/>
            </a:pPr>
            <a:r>
              <a:rPr lang="zh-CN" altLang="en-US" sz="5400" b="1" dirty="0">
                <a:solidFill>
                  <a:srgbClr val="0000FF"/>
                </a:solidFill>
                <a:latin typeface="HanWangWCL10" charset="-120"/>
              </a:rPr>
              <a:t>Everyday English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114300" y="742950"/>
            <a:ext cx="8858250" cy="377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700" dirty="0">
                <a:solidFill>
                  <a:srgbClr val="000000"/>
                </a:solidFill>
              </a:rPr>
              <a:t>Shenzhen is on the coast near Hong Kong. It became important in the (1) _____. Before that it was a (2)_____. Today the population of Shenzhen is more than (3) _____ million. There are many tall buildings in Shenzhen. A famous one is the (4) ____________. It is (5) _______ than many other buildings in Shenzhen.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3143250" y="1543050"/>
            <a:ext cx="935192" cy="469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zh-CN" altLang="zh-CN" sz="2600" b="1" i="1">
                <a:solidFill>
                  <a:srgbClr val="FF0000"/>
                </a:solidFill>
                <a:latin typeface="Times New Roman" panose="02020603050405020304" pitchFamily="18" charset="0"/>
              </a:rPr>
              <a:t>1980s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7715250" y="1428750"/>
            <a:ext cx="1045799" cy="509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zh-CN" sz="2600" b="1" i="1">
                <a:solidFill>
                  <a:srgbClr val="FF0000"/>
                </a:solidFill>
                <a:latin typeface="Times New Roman" panose="02020603050405020304" pitchFamily="18" charset="0"/>
              </a:rPr>
              <a:t>village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7429500" y="3314700"/>
            <a:ext cx="861454" cy="509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zh-CN" sz="2600" b="1" i="1">
                <a:solidFill>
                  <a:srgbClr val="FF0000"/>
                </a:solidFill>
                <a:latin typeface="Times New Roman" panose="02020603050405020304" pitchFamily="18" charset="0"/>
              </a:rPr>
              <a:t>taller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3943350" y="3314700"/>
            <a:ext cx="2137316" cy="509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zh-CN" sz="2600" b="1" i="1">
                <a:solidFill>
                  <a:srgbClr val="FF0000"/>
                </a:solidFill>
                <a:latin typeface="Times New Roman" panose="02020603050405020304" pitchFamily="18" charset="0"/>
              </a:rPr>
              <a:t>Diwang Tower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285750" y="2743200"/>
            <a:ext cx="564898" cy="509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zh-CN" sz="2600" b="1" i="1">
                <a:solidFill>
                  <a:srgbClr val="FF0000"/>
                </a:solidFill>
                <a:latin typeface="Times New Roman" panose="02020603050405020304" pitchFamily="18" charset="0"/>
              </a:rPr>
              <a:t>ten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228600" y="1"/>
            <a:ext cx="7924800" cy="526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zh-CN" sz="2400">
                <a:solidFill>
                  <a:schemeClr val="bg1"/>
                </a:solidFill>
                <a:sym typeface="Arial" panose="020B0604020202020204" pitchFamily="34" charset="0"/>
              </a:rPr>
              <a:t>Now complete the passage about Shenzhen.</a:t>
            </a:r>
          </a:p>
        </p:txBody>
      </p:sp>
      <p:sp>
        <p:nvSpPr>
          <p:cNvPr id="12297" name="AutoShape 9"/>
          <p:cNvSpPr/>
          <p:nvPr/>
        </p:nvSpPr>
        <p:spPr bwMode="auto">
          <a:xfrm>
            <a:off x="400050" y="2971800"/>
            <a:ext cx="5314950" cy="1714500"/>
          </a:xfrm>
          <a:prstGeom prst="accentCallout3">
            <a:avLst>
              <a:gd name="adj1" fmla="val 5000"/>
              <a:gd name="adj2" fmla="val 101074"/>
              <a:gd name="adj3" fmla="val 5000"/>
              <a:gd name="adj4" fmla="val 111722"/>
              <a:gd name="adj5" fmla="val -13361"/>
              <a:gd name="adj6" fmla="val 111722"/>
              <a:gd name="adj7" fmla="val -23889"/>
              <a:gd name="adj8" fmla="val 111083"/>
            </a:avLst>
          </a:prstGeom>
          <a:solidFill>
            <a:srgbClr val="FF3399"/>
          </a:solidFill>
          <a:ln w="28575" cap="flat" cmpd="sng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endParaRPr lang="zh-CN" altLang="en-US">
              <a:solidFill>
                <a:srgbClr val="000000"/>
              </a:solidFill>
            </a:endParaRPr>
          </a:p>
          <a:p>
            <a:r>
              <a:rPr lang="zh-CN" altLang="en-US" sz="2700">
                <a:solidFill>
                  <a:srgbClr val="000000"/>
                </a:solidFill>
              </a:rPr>
              <a:t>more than</a:t>
            </a:r>
            <a:r>
              <a:rPr lang="zh-CN" altLang="en-US" sz="2700">
                <a:solidFill>
                  <a:srgbClr val="000000"/>
                </a:solidFill>
                <a:latin typeface="方正卡通简体" charset="-122"/>
                <a:ea typeface="方正卡通简体" charset="-122"/>
              </a:rPr>
              <a:t>“超过”，后面加数目，相当于</a:t>
            </a:r>
            <a:r>
              <a:rPr lang="zh-CN" altLang="en-US" sz="2700">
                <a:solidFill>
                  <a:srgbClr val="000000"/>
                </a:solidFill>
              </a:rPr>
              <a:t>over。</a:t>
            </a:r>
          </a:p>
          <a:p>
            <a:r>
              <a:rPr lang="zh-CN" altLang="en-US" sz="2700">
                <a:solidFill>
                  <a:srgbClr val="000000"/>
                </a:solidFill>
                <a:ea typeface="方正卡通简体" charset="-122"/>
              </a:rPr>
              <a:t>反义词：less than“少于”</a:t>
            </a: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7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51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  <p:bldP spid="12291" grpId="0" autoUpdateAnimBg="0"/>
      <p:bldP spid="12292" grpId="0" autoUpdateAnimBg="0"/>
      <p:bldP spid="12293" grpId="0" autoUpdateAnimBg="0"/>
      <p:bldP spid="12294" grpId="0" autoUpdateAnimBg="0"/>
      <p:bldP spid="12295" grpId="0" autoUpdateAnimBg="0"/>
      <p:bldP spid="12296" grpId="0" autoUpdateAnimBg="0"/>
      <p:bldP spid="12297" grpId="0" bldLvl="0" animBg="1" autoUpdateAnimBg="0"/>
      <p:bldP spid="12297" grpId="1" bldLvl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14300" y="1085850"/>
            <a:ext cx="8972550" cy="4058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700" dirty="0">
                <a:solidFill>
                  <a:srgbClr val="000000"/>
                </a:solidFill>
              </a:rPr>
              <a:t>1. About thirty years ago, Shenzhen was a _____ village,</a:t>
            </a:r>
          </a:p>
          <a:p>
            <a:pPr>
              <a:lnSpc>
                <a:spcPct val="120000"/>
              </a:lnSpc>
            </a:pPr>
            <a:r>
              <a:rPr lang="zh-CN" altLang="en-US" sz="2700" dirty="0">
                <a:solidFill>
                  <a:srgbClr val="000000"/>
                </a:solidFill>
              </a:rPr>
              <a:t>    but today it is a very _______ city.</a:t>
            </a:r>
          </a:p>
          <a:p>
            <a:pPr>
              <a:lnSpc>
                <a:spcPct val="120000"/>
              </a:lnSpc>
            </a:pPr>
            <a:r>
              <a:rPr lang="zh-CN" altLang="en-US" sz="2700" dirty="0">
                <a:solidFill>
                  <a:srgbClr val="000000"/>
                </a:solidFill>
              </a:rPr>
              <a:t>2. Shenzhen is a _______ city than Hong Kong.</a:t>
            </a:r>
          </a:p>
          <a:p>
            <a:pPr>
              <a:lnSpc>
                <a:spcPct val="120000"/>
              </a:lnSpc>
            </a:pPr>
            <a:r>
              <a:rPr lang="zh-CN" altLang="en-US" sz="2700" dirty="0">
                <a:solidFill>
                  <a:srgbClr val="000000"/>
                </a:solidFill>
              </a:rPr>
              <a:t>3. Shenzhen is getting ______ and ______. The streets</a:t>
            </a:r>
          </a:p>
          <a:p>
            <a:pPr>
              <a:lnSpc>
                <a:spcPct val="120000"/>
              </a:lnSpc>
            </a:pPr>
            <a:r>
              <a:rPr lang="zh-CN" altLang="en-US" sz="2700" dirty="0">
                <a:solidFill>
                  <a:srgbClr val="000000"/>
                </a:solidFill>
              </a:rPr>
              <a:t>    are ______ and ______.</a:t>
            </a:r>
          </a:p>
          <a:p>
            <a:pPr>
              <a:lnSpc>
                <a:spcPct val="120000"/>
              </a:lnSpc>
            </a:pPr>
            <a:r>
              <a:rPr lang="zh-CN" altLang="en-US" sz="2700" dirty="0">
                <a:solidFill>
                  <a:srgbClr val="000000"/>
                </a:solidFill>
              </a:rPr>
              <a:t>4. Shenzhen will become as _____ as Hong Kong.</a:t>
            </a:r>
          </a:p>
          <a:p>
            <a:pPr>
              <a:lnSpc>
                <a:spcPct val="120000"/>
              </a:lnSpc>
            </a:pPr>
            <a:r>
              <a:rPr lang="zh-CN" altLang="en-US" sz="2700" dirty="0">
                <a:solidFill>
                  <a:srgbClr val="000000"/>
                </a:solidFill>
              </a:rPr>
              <a:t>5. The population of Shenzhen is _____ than that of many</a:t>
            </a:r>
          </a:p>
          <a:p>
            <a:pPr>
              <a:lnSpc>
                <a:spcPct val="120000"/>
              </a:lnSpc>
            </a:pPr>
            <a:r>
              <a:rPr lang="zh-CN" altLang="en-US" sz="2700" dirty="0">
                <a:solidFill>
                  <a:srgbClr val="000000"/>
                </a:solidFill>
              </a:rPr>
              <a:t>    other cities in China.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85750" y="571500"/>
            <a:ext cx="8558213" cy="521494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en-US" sz="2700">
                <a:solidFill>
                  <a:srgbClr val="000000"/>
                </a:solidFill>
              </a:rPr>
              <a:t>big       busy      clean      large      new      small      wide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829050" y="1543050"/>
            <a:ext cx="595313" cy="521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zh-CN" sz="2700" b="1" i="1">
                <a:solidFill>
                  <a:srgbClr val="FF0000"/>
                </a:solidFill>
                <a:latin typeface="Times New Roman" panose="02020603050405020304" pitchFamily="18" charset="0"/>
              </a:rPr>
              <a:t>big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6743700" y="1143000"/>
            <a:ext cx="919163" cy="521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zh-CN" sz="2700" b="1" i="1">
                <a:solidFill>
                  <a:srgbClr val="FF0000"/>
                </a:solidFill>
                <a:latin typeface="Times New Roman" panose="02020603050405020304" pitchFamily="18" charset="0"/>
              </a:rPr>
              <a:t>small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3028950" y="2057400"/>
            <a:ext cx="1033463" cy="521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zh-CN" sz="2700" b="1" i="1">
                <a:solidFill>
                  <a:srgbClr val="FF0000"/>
                </a:solidFill>
                <a:latin typeface="Times New Roman" panose="02020603050405020304" pitchFamily="18" charset="0"/>
              </a:rPr>
              <a:t>newer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57150" y="1"/>
            <a:ext cx="8972550" cy="4893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79999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>
            <a:lvl1pPr marL="441325" indent="-4413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1310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5000"/>
              </a:lnSpc>
            </a:pPr>
            <a:r>
              <a:rPr lang="zh-CN" altLang="en-US" sz="2400" dirty="0">
                <a:solidFill>
                  <a:schemeClr val="bg1"/>
                </a:solidFill>
                <a:sym typeface="Arial" panose="020B0604020202020204" pitchFamily="34" charset="0"/>
              </a:rPr>
              <a:t>3. Complete the sentences with the correct form of the words.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3028950" y="3086100"/>
            <a:ext cx="1428750" cy="521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zh-CN" sz="2700" b="1" i="1">
                <a:solidFill>
                  <a:srgbClr val="FF0000"/>
                </a:solidFill>
                <a:latin typeface="Times New Roman" panose="02020603050405020304" pitchFamily="18" charset="0"/>
              </a:rPr>
              <a:t>cleaner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4686300" y="3543300"/>
            <a:ext cx="909638" cy="521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zh-CN" sz="2700" b="1" i="1">
                <a:solidFill>
                  <a:srgbClr val="FF0000"/>
                </a:solidFill>
                <a:latin typeface="Times New Roman" panose="02020603050405020304" pitchFamily="18" charset="0"/>
              </a:rPr>
              <a:t>busy 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3600450" y="2571750"/>
            <a:ext cx="1071563" cy="521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zh-CN" sz="2700" b="1" i="1">
                <a:solidFill>
                  <a:srgbClr val="FF0000"/>
                </a:solidFill>
                <a:latin typeface="Times New Roman" panose="02020603050405020304" pitchFamily="18" charset="0"/>
              </a:rPr>
              <a:t>bigger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5600700" y="2628900"/>
            <a:ext cx="1052513" cy="521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zh-CN" sz="2700" b="1" i="1">
                <a:solidFill>
                  <a:srgbClr val="FF0000"/>
                </a:solidFill>
                <a:latin typeface="Times New Roman" panose="02020603050405020304" pitchFamily="18" charset="0"/>
              </a:rPr>
              <a:t>busier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1200150" y="3086100"/>
            <a:ext cx="927177" cy="526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zh-CN" sz="2700" b="1" i="1">
                <a:solidFill>
                  <a:srgbClr val="FF0000"/>
                </a:solidFill>
                <a:latin typeface="Times New Roman" panose="02020603050405020304" pitchFamily="18" charset="0"/>
              </a:rPr>
              <a:t>wider</a:t>
            </a: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5257800" y="4057650"/>
            <a:ext cx="1033463" cy="521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zh-CN" sz="2700" b="1" i="1">
                <a:solidFill>
                  <a:srgbClr val="FF0000"/>
                </a:solidFill>
                <a:latin typeface="Times New Roman" panose="02020603050405020304" pitchFamily="18" charset="0"/>
              </a:rPr>
              <a:t>larger</a:t>
            </a: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  <p:bldP spid="13315" grpId="0" bldLvl="0" animBg="1" autoUpdateAnimBg="0"/>
      <p:bldP spid="13316" grpId="0" autoUpdateAnimBg="0"/>
      <p:bldP spid="13317" grpId="0" autoUpdateAnimBg="0"/>
      <p:bldP spid="13318" grpId="0" autoUpdateAnimBg="0"/>
      <p:bldP spid="13319" grpId="0" bldLvl="0" animBg="1" autoUpdateAnimBg="0"/>
      <p:bldP spid="13320" grpId="0" autoUpdateAnimBg="0"/>
      <p:bldP spid="13321" grpId="0" autoUpdateAnimBg="0"/>
      <p:bldP spid="13322" grpId="0" autoUpdateAnimBg="0"/>
      <p:bldP spid="13323" grpId="0" autoUpdateAnimBg="0"/>
      <p:bldP spid="13324" grpId="0" autoUpdateAnimBg="0"/>
      <p:bldP spid="13325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228600" y="914400"/>
            <a:ext cx="8305800" cy="4058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buFont typeface="Arial" panose="020B0604020202020204" pitchFamily="34" charset="0"/>
              <a:buAutoNum type="arabicPeriod"/>
            </a:pPr>
            <a:r>
              <a:rPr lang="zh-CN" altLang="zh-CN" sz="2700" dirty="0">
                <a:solidFill>
                  <a:srgbClr val="000000"/>
                </a:solidFill>
                <a:cs typeface="Arial" panose="020B0604020202020204" pitchFamily="34" charset="0"/>
              </a:rPr>
              <a:t> — Shenzhen is larger in population than Beijing.</a:t>
            </a:r>
          </a:p>
          <a:p>
            <a:pPr>
              <a:lnSpc>
                <a:spcPct val="120000"/>
              </a:lnSpc>
            </a:pPr>
            <a:r>
              <a:rPr lang="zh-CN" altLang="zh-CN" sz="2700" dirty="0">
                <a:solidFill>
                  <a:srgbClr val="000000"/>
                </a:solidFill>
                <a:cs typeface="Arial" panose="020B0604020202020204" pitchFamily="34" charset="0"/>
              </a:rPr>
              <a:t>    — No, it isn’t. It’s </a:t>
            </a:r>
            <a:r>
              <a:rPr lang="zh-CN" altLang="zh-CN" sz="2700" u="sng" dirty="0">
                <a:solidFill>
                  <a:srgbClr val="990000"/>
                </a:solidFill>
                <a:cs typeface="Arial" panose="020B0604020202020204" pitchFamily="34" charset="0"/>
              </a:rPr>
              <a:t>smaller</a:t>
            </a:r>
            <a:r>
              <a:rPr lang="zh-CN" altLang="zh-CN" sz="2700" dirty="0">
                <a:solidFill>
                  <a:srgbClr val="000000"/>
                </a:solidFill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zh-CN" altLang="zh-CN" sz="2700" dirty="0">
                <a:solidFill>
                  <a:srgbClr val="000000"/>
                </a:solidFill>
                <a:cs typeface="Arial" panose="020B0604020202020204" pitchFamily="34" charset="0"/>
              </a:rPr>
              <a:t>2. — Hong Kong is newer than Shenzhen.</a:t>
            </a:r>
          </a:p>
          <a:p>
            <a:pPr>
              <a:lnSpc>
                <a:spcPct val="120000"/>
              </a:lnSpc>
            </a:pPr>
            <a:r>
              <a:rPr lang="zh-CN" altLang="zh-CN" sz="2700" dirty="0">
                <a:solidFill>
                  <a:srgbClr val="000000"/>
                </a:solidFill>
                <a:cs typeface="Arial" panose="020B0604020202020204" pitchFamily="34" charset="0"/>
              </a:rPr>
              <a:t>    — No, it isn’t. It’s </a:t>
            </a:r>
            <a:r>
              <a:rPr lang="zh-CN" altLang="zh-CN" sz="2700" u="sng" dirty="0">
                <a:solidFill>
                  <a:srgbClr val="990000"/>
                </a:solidFill>
                <a:cs typeface="Arial" panose="020B0604020202020204" pitchFamily="34" charset="0"/>
              </a:rPr>
              <a:t>older</a:t>
            </a:r>
            <a:r>
              <a:rPr lang="zh-CN" altLang="zh-CN" sz="2700" dirty="0">
                <a:solidFill>
                  <a:srgbClr val="000000"/>
                </a:solidFill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zh-CN" altLang="zh-CN" sz="2700" dirty="0">
                <a:solidFill>
                  <a:srgbClr val="000000"/>
                </a:solidFill>
                <a:cs typeface="Arial" panose="020B0604020202020204" pitchFamily="34" charset="0"/>
              </a:rPr>
              <a:t>3. — Shenzhen is as old as Hong Kong.</a:t>
            </a:r>
          </a:p>
          <a:p>
            <a:pPr>
              <a:lnSpc>
                <a:spcPct val="120000"/>
              </a:lnSpc>
            </a:pPr>
            <a:r>
              <a:rPr lang="zh-CN" altLang="zh-CN" sz="2700" dirty="0">
                <a:solidFill>
                  <a:srgbClr val="000000"/>
                </a:solidFill>
                <a:cs typeface="Arial" panose="020B0604020202020204" pitchFamily="34" charset="0"/>
              </a:rPr>
              <a:t>    — No, it isn’t. It’s </a:t>
            </a:r>
            <a:r>
              <a:rPr lang="zh-CN" altLang="zh-CN" sz="2700" u="sng" dirty="0">
                <a:solidFill>
                  <a:srgbClr val="990000"/>
                </a:solidFill>
                <a:cs typeface="Arial" panose="020B0604020202020204" pitchFamily="34" charset="0"/>
              </a:rPr>
              <a:t>newer</a:t>
            </a:r>
            <a:r>
              <a:rPr lang="zh-CN" altLang="zh-CN" sz="2700" dirty="0">
                <a:solidFill>
                  <a:srgbClr val="000000"/>
                </a:solidFill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zh-CN" altLang="zh-CN" sz="2700" dirty="0">
                <a:solidFill>
                  <a:srgbClr val="000000"/>
                </a:solidFill>
                <a:cs typeface="Arial" panose="020B0604020202020204" pitchFamily="34" charset="0"/>
              </a:rPr>
              <a:t>4. — Hong Kong is as busy as Shenzhen.</a:t>
            </a:r>
          </a:p>
          <a:p>
            <a:pPr>
              <a:lnSpc>
                <a:spcPct val="120000"/>
              </a:lnSpc>
            </a:pPr>
            <a:r>
              <a:rPr lang="zh-CN" altLang="zh-CN" sz="2700" dirty="0">
                <a:solidFill>
                  <a:srgbClr val="000000"/>
                </a:solidFill>
                <a:cs typeface="Arial" panose="020B0604020202020204" pitchFamily="34" charset="0"/>
              </a:rPr>
              <a:t>    — No, it isn’t. It’s </a:t>
            </a:r>
            <a:r>
              <a:rPr lang="zh-CN" altLang="zh-CN" sz="2700" u="sng" dirty="0">
                <a:solidFill>
                  <a:srgbClr val="990000"/>
                </a:solidFill>
                <a:cs typeface="Arial" panose="020B0604020202020204" pitchFamily="34" charset="0"/>
              </a:rPr>
              <a:t>busier</a:t>
            </a:r>
            <a:r>
              <a:rPr lang="zh-CN" altLang="zh-CN" sz="2700" dirty="0">
                <a:solidFill>
                  <a:srgbClr val="000000"/>
                </a:solidFill>
                <a:cs typeface="Arial" panose="020B0604020202020204" pitchFamily="34" charset="0"/>
              </a:rPr>
              <a:t>.</a:t>
            </a:r>
          </a:p>
        </p:txBody>
      </p:sp>
      <p:sp>
        <p:nvSpPr>
          <p:cNvPr id="14339" name="AutoShape 3" descr="proxy?url=aHR0cDovL2hpcGhvdG9zLmJhaWR1LmNvbS9zbHl0bC9waWMvaXRlbS8wY2IwOTkxZjBhMDdmYWQ4YTY4NjY5YjguanBn&amp;md5=6f924ed0f999527df2e3f32c41f2102a"/>
          <p:cNvSpPr>
            <a:spLocks noChangeAspect="1" noChangeArrowheads="1"/>
          </p:cNvSpPr>
          <p:nvPr/>
        </p:nvSpPr>
        <p:spPr bwMode="auto">
          <a:xfrm>
            <a:off x="4419600" y="2721769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4340" name="AutoShape 4" descr="proxy?url=aHR0cDovL2hpcGhvdG9zLmJhaWR1LmNvbS9zbHl0bC9waWMvaXRlbS8wY2IwOTkxZjBhMDdmYWQ4YTY4NjY5YjguanBn&amp;md5=6f924ed0f999527df2e3f32c41f2102a"/>
          <p:cNvSpPr>
            <a:spLocks noChangeAspect="1" noChangeArrowheads="1"/>
          </p:cNvSpPr>
          <p:nvPr/>
        </p:nvSpPr>
        <p:spPr bwMode="auto">
          <a:xfrm>
            <a:off x="4419600" y="2721769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171450" y="0"/>
            <a:ext cx="8858250" cy="946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>
            <a:lvl1pPr marL="441325" indent="-4413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1310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2400" dirty="0">
                <a:solidFill>
                  <a:schemeClr val="bg1"/>
                </a:solidFill>
              </a:rPr>
              <a:t>4. Listen and notice how the speaker streeses the underlined </a:t>
            </a:r>
            <a:r>
              <a:rPr lang="zh-CN" altLang="en-US" sz="2400" dirty="0">
                <a:solidFill>
                  <a:srgbClr val="990000"/>
                </a:solidFill>
              </a:rPr>
              <a:t>words.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  <p:bldP spid="14341" grpId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A000120150306A06KWBG 1">
      <a:dk1>
        <a:srgbClr val="5F5F5F"/>
      </a:dk1>
      <a:lt1>
        <a:srgbClr val="FFFFFF"/>
      </a:lt1>
      <a:dk2>
        <a:srgbClr val="5F5F5F"/>
      </a:dk2>
      <a:lt2>
        <a:srgbClr val="FFFFFF"/>
      </a:lt2>
      <a:accent1>
        <a:srgbClr val="C20F2A"/>
      </a:accent1>
      <a:accent2>
        <a:srgbClr val="DD5302"/>
      </a:accent2>
      <a:accent3>
        <a:srgbClr val="FFFFFF"/>
      </a:accent3>
      <a:accent4>
        <a:srgbClr val="505050"/>
      </a:accent4>
      <a:accent5>
        <a:srgbClr val="DDAAAC"/>
      </a:accent5>
      <a:accent6>
        <a:srgbClr val="C84A02"/>
      </a:accent6>
      <a:hlink>
        <a:srgbClr val="00B0F0"/>
      </a:hlink>
      <a:folHlink>
        <a:srgbClr val="AFB2B4"/>
      </a:folHlink>
    </a:clrScheme>
    <a:fontScheme name="A000120150306A06KWBG">
      <a:majorFont>
        <a:latin typeface="Tempus Sans ITC"/>
        <a:ea typeface="幼圆"/>
        <a:cs typeface=""/>
      </a:majorFont>
      <a:minorFont>
        <a:latin typeface="Calibri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A000120150306A06KWBG 1">
        <a:dk1>
          <a:srgbClr val="5F5F5F"/>
        </a:dk1>
        <a:lt1>
          <a:srgbClr val="FFFFFF"/>
        </a:lt1>
        <a:dk2>
          <a:srgbClr val="5F5F5F"/>
        </a:dk2>
        <a:lt2>
          <a:srgbClr val="FFFFFF"/>
        </a:lt2>
        <a:accent1>
          <a:srgbClr val="C20F2A"/>
        </a:accent1>
        <a:accent2>
          <a:srgbClr val="DD5302"/>
        </a:accent2>
        <a:accent3>
          <a:srgbClr val="FFFFFF"/>
        </a:accent3>
        <a:accent4>
          <a:srgbClr val="505050"/>
        </a:accent4>
        <a:accent5>
          <a:srgbClr val="DDAAAC"/>
        </a:accent5>
        <a:accent6>
          <a:srgbClr val="C84A02"/>
        </a:accent6>
        <a:hlink>
          <a:srgbClr val="00B0F0"/>
        </a:hlink>
        <a:folHlink>
          <a:srgbClr val="AFB2B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5F5F5F"/>
      </a:dk1>
      <a:lt1>
        <a:srgbClr val="FFFFFF"/>
      </a:lt1>
      <a:dk2>
        <a:srgbClr val="5F5F5F"/>
      </a:dk2>
      <a:lt2>
        <a:srgbClr val="FFFFFF"/>
      </a:lt2>
      <a:accent1>
        <a:srgbClr val="C20F2A"/>
      </a:accent1>
      <a:accent2>
        <a:srgbClr val="DD5302"/>
      </a:accent2>
      <a:accent3>
        <a:srgbClr val="FFFFFF"/>
      </a:accent3>
      <a:accent4>
        <a:srgbClr val="505050"/>
      </a:accent4>
      <a:accent5>
        <a:srgbClr val="DDAAAC"/>
      </a:accent5>
      <a:accent6>
        <a:srgbClr val="C84A02"/>
      </a:accent6>
      <a:hlink>
        <a:srgbClr val="00B0F0"/>
      </a:hlink>
      <a:folHlink>
        <a:srgbClr val="AFB2B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1419</Words>
  <Application>Microsoft Office PowerPoint</Application>
  <PresentationFormat>全屏显示(16:9)</PresentationFormat>
  <Paragraphs>208</Paragraphs>
  <Slides>27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39" baseType="lpstr">
      <vt:lpstr>HanWangWCL10</vt:lpstr>
      <vt:lpstr>方正卡通简体</vt:lpstr>
      <vt:lpstr>宋体</vt:lpstr>
      <vt:lpstr>微软雅黑</vt:lpstr>
      <vt:lpstr>文鼎石头体</vt:lpstr>
      <vt:lpstr>幼圆</vt:lpstr>
      <vt:lpstr>Arial</vt:lpstr>
      <vt:lpstr>Calibri</vt:lpstr>
      <vt:lpstr>Tempus Sans ITC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Well, it's on the coast near Hong Kong.哦，它是临近香港的沿海城市。</vt:lpstr>
      <vt:lpstr>It's getting bigger and busier.深圳变得越来越大，也越来越繁华。</vt:lpstr>
      <vt:lpstr>Some day it will become as busy as Hong Kong, I'm sure.我确信，有朝一日它会变得和香港一样繁华。</vt:lpstr>
      <vt:lpstr>What's the population of Shenzhen?深圳人口是多少？</vt:lpstr>
      <vt:lpstr>Its streets are much wider and cleaner too. 它的街道也更宽阔更干净。</vt:lpstr>
      <vt:lpstr>Remember to visit the Diwang Tower.记得去参观地王大厦。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形容词的比较级</vt:lpstr>
      <vt:lpstr>比较级和最高级的变化规则</vt:lpstr>
      <vt:lpstr>比较级的变化规则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2012-06-30T07:09:00Z</dcterms:created>
  <dcterms:modified xsi:type="dcterms:W3CDTF">2023-01-16T18:33:35Z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2052-11.1.0.11294</vt:lpwstr>
  </property>
  <property fmtid="{D5CDD505-2E9C-101B-9397-08002B2CF9AE}" pid="4" name="ICV">
    <vt:lpwstr>1140A00EBED945B597432646F18DE19D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