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77" r:id="rId3"/>
    <p:sldId id="324" r:id="rId4"/>
    <p:sldId id="323" r:id="rId5"/>
    <p:sldId id="322" r:id="rId6"/>
    <p:sldId id="321" r:id="rId7"/>
    <p:sldId id="320" r:id="rId8"/>
    <p:sldId id="319" r:id="rId9"/>
    <p:sldId id="318" r:id="rId10"/>
    <p:sldId id="317" r:id="rId11"/>
    <p:sldId id="316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14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46BB2D-7E59-40E7-89FC-1C6B93D6B4B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A24E47-CC64-451A-87DD-4AFFD3BDCF4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组合 1"/>
          <p:cNvGrpSpPr/>
          <p:nvPr userDrawn="1"/>
        </p:nvGrpSpPr>
        <p:grpSpPr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30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1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2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/>
          <p:nvPr userDrawn="1"/>
        </p:nvGrpSpPr>
        <p:grpSpPr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085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60931"/>
            <a:ext cx="582787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49" name="组合 8"/>
          <p:cNvGrpSpPr/>
          <p:nvPr/>
        </p:nvGrpSpPr>
        <p:grpSpPr>
          <a:xfrm>
            <a:off x="248364" y="1987551"/>
            <a:ext cx="5740718" cy="1632765"/>
            <a:chOff x="-717712" y="2105678"/>
            <a:chExt cx="7654290" cy="1633435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500372" y="2105678"/>
              <a:ext cx="3293424" cy="580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400" b="1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1  Lesson6</a:t>
              </a:r>
              <a:endPara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717712" y="2815404"/>
              <a:ext cx="7654290" cy="92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 smtClean="0">
                  <a:latin typeface="Times New Roman" panose="02020603050405020304" pitchFamily="18" charset="0"/>
                  <a:sym typeface="+mn-ea"/>
                </a:rPr>
                <a:t>Danny </a:t>
              </a:r>
              <a:r>
                <a:rPr lang="zh-CN" altLang="en-US" sz="5400" b="1" dirty="0">
                  <a:latin typeface="Times New Roman" panose="02020603050405020304" pitchFamily="18" charset="0"/>
                  <a:sym typeface="+mn-ea"/>
                </a:rPr>
                <a:t>Is Lost</a:t>
              </a: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3622" y="1536067"/>
            <a:ext cx="3035141" cy="46272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43229" y="540897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3236" y="908686"/>
            <a:ext cx="273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 dirty="0">
                <a:latin typeface="Times New Roman" panose="02020603050405020304" pitchFamily="18" charset="0"/>
                <a:sym typeface="+mn-ea"/>
              </a:rPr>
              <a:t>At the train station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2008" y="1502410"/>
            <a:ext cx="7499985" cy="51847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93" y="1041401"/>
            <a:ext cx="5168265" cy="3428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5023" y="4469766"/>
            <a:ext cx="7113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3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Jenny,Danny,Li</a:t>
            </a: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Ming and </a:t>
            </a:r>
            <a:r>
              <a:rPr lang="en-US" altLang="x-none" sz="3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Mrs.Li</a:t>
            </a: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are going on a trip to Beijing.</a:t>
            </a:r>
          </a:p>
          <a:p>
            <a:pPr>
              <a:lnSpc>
                <a:spcPct val="150000"/>
              </a:lnSpc>
            </a:pP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Mr. Li drives them to the train station.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1417955"/>
            <a:ext cx="3966210" cy="4652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34953" y="3150236"/>
            <a:ext cx="3623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Li  Ming gets the tickets.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3" y="2007236"/>
            <a:ext cx="3185636" cy="46361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46082" y="1289050"/>
            <a:ext cx="6197918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Mr. Li </a:t>
            </a:r>
            <a:r>
              <a:rPr lang="en-US" altLang="x-none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looks for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（寻找）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Danny at the train station.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There is Danny! 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He is buying fruit</a:t>
            </a:r>
            <a:r>
              <a:rPr lang="en-US" altLang="x-none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!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28" y="1225551"/>
            <a:ext cx="4821555" cy="3328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0386" y="4733926"/>
            <a:ext cx="449246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“</a:t>
            </a:r>
            <a:r>
              <a:rPr lang="en-US" altLang="x-none" sz="2800" b="1">
                <a:solidFill>
                  <a:schemeClr val="tx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Don’t buy the bananas.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”</a:t>
            </a:r>
          </a:p>
          <a:p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“</a:t>
            </a:r>
            <a:r>
              <a:rPr lang="en-US" altLang="x-none" sz="2800" b="1">
                <a:solidFill>
                  <a:schemeClr val="tx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The train is leaving!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7" y="1076325"/>
            <a:ext cx="4820126" cy="3914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92768" y="5459096"/>
            <a:ext cx="3614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Danny runs to the train.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48" y="1049655"/>
            <a:ext cx="4269105" cy="3648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97994" y="5332731"/>
            <a:ext cx="4094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>
                <a:latin typeface="Times New Roman" panose="02020603050405020304" pitchFamily="18" charset="0"/>
                <a:sym typeface="+mn-ea"/>
              </a:rPr>
              <a:t>Danny jumps on the train.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1628" y="1911985"/>
            <a:ext cx="3199924" cy="3475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14926" y="1911986"/>
            <a:ext cx="59290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Jenny says, “There you are, Danny!”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Mr. Li says, “Have a good trip!”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“We’ll miss you!” says Li Ming.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“I’m </a:t>
            </a:r>
            <a:r>
              <a:rPr lang="en-US" altLang="x-none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hungry!”says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Danny.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3276" y="1341121"/>
            <a:ext cx="32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 dirty="0">
                <a:latin typeface="Times New Roman" panose="02020603050405020304" pitchFamily="18" charset="0"/>
                <a:sym typeface="+mn-ea"/>
              </a:rPr>
              <a:t>Read and order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86888" y="2299334"/>
            <a:ext cx="86571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4. Mr. Li looks for Danny at the train station.</a:t>
            </a:r>
            <a:endParaRPr lang="en-US" altLang="x-none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lnSpc>
                <a:spcPts val="4600"/>
              </a:lnSpc>
            </a:pP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1. Mr. Li drives them to the train station.</a:t>
            </a:r>
            <a:endParaRPr lang="en-US" altLang="x-none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lnSpc>
                <a:spcPts val="4600"/>
              </a:lnSpc>
            </a:pP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5. Danny runs to the train.</a:t>
            </a:r>
            <a:endParaRPr lang="en-US" altLang="x-none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lnSpc>
                <a:spcPts val="4600"/>
              </a:lnSpc>
            </a:pP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6. Danny jumps on the train.</a:t>
            </a:r>
            <a:endParaRPr lang="en-US" altLang="x-none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lnSpc>
                <a:spcPts val="4600"/>
              </a:lnSpc>
            </a:pP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3. They stand beside the train.</a:t>
            </a:r>
            <a:endParaRPr lang="en-US" altLang="x-none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lnSpc>
                <a:spcPts val="4600"/>
              </a:lnSpc>
            </a:pP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2. Li Ming gets the tickets.  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6479" y="2743201"/>
            <a:ext cx="5270659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eaLnBrk="1" hangingPunct="1">
              <a:lnSpc>
                <a:spcPts val="7000"/>
              </a:lnSpc>
              <a:buNone/>
            </a:pPr>
            <a:r>
              <a:rPr lang="en-US" altLang="x-none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Retell the story by yourself.    </a:t>
            </a:r>
          </a:p>
          <a:p>
            <a:pPr marL="0" indent="0" algn="l" eaLnBrk="1" hangingPunct="1">
              <a:lnSpc>
                <a:spcPts val="7000"/>
              </a:lnSpc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自己复述课文。</a:t>
            </a:r>
          </a:p>
        </p:txBody>
      </p:sp>
      <p:sp>
        <p:nvSpPr>
          <p:cNvPr id="8" name="矩形 7"/>
          <p:cNvSpPr/>
          <p:nvPr/>
        </p:nvSpPr>
        <p:spPr>
          <a:xfrm>
            <a:off x="263129" y="1171575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03" y="1617345"/>
            <a:ext cx="4200049" cy="4262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71724" y="3061970"/>
            <a:ext cx="2432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 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play  pads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56" y="1618615"/>
            <a:ext cx="4345305" cy="4361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5989" y="3106421"/>
            <a:ext cx="248935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read books</a:t>
            </a:r>
            <a:endParaRPr lang="en-US" altLang="x-none" sz="36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44" y="1364615"/>
            <a:ext cx="4082891" cy="4490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9744" y="2779396"/>
            <a:ext cx="2938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read  newspapers</a:t>
            </a:r>
            <a:endParaRPr lang="en-US" altLang="x-none" sz="36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02" y="1849756"/>
            <a:ext cx="4083844" cy="38588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01652" y="3158491"/>
            <a:ext cx="2982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get  the tickets</a:t>
            </a:r>
            <a:endParaRPr lang="en-US" altLang="x-none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957" y="1277621"/>
            <a:ext cx="3748564" cy="31832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5543" y="5121911"/>
            <a:ext cx="4644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say goodbye to your family/friends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23" y="1038860"/>
            <a:ext cx="3920490" cy="3726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63817" y="5163821"/>
            <a:ext cx="356377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sing  aloud</a:t>
            </a:r>
            <a:endParaRPr lang="en-US" altLang="x-none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8" y="1503045"/>
            <a:ext cx="3734276" cy="2924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3965" y="4914266"/>
            <a:ext cx="7462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forget</a:t>
            </a:r>
            <a:r>
              <a:rPr lang="en-US" altLang="x-none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（忘记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your </a:t>
            </a:r>
            <a:r>
              <a:rPr lang="en-US" altLang="x-none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belongings</a:t>
            </a:r>
            <a:r>
              <a:rPr lang="en-US" altLang="x-none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（行李，财物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图片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368" y="1216026"/>
            <a:ext cx="4268629" cy="3372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91464" y="5240020"/>
            <a:ext cx="107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run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全屏显示(4:3)</PresentationFormat>
  <Paragraphs>57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2023-01-16T18:33:45Z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F5E50E3F34C5406A9E55566F64E84659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