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289" r:id="rId15"/>
    <p:sldId id="272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6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4514192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502"/>
            <a:ext cx="269979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3861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baseline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比例  根据正比例图象解决问题</a:t>
            </a:r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slide" Target="slide1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slide" Target="slide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46675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30063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259632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4" y="445727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331640" y="2952109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402366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47" y="4413687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单圆角矩形 25"/>
          <p:cNvSpPr/>
          <p:nvPr/>
        </p:nvSpPr>
        <p:spPr>
          <a:xfrm>
            <a:off x="3779912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>
            <a:hlinkClick r:id="rId7" action="ppaction://hlinksldjump"/>
          </p:cNvPr>
          <p:cNvSpPr/>
          <p:nvPr/>
        </p:nvSpPr>
        <p:spPr>
          <a:xfrm>
            <a:off x="3840477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28" name="矩形 27"/>
          <p:cNvSpPr/>
          <p:nvPr/>
        </p:nvSpPr>
        <p:spPr>
          <a:xfrm>
            <a:off x="3936158" y="2313152"/>
            <a:ext cx="1425711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988104" y="1059584"/>
            <a:ext cx="5883662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啤酒生产中的数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r>
              <a:rPr lang="en-US" altLang="zh-CN" sz="32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32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</a:t>
            </a:r>
            <a:r>
              <a:rPr lang="zh-CN" altLang="en-US" sz="32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1154042" y="1078418"/>
            <a:ext cx="654847" cy="648072"/>
            <a:chOff x="1306635" y="1440417"/>
            <a:chExt cx="654847" cy="648072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2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三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3067877" y="438294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8" name="椭圆 7"/>
          <p:cNvSpPr/>
          <p:nvPr/>
        </p:nvSpPr>
        <p:spPr>
          <a:xfrm>
            <a:off x="7197824" y="4529753"/>
            <a:ext cx="255351" cy="2334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 b="1">
              <a:ea typeface="楷体" panose="02010609060101010101" pitchFamily="49" charset="-122"/>
            </a:endParaRPr>
          </a:p>
        </p:txBody>
      </p:sp>
      <p:pic>
        <p:nvPicPr>
          <p:cNvPr id="9" name="3201.EPS" descr="id:2147505007;FounderCES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1965" y="2355726"/>
            <a:ext cx="2982341" cy="2206211"/>
          </a:xfrm>
          <a:prstGeom prst="rect">
            <a:avLst/>
          </a:prstGeom>
        </p:spPr>
      </p:pic>
      <p:sp>
        <p:nvSpPr>
          <p:cNvPr id="10" name="Line 3"/>
          <p:cNvSpPr>
            <a:spLocks noChangeShapeType="1"/>
          </p:cNvSpPr>
          <p:nvPr/>
        </p:nvSpPr>
        <p:spPr bwMode="auto">
          <a:xfrm rot="-60000" flipV="1">
            <a:off x="1222726" y="2993894"/>
            <a:ext cx="1654610" cy="152600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215218" y="1487883"/>
          <a:ext cx="7159750" cy="8128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55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67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7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058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时间</a:t>
                      </a: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(</a:t>
                      </a:r>
                      <a:r>
                        <a:rPr lang="zh-CN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时</a:t>
                      </a: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)</a:t>
                      </a:r>
                      <a:endParaRPr lang="zh-CN" sz="2000" b="1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zh-CN" sz="2000" b="1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zh-CN" sz="2000" b="1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zh-CN" sz="2000" b="1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zh-CN" sz="2000" b="1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zh-CN" sz="2000" b="1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zh-CN" sz="2000" b="1" dirty="0">
                        <a:solidFill>
                          <a:schemeClr val="bg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000" kern="12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……</a:t>
                      </a:r>
                    </a:p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000" b="1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8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路程</a:t>
                      </a:r>
                      <a:r>
                        <a:rPr lang="en-US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(</a:t>
                      </a:r>
                      <a:r>
                        <a:rPr lang="zh-CN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千米</a:t>
                      </a:r>
                      <a:r>
                        <a:rPr lang="en-US" sz="20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)</a:t>
                      </a:r>
                      <a:endParaRPr lang="zh-CN" sz="2000" b="1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80</a:t>
                      </a:r>
                      <a:endParaRPr lang="zh-CN" sz="2000" b="1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160</a:t>
                      </a:r>
                      <a:endParaRPr lang="zh-CN" sz="2000" b="1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240</a:t>
                      </a:r>
                      <a:endParaRPr lang="zh-CN" sz="2000" b="1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320</a:t>
                      </a:r>
                      <a:endParaRPr lang="zh-CN" sz="2000" b="1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400</a:t>
                      </a:r>
                      <a:endParaRPr lang="zh-CN" sz="2000" b="1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480</a:t>
                      </a:r>
                      <a:endParaRPr lang="zh-CN" sz="2000" b="1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000" kern="12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……</a:t>
                      </a:r>
                    </a:p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000" b="1" dirty="0"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3990372" y="2374658"/>
            <a:ext cx="4902107" cy="1995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(1)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根据表中的数据在图中描出各点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再依次连接各点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你有什么发现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zh-CN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(2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估计一下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行驶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200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千米大约要几小时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zh-CN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(3)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汽车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行驶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小时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能行驶多少千米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 </a:t>
            </a:r>
            <a:endParaRPr lang="zh-CN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AutoShape 26"/>
          <p:cNvSpPr>
            <a:spLocks noChangeArrowheads="1"/>
          </p:cNvSpPr>
          <p:nvPr/>
        </p:nvSpPr>
        <p:spPr bwMode="auto">
          <a:xfrm>
            <a:off x="1456232" y="4260256"/>
            <a:ext cx="45719" cy="56368"/>
          </a:xfrm>
          <a:prstGeom prst="flowChartConnector">
            <a:avLst/>
          </a:prstGeom>
          <a:solidFill>
            <a:srgbClr val="DE0000"/>
          </a:solidFill>
          <a:ln w="3175" cap="rnd" algn="ctr">
            <a:solidFill>
              <a:srgbClr val="DE0000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 flipH="1">
            <a:off x="1752371" y="3995923"/>
            <a:ext cx="43562" cy="38401"/>
          </a:xfrm>
          <a:prstGeom prst="flowChartConnector">
            <a:avLst/>
          </a:prstGeom>
          <a:solidFill>
            <a:srgbClr val="DE0000"/>
          </a:solidFill>
          <a:ln w="3175" cap="rnd" algn="ctr">
            <a:solidFill>
              <a:srgbClr val="DE0000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5" name="AutoShape 28"/>
          <p:cNvSpPr>
            <a:spLocks noChangeArrowheads="1"/>
          </p:cNvSpPr>
          <p:nvPr/>
        </p:nvSpPr>
        <p:spPr bwMode="auto">
          <a:xfrm flipH="1">
            <a:off x="2011623" y="3739619"/>
            <a:ext cx="43562" cy="38401"/>
          </a:xfrm>
          <a:prstGeom prst="flowChartConnector">
            <a:avLst/>
          </a:prstGeom>
          <a:solidFill>
            <a:srgbClr val="DE0000"/>
          </a:solidFill>
          <a:ln w="3175" cap="rnd" algn="ctr">
            <a:solidFill>
              <a:srgbClr val="DE0000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6" name="AutoShape 29"/>
          <p:cNvSpPr>
            <a:spLocks noChangeArrowheads="1"/>
          </p:cNvSpPr>
          <p:nvPr/>
        </p:nvSpPr>
        <p:spPr bwMode="auto">
          <a:xfrm flipH="1">
            <a:off x="2295140" y="3477444"/>
            <a:ext cx="43562" cy="38401"/>
          </a:xfrm>
          <a:prstGeom prst="flowChartConnector">
            <a:avLst/>
          </a:prstGeom>
          <a:solidFill>
            <a:srgbClr val="DE0000"/>
          </a:solidFill>
          <a:ln w="3175" cap="rnd" algn="ctr">
            <a:solidFill>
              <a:srgbClr val="DE0000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7" name="AutoShape 30"/>
          <p:cNvSpPr>
            <a:spLocks noChangeArrowheads="1"/>
          </p:cNvSpPr>
          <p:nvPr/>
        </p:nvSpPr>
        <p:spPr bwMode="auto">
          <a:xfrm flipH="1">
            <a:off x="2572148" y="3217801"/>
            <a:ext cx="43562" cy="38401"/>
          </a:xfrm>
          <a:prstGeom prst="flowChartConnector">
            <a:avLst/>
          </a:prstGeom>
          <a:solidFill>
            <a:srgbClr val="DE0000"/>
          </a:solidFill>
          <a:ln w="3175" cap="rnd" algn="ctr">
            <a:solidFill>
              <a:srgbClr val="DE0000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8" name="AutoShape 31"/>
          <p:cNvSpPr>
            <a:spLocks noChangeArrowheads="1"/>
          </p:cNvSpPr>
          <p:nvPr/>
        </p:nvSpPr>
        <p:spPr bwMode="auto">
          <a:xfrm flipH="1">
            <a:off x="2837153" y="2955625"/>
            <a:ext cx="43562" cy="38401"/>
          </a:xfrm>
          <a:prstGeom prst="flowChartConnector">
            <a:avLst/>
          </a:prstGeom>
          <a:solidFill>
            <a:srgbClr val="DE0000"/>
          </a:solidFill>
          <a:ln w="3175" cap="rnd" algn="ctr">
            <a:solidFill>
              <a:srgbClr val="DE0000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9" name="AutoShape 33"/>
          <p:cNvSpPr>
            <a:spLocks noChangeArrowheads="1"/>
          </p:cNvSpPr>
          <p:nvPr/>
        </p:nvSpPr>
        <p:spPr bwMode="auto">
          <a:xfrm flipH="1">
            <a:off x="1192607" y="4524139"/>
            <a:ext cx="43562" cy="38401"/>
          </a:xfrm>
          <a:prstGeom prst="flowChartConnector">
            <a:avLst/>
          </a:prstGeom>
          <a:solidFill>
            <a:srgbClr val="DE0000"/>
          </a:solidFill>
          <a:ln w="3175" cap="rnd" algn="ctr">
            <a:solidFill>
              <a:srgbClr val="DE0000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en-US" sz="18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2" name="Line 53"/>
          <p:cNvSpPr>
            <a:spLocks noChangeShapeType="1"/>
          </p:cNvSpPr>
          <p:nvPr/>
        </p:nvSpPr>
        <p:spPr bwMode="auto">
          <a:xfrm flipV="1">
            <a:off x="1202692" y="3900206"/>
            <a:ext cx="682805" cy="0"/>
          </a:xfrm>
          <a:prstGeom prst="line">
            <a:avLst/>
          </a:prstGeom>
          <a:noFill/>
          <a:ln w="28575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 anchorCtr="1"/>
          <a:lstStyle/>
          <a:p>
            <a:endParaRPr lang="zh-CN" altLang="en-US" sz="105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Line 54"/>
          <p:cNvSpPr>
            <a:spLocks noChangeShapeType="1"/>
          </p:cNvSpPr>
          <p:nvPr/>
        </p:nvSpPr>
        <p:spPr bwMode="auto">
          <a:xfrm>
            <a:off x="1890575" y="3889816"/>
            <a:ext cx="17693" cy="652416"/>
          </a:xfrm>
          <a:prstGeom prst="line">
            <a:avLst/>
          </a:prstGeom>
          <a:noFill/>
          <a:ln w="28575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 anchorCtr="1"/>
          <a:lstStyle/>
          <a:p>
            <a:endParaRPr lang="zh-CN" altLang="en-US" sz="105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32847" y="3693142"/>
            <a:ext cx="1090363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75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2.5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小时</a:t>
            </a:r>
            <a:endParaRPr lang="zh-CN" altLang="en-US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251106" y="4371950"/>
            <a:ext cx="2390399" cy="303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75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80×8=640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（千米）</a:t>
            </a:r>
            <a:endParaRPr lang="zh-CN" altLang="zh-CN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878287" y="1015810"/>
            <a:ext cx="663854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一辆汽车行驶的路程和时间如下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en-US" altLang="zh-CN" sz="21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2"/>
            <a:ext cx="366860" cy="456338"/>
          </a:xfrm>
          <a:prstGeom prst="rect">
            <a:avLst/>
          </a:prstGeom>
        </p:spPr>
      </p:pic>
      <p:sp>
        <p:nvSpPr>
          <p:cNvPr id="28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0" name="图片 29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1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2" grpId="1" animBg="1"/>
      <p:bldP spid="23" grpId="0" animBg="1"/>
      <p:bldP spid="23" grpId="1" animBg="1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9008" y="699542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2256" y="1879972"/>
            <a:ext cx="2912269" cy="249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593640" y="624952"/>
            <a:ext cx="6113860" cy="42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乘船的人数与所付船费如下表。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017972" y="2476401"/>
            <a:ext cx="4730492" cy="816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⑴把上表填完整。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⑵所付船费与乘船人数成正比例吗？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701392" y="1130745"/>
          <a:ext cx="5318528" cy="809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人数</a:t>
                      </a: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船费</a:t>
                      </a:r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/</a:t>
                      </a:r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元</a:t>
                      </a: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50570" y="1559371"/>
            <a:ext cx="5212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endParaRPr lang="zh-CN" altLang="en-US" sz="1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07770" y="1571277"/>
            <a:ext cx="519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endParaRPr lang="zh-CN" altLang="en-US" sz="1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22120" y="1583183"/>
            <a:ext cx="5212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endParaRPr lang="zh-CN" altLang="en-US" sz="1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84083" y="1571277"/>
            <a:ext cx="519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35</a:t>
            </a:r>
            <a:endParaRPr lang="zh-CN" altLang="en-US" sz="1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201953" y="3523569"/>
            <a:ext cx="3587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楷体" panose="02010609060101010101" pitchFamily="49" charset="-122"/>
              </a:rPr>
              <a:t>船费与乘船人数成正比例</a:t>
            </a:r>
            <a:endParaRPr lang="zh-CN" altLang="en-US" sz="2400" b="1" dirty="0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8" name="图片 17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9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2202" y="699542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5450" y="1879972"/>
            <a:ext cx="2912269" cy="249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925469" y="2363511"/>
            <a:ext cx="4730492" cy="1204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⑶先根据上表描点，再顺次连接各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点，你发现了什么？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914283" y="3521379"/>
            <a:ext cx="64944" cy="64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 b="1">
              <a:ea typeface="楷体" panose="020106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67946" y="3328374"/>
            <a:ext cx="6896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3,15</a:t>
            </a:r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8" name="椭圆 17"/>
          <p:cNvSpPr/>
          <p:nvPr/>
        </p:nvSpPr>
        <p:spPr>
          <a:xfrm>
            <a:off x="2158021" y="3302665"/>
            <a:ext cx="64944" cy="64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 b="1">
              <a:ea typeface="楷体" panose="02010609060101010101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141450" y="3093532"/>
            <a:ext cx="6896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4,20</a:t>
            </a:r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2" name="椭圆 21"/>
          <p:cNvSpPr/>
          <p:nvPr/>
        </p:nvSpPr>
        <p:spPr>
          <a:xfrm>
            <a:off x="2401759" y="3083950"/>
            <a:ext cx="64944" cy="64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 b="1">
              <a:ea typeface="楷体" panose="020106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369234" y="2877072"/>
            <a:ext cx="6896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5,25</a:t>
            </a:r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4" name="椭圆 23"/>
          <p:cNvSpPr/>
          <p:nvPr/>
        </p:nvSpPr>
        <p:spPr>
          <a:xfrm>
            <a:off x="2645497" y="2865235"/>
            <a:ext cx="64944" cy="64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 b="1">
              <a:ea typeface="楷体" panose="0201060906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597018" y="2660611"/>
            <a:ext cx="6896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6,30</a:t>
            </a:r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6" name="椭圆 25"/>
          <p:cNvSpPr/>
          <p:nvPr/>
        </p:nvSpPr>
        <p:spPr>
          <a:xfrm>
            <a:off x="2889236" y="2646520"/>
            <a:ext cx="64944" cy="64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 b="1">
              <a:ea typeface="楷体" panose="02010609060101010101" pitchFamily="49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847662" y="2444151"/>
            <a:ext cx="6896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7,35</a:t>
            </a:r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）</a:t>
            </a:r>
          </a:p>
        </p:txBody>
      </p:sp>
      <p:cxnSp>
        <p:nvCxnSpPr>
          <p:cNvPr id="28" name="直接连接符 27"/>
          <p:cNvCxnSpPr/>
          <p:nvPr/>
        </p:nvCxnSpPr>
        <p:spPr>
          <a:xfrm flipV="1">
            <a:off x="1221015" y="2444151"/>
            <a:ext cx="1965712" cy="17554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4087794" y="3399846"/>
            <a:ext cx="50927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CN" altLang="en-US" sz="2400" dirty="0" smtClean="0">
                <a:solidFill>
                  <a:srgbClr val="FF0000"/>
                </a:solidFill>
                <a:ea typeface="楷体" panose="02010609060101010101" pitchFamily="49" charset="-122"/>
              </a:rPr>
              <a:t>图象是</a:t>
            </a:r>
            <a:r>
              <a:rPr lang="zh-CN" altLang="en-US" sz="2400" dirty="0">
                <a:solidFill>
                  <a:srgbClr val="FF0000"/>
                </a:solidFill>
                <a:ea typeface="楷体" panose="02010609060101010101" pitchFamily="49" charset="-122"/>
              </a:rPr>
              <a:t>一条经过原点的直线。</a:t>
            </a: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1626834" y="624952"/>
            <a:ext cx="6113860" cy="42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乘船的人数与所付船费如下表。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1734586" y="1130745"/>
          <a:ext cx="5318528" cy="809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人数</a:t>
                      </a: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船费</a:t>
                      </a:r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/</a:t>
                      </a:r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元</a:t>
                      </a: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TextBox 11"/>
          <p:cNvSpPr txBox="1">
            <a:spLocks noChangeArrowheads="1"/>
          </p:cNvSpPr>
          <p:nvPr/>
        </p:nvSpPr>
        <p:spPr bwMode="auto">
          <a:xfrm>
            <a:off x="4683764" y="1559371"/>
            <a:ext cx="5212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endParaRPr lang="zh-CN" altLang="en-US" sz="1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TextBox 12"/>
          <p:cNvSpPr txBox="1">
            <a:spLocks noChangeArrowheads="1"/>
          </p:cNvSpPr>
          <p:nvPr/>
        </p:nvSpPr>
        <p:spPr bwMode="auto">
          <a:xfrm>
            <a:off x="5140964" y="1571277"/>
            <a:ext cx="519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endParaRPr lang="zh-CN" altLang="en-US" sz="1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5655314" y="1583183"/>
            <a:ext cx="5212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endParaRPr lang="zh-CN" altLang="en-US" sz="1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TextBox 14"/>
          <p:cNvSpPr txBox="1">
            <a:spLocks noChangeArrowheads="1"/>
          </p:cNvSpPr>
          <p:nvPr/>
        </p:nvSpPr>
        <p:spPr bwMode="auto">
          <a:xfrm>
            <a:off x="6117277" y="1571277"/>
            <a:ext cx="519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35</a:t>
            </a:r>
            <a:endParaRPr lang="zh-CN" altLang="en-US" sz="1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7" name="图片 36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8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32874" y="771550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967506" y="624952"/>
            <a:ext cx="6113860" cy="42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乘船的人数与所付船费如下表。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075258" y="1130745"/>
          <a:ext cx="5318528" cy="809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59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人数</a:t>
                      </a: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船费</a:t>
                      </a:r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/</a:t>
                      </a:r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元</a:t>
                      </a: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4" marR="68574" marT="34274" marB="3427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5024436" y="1559371"/>
            <a:ext cx="5212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endParaRPr lang="zh-CN" altLang="en-US" sz="1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5481636" y="1571277"/>
            <a:ext cx="519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endParaRPr lang="zh-CN" altLang="en-US" sz="1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5995986" y="1583183"/>
            <a:ext cx="5212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endParaRPr lang="zh-CN" altLang="en-US" sz="1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6457949" y="1571277"/>
            <a:ext cx="519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35</a:t>
            </a:r>
            <a:endParaRPr lang="zh-CN" altLang="en-US" sz="1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266901" y="2341856"/>
            <a:ext cx="4730492" cy="816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⑷点（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8,40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）在这条直线上吗？这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一点表示什么含义？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47834" y="3116423"/>
            <a:ext cx="5092718" cy="120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8,40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）在这条直线上</a:t>
            </a:r>
            <a:r>
              <a:rPr lang="zh-CN" altLang="en-US" sz="2400" dirty="0">
                <a:solidFill>
                  <a:srgbClr val="FF0000"/>
                </a:solidFill>
                <a:ea typeface="楷体" panose="02010609060101010101" pitchFamily="49" charset="-122"/>
              </a:rPr>
              <a:t>，</a:t>
            </a:r>
            <a:endParaRPr lang="en-US" altLang="zh-CN" sz="2400" dirty="0">
              <a:solidFill>
                <a:srgbClr val="FF0000"/>
              </a:solidFill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CN" altLang="en-US" sz="2400" dirty="0">
                <a:solidFill>
                  <a:srgbClr val="FF0000"/>
                </a:solidFill>
                <a:ea typeface="楷体" panose="02010609060101010101" pitchFamily="49" charset="-122"/>
              </a:rPr>
              <a:t>表示</a:t>
            </a:r>
            <a:r>
              <a:rPr lang="en-US" altLang="zh-CN" sz="2400" dirty="0">
                <a:solidFill>
                  <a:srgbClr val="FF0000"/>
                </a:solidFill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ea typeface="楷体" panose="02010609060101010101" pitchFamily="49" charset="-122"/>
              </a:rPr>
              <a:t>人船费</a:t>
            </a:r>
            <a:r>
              <a:rPr lang="en-US" altLang="zh-CN" sz="2400" dirty="0">
                <a:solidFill>
                  <a:srgbClr val="FF0000"/>
                </a:solidFill>
                <a:ea typeface="楷体" panose="02010609060101010101" pitchFamily="49" charset="-122"/>
              </a:rPr>
              <a:t>40</a:t>
            </a:r>
            <a:r>
              <a:rPr lang="zh-CN" altLang="en-US" sz="2400" dirty="0">
                <a:solidFill>
                  <a:srgbClr val="FF0000"/>
                </a:solidFill>
                <a:ea typeface="楷体" panose="02010609060101010101" pitchFamily="49" charset="-122"/>
              </a:rPr>
              <a:t>元。</a:t>
            </a: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26122" y="1879972"/>
            <a:ext cx="2912269" cy="249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椭圆 16"/>
          <p:cNvSpPr/>
          <p:nvPr/>
        </p:nvSpPr>
        <p:spPr>
          <a:xfrm>
            <a:off x="2254955" y="3521379"/>
            <a:ext cx="64944" cy="64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 b="1">
              <a:ea typeface="楷体" panose="02010609060101010101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208618" y="3328374"/>
            <a:ext cx="6896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3,15</a:t>
            </a:r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9" name="椭圆 18"/>
          <p:cNvSpPr/>
          <p:nvPr/>
        </p:nvSpPr>
        <p:spPr>
          <a:xfrm>
            <a:off x="2498693" y="3302665"/>
            <a:ext cx="64944" cy="64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 b="1">
              <a:ea typeface="楷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482122" y="3093532"/>
            <a:ext cx="6896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4,20</a:t>
            </a:r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3" name="椭圆 22"/>
          <p:cNvSpPr/>
          <p:nvPr/>
        </p:nvSpPr>
        <p:spPr>
          <a:xfrm>
            <a:off x="2742431" y="3083950"/>
            <a:ext cx="64944" cy="64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 b="1">
              <a:ea typeface="楷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709906" y="2877072"/>
            <a:ext cx="6896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5,25</a:t>
            </a:r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5" name="椭圆 24"/>
          <p:cNvSpPr/>
          <p:nvPr/>
        </p:nvSpPr>
        <p:spPr>
          <a:xfrm>
            <a:off x="2986169" y="2865235"/>
            <a:ext cx="64944" cy="64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 b="1"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937690" y="2660611"/>
            <a:ext cx="6896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6,30</a:t>
            </a:r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7" name="椭圆 26"/>
          <p:cNvSpPr/>
          <p:nvPr/>
        </p:nvSpPr>
        <p:spPr>
          <a:xfrm>
            <a:off x="3229908" y="2646520"/>
            <a:ext cx="64944" cy="64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 b="1">
              <a:ea typeface="楷体" panose="02010609060101010101" pitchFamily="49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188334" y="2444151"/>
            <a:ext cx="6896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7,35</a:t>
            </a:r>
            <a:r>
              <a:rPr lang="zh-CN" altLang="en-US" sz="1050" b="1" dirty="0">
                <a:solidFill>
                  <a:srgbClr val="FF0000"/>
                </a:solidFill>
                <a:ea typeface="楷体" panose="02010609060101010101" pitchFamily="49" charset="-122"/>
              </a:rPr>
              <a:t>）</a:t>
            </a:r>
          </a:p>
        </p:txBody>
      </p:sp>
      <p:cxnSp>
        <p:nvCxnSpPr>
          <p:cNvPr id="29" name="直接连接符 28"/>
          <p:cNvCxnSpPr/>
          <p:nvPr/>
        </p:nvCxnSpPr>
        <p:spPr>
          <a:xfrm flipV="1">
            <a:off x="1561687" y="2444151"/>
            <a:ext cx="1965712" cy="17554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组合 2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1" name="图片 3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83813" y="1059582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3568" y="1751773"/>
            <a:ext cx="7500895" cy="2692185"/>
          </a:xfrm>
          <a:prstGeom prst="rect">
            <a:avLst/>
          </a:prstGeom>
        </p:spPr>
      </p:pic>
      <p:sp>
        <p:nvSpPr>
          <p:cNvPr id="37" name="矩形 36"/>
          <p:cNvSpPr/>
          <p:nvPr/>
        </p:nvSpPr>
        <p:spPr>
          <a:xfrm>
            <a:off x="2955086" y="1800237"/>
            <a:ext cx="2709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认识正比</a:t>
            </a:r>
            <a:r>
              <a:rPr lang="zh-CN" altLang="en-US" sz="28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例图</a:t>
            </a:r>
            <a:r>
              <a:rPr lang="zh-CN" altLang="en-US" sz="28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象</a:t>
            </a:r>
          </a:p>
        </p:txBody>
      </p:sp>
      <p:sp>
        <p:nvSpPr>
          <p:cNvPr id="38" name="矩形 37"/>
          <p:cNvSpPr/>
          <p:nvPr/>
        </p:nvSpPr>
        <p:spPr>
          <a:xfrm>
            <a:off x="1403648" y="2067694"/>
            <a:ext cx="66160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正比例关系的</a:t>
            </a:r>
            <a:r>
              <a:rPr lang="zh-CN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图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象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一条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经过原点的直线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从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图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象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中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可以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直观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地看到两种量的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变化情况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可以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不用计算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由一个量的值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直接找到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对应的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另一个量的值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40" name="图片 39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555776" y="1601237"/>
            <a:ext cx="4032448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44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3" name="图片 1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081" y="3015258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539552" y="1453529"/>
            <a:ext cx="3351645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707654"/>
              <a:ext cx="2753591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观察右图，你能得</a:t>
              </a:r>
              <a:endPara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到什么信息？</a:t>
              </a: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984531" y="1445910"/>
            <a:ext cx="4468992" cy="29599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62125" y="1081567"/>
            <a:ext cx="4513804" cy="3491382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539552" y="1453529"/>
            <a:ext cx="3351645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6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矩形 4"/>
            <p:cNvSpPr>
              <a:spLocks noChangeArrowheads="1"/>
            </p:cNvSpPr>
            <p:nvPr/>
          </p:nvSpPr>
          <p:spPr bwMode="auto">
            <a:xfrm>
              <a:off x="853792" y="1571206"/>
              <a:ext cx="2753591" cy="112268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15000"/>
                </a:lnSpc>
                <a:spcBef>
                  <a:spcPct val="0"/>
                </a:spcBef>
                <a:buNone/>
              </a:pPr>
              <a:r>
                <a:rPr lang="zh-CN" altLang="en-US" sz="20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右图是生产某种啤酒时，生产啤酒的总量与所需大麦芽吨数的关系。</a:t>
              </a:r>
            </a:p>
          </p:txBody>
        </p:sp>
      </p:grpSp>
      <p:sp>
        <p:nvSpPr>
          <p:cNvPr id="1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2" y="492072"/>
            <a:ext cx="366860" cy="456339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6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220" y="1394863"/>
            <a:ext cx="4027748" cy="2966265"/>
          </a:xfrm>
          <a:prstGeom prst="rect">
            <a:avLst/>
          </a:prstGeom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51520" y="915566"/>
            <a:ext cx="6552727" cy="47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生产啤酒的总量与所需大麦芽吨数的关系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48366" y="1723621"/>
            <a:ext cx="4060740" cy="57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从图中你可以发现什么？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373070" y="2406041"/>
            <a:ext cx="4346435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根据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右图说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一说，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7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吨大麦芽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能生产多少吨啤酒？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373070" y="3424781"/>
            <a:ext cx="4652994" cy="93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估计一下，要生产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95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吨啤酒需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要多少吨大麦芽？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1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2244" y="1153611"/>
            <a:ext cx="4315780" cy="3218339"/>
          </a:xfrm>
          <a:prstGeom prst="rect">
            <a:avLst/>
          </a:prstGeom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67544" y="674314"/>
            <a:ext cx="6552727" cy="47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生产啤酒的总量与所需大麦芽吨数的关系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564390" y="1259784"/>
            <a:ext cx="4060740" cy="57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从图中你可以发现什么？</a:t>
            </a:r>
          </a:p>
        </p:txBody>
      </p:sp>
      <p:sp>
        <p:nvSpPr>
          <p:cNvPr id="12" name="矩形 11"/>
          <p:cNvSpPr/>
          <p:nvPr/>
        </p:nvSpPr>
        <p:spPr>
          <a:xfrm>
            <a:off x="4067944" y="1984870"/>
            <a:ext cx="4752528" cy="2238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横轴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表示大麦芽的吨数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单位是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“吨”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向右分别表示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吨、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吨、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吨……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纵轴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表示啤酒总量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单位是“吨”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每小格代表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吨。</a:t>
            </a:r>
            <a:endParaRPr lang="zh-CN" altLang="zh-CN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0236" y="1106831"/>
            <a:ext cx="4315780" cy="3218339"/>
          </a:xfrm>
          <a:prstGeom prst="rect">
            <a:avLst/>
          </a:prstGeom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95536" y="627534"/>
            <a:ext cx="6552727" cy="47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生产啤酒的总量与所需大麦芽吨数的关系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492382" y="1213004"/>
            <a:ext cx="4060740" cy="57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从图中你可以发现什么？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228080" y="1895424"/>
            <a:ext cx="4896544" cy="2241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lnSpc>
                <a:spcPct val="150000"/>
              </a:lnSpc>
            </a:pP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横轴 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吨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纵轴上对应的是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 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吨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也就是说用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吨大麦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芽可以生产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吨啤酒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依此类推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……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8522" y="1106831"/>
            <a:ext cx="4315780" cy="3218339"/>
          </a:xfrm>
          <a:prstGeom prst="rect">
            <a:avLst/>
          </a:prstGeom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63822" y="627534"/>
            <a:ext cx="6552727" cy="47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生产啤酒的总量与所需大麦芽吨数的关系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560668" y="1213004"/>
            <a:ext cx="4060740" cy="57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从图中你可以发现什么？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208238" y="1789252"/>
            <a:ext cx="4540226" cy="2238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啤酒总量和大麦芽的吨数之间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的变化规律：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大麦芽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的吨数越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多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啤酒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总量越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多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大麦芽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的吨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数越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少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啤酒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总量越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少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2" name="图片 11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6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0236" y="1081603"/>
            <a:ext cx="4315780" cy="3218339"/>
          </a:xfrm>
          <a:prstGeom prst="rect">
            <a:avLst/>
          </a:prstGeom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95536" y="602306"/>
            <a:ext cx="6552727" cy="47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生产啤酒的总量与所需大麦芽吨数的关系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492382" y="1187776"/>
            <a:ext cx="4060740" cy="57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从图中你可以发现什么？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927283" y="1840990"/>
            <a:ext cx="60419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kumimoji="0" lang="zh-CN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这个图像从</a:t>
            </a: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起</a:t>
            </a: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把各点按顺序连起</a:t>
            </a:r>
            <a:endParaRPr kumimoji="0" lang="en-US" altLang="zh-CN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来</a:t>
            </a: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发现啤酒总量和大麦芽的吨数之间</a:t>
            </a:r>
            <a:endParaRPr kumimoji="0" lang="en-US" altLang="zh-CN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成正比例关系</a:t>
            </a: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这是一个</a:t>
            </a:r>
            <a:r>
              <a:rPr kumimoji="0" lang="zh-CN" altLang="en-US" sz="20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正比</a:t>
            </a:r>
            <a:r>
              <a:rPr kumimoji="0" lang="zh-CN" altLang="en-US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例图象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kumimoji="0" lang="zh-CN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927283" y="3395283"/>
            <a:ext cx="6124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正比</a:t>
            </a:r>
            <a:r>
              <a:rPr kumimoji="0" lang="zh-CN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例图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象</a:t>
            </a:r>
            <a:r>
              <a:rPr kumimoji="0" lang="zh-CN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kumimoji="0" lang="zh-CN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一条通过</a:t>
            </a:r>
            <a:r>
              <a:rPr kumimoji="0" lang="zh-CN" altLang="zh-CN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原点</a:t>
            </a:r>
            <a:r>
              <a:rPr kumimoji="0" lang="zh-CN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的直线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kumimoji="0" lang="zh-CN" altLang="zh-CN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6289" y="1106831"/>
            <a:ext cx="4315780" cy="3218339"/>
          </a:xfrm>
          <a:prstGeom prst="rect">
            <a:avLst/>
          </a:prstGeom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41589" y="627534"/>
            <a:ext cx="6552727" cy="47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生产啤酒的总量与所需大麦芽吨数的关系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402029" y="1160287"/>
            <a:ext cx="4346435" cy="93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根据上图说一说，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7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吨大麦芽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能生产多少吨啤酒？</a:t>
            </a:r>
          </a:p>
        </p:txBody>
      </p:sp>
      <p:sp>
        <p:nvSpPr>
          <p:cNvPr id="12" name="矩形 11"/>
          <p:cNvSpPr/>
          <p:nvPr/>
        </p:nvSpPr>
        <p:spPr>
          <a:xfrm>
            <a:off x="4241823" y="2193507"/>
            <a:ext cx="4392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观察</a:t>
            </a:r>
            <a:r>
              <a:rPr lang="zh-CN" altLang="zh-CN" sz="20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图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象</a:t>
            </a:r>
            <a:r>
              <a:rPr lang="en-US" altLang="zh-CN" sz="20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先在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横轴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上找到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所对应</a:t>
            </a:r>
            <a:endParaRPr lang="en-US" altLang="zh-CN" sz="20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点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再由此点水平向左在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纵轴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上找</a:t>
            </a:r>
            <a:endParaRPr lang="en-US" altLang="zh-CN" sz="20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 algn="r">
              <a:lnSpc>
                <a:spcPct val="150000"/>
              </a:lnSpc>
              <a:spcAft>
                <a:spcPts val="0"/>
              </a:spcAft>
            </a:pP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出相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对应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的数据。这个数据是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70,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说</a:t>
            </a:r>
            <a:endParaRPr lang="en-US" altLang="zh-CN" sz="20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明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吨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大麦芽能生产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70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吨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啤酒。</a:t>
            </a:r>
          </a:p>
        </p:txBody>
      </p:sp>
      <p:sp>
        <p:nvSpPr>
          <p:cNvPr id="18" name="Line 49"/>
          <p:cNvSpPr>
            <a:spLocks noChangeShapeType="1"/>
          </p:cNvSpPr>
          <p:nvPr/>
        </p:nvSpPr>
        <p:spPr bwMode="auto">
          <a:xfrm flipV="1">
            <a:off x="2673862" y="2493181"/>
            <a:ext cx="0" cy="1639318"/>
          </a:xfrm>
          <a:prstGeom prst="line">
            <a:avLst/>
          </a:prstGeom>
          <a:noFill/>
          <a:ln w="28575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 anchorCtr="1"/>
          <a:lstStyle/>
          <a:p>
            <a:endParaRPr lang="zh-CN" altLang="en-US" sz="1350"/>
          </a:p>
        </p:txBody>
      </p:sp>
      <p:sp>
        <p:nvSpPr>
          <p:cNvPr id="19" name="Line 50"/>
          <p:cNvSpPr>
            <a:spLocks noChangeShapeType="1"/>
          </p:cNvSpPr>
          <p:nvPr/>
        </p:nvSpPr>
        <p:spPr bwMode="auto">
          <a:xfrm flipH="1">
            <a:off x="1050857" y="2493181"/>
            <a:ext cx="1604476" cy="0"/>
          </a:xfrm>
          <a:prstGeom prst="line">
            <a:avLst/>
          </a:prstGeom>
          <a:noFill/>
          <a:ln w="28575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 anchorCtr="1"/>
          <a:lstStyle/>
          <a:p>
            <a:endParaRPr lang="zh-CN" altLang="en-US" sz="1350"/>
          </a:p>
        </p:txBody>
      </p: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7" name="图片 16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2829" y="1153611"/>
            <a:ext cx="4315780" cy="3218339"/>
          </a:xfrm>
          <a:prstGeom prst="rect">
            <a:avLst/>
          </a:prstGeom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18129" y="674314"/>
            <a:ext cx="6552727" cy="47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生产啤酒的总量与所需大麦芽吨数的关系</a:t>
            </a:r>
          </a:p>
        </p:txBody>
      </p:sp>
      <p:sp>
        <p:nvSpPr>
          <p:cNvPr id="18" name="Line 49"/>
          <p:cNvSpPr>
            <a:spLocks noChangeShapeType="1"/>
          </p:cNvSpPr>
          <p:nvPr/>
        </p:nvSpPr>
        <p:spPr bwMode="auto">
          <a:xfrm flipV="1">
            <a:off x="2650402" y="2539961"/>
            <a:ext cx="0" cy="1639318"/>
          </a:xfrm>
          <a:prstGeom prst="line">
            <a:avLst/>
          </a:prstGeom>
          <a:noFill/>
          <a:ln w="28575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 anchorCtr="1"/>
          <a:lstStyle/>
          <a:p>
            <a:endParaRPr lang="zh-CN" altLang="en-US" sz="1350"/>
          </a:p>
        </p:txBody>
      </p:sp>
      <p:sp>
        <p:nvSpPr>
          <p:cNvPr id="19" name="Line 50"/>
          <p:cNvSpPr>
            <a:spLocks noChangeShapeType="1"/>
          </p:cNvSpPr>
          <p:nvPr/>
        </p:nvSpPr>
        <p:spPr bwMode="auto">
          <a:xfrm flipH="1">
            <a:off x="1027397" y="2539961"/>
            <a:ext cx="1604476" cy="0"/>
          </a:xfrm>
          <a:prstGeom prst="line">
            <a:avLst/>
          </a:prstGeom>
          <a:noFill/>
          <a:ln w="28575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 anchorCtr="1"/>
          <a:lstStyle/>
          <a:p>
            <a:endParaRPr lang="zh-CN" altLang="en-US" sz="1350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090537" y="1153610"/>
            <a:ext cx="4652994" cy="93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估计一下，要生产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95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吨啤酒需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要多少吨大麦芽？</a:t>
            </a:r>
          </a:p>
        </p:txBody>
      </p:sp>
      <p:sp>
        <p:nvSpPr>
          <p:cNvPr id="17" name="矩形 16"/>
          <p:cNvSpPr/>
          <p:nvPr/>
        </p:nvSpPr>
        <p:spPr>
          <a:xfrm>
            <a:off x="4067944" y="1995686"/>
            <a:ext cx="504930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纵轴</a:t>
            </a: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上找到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95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吨</a:t>
            </a: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点</a:t>
            </a:r>
            <a:r>
              <a:rPr lang="en-US" altLang="zh-CN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从这点画横轴的平行线交正比例图象与一点，再</a:t>
            </a:r>
            <a:r>
              <a:rPr lang="zh-CN" altLang="zh-CN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由这点</a:t>
            </a:r>
            <a:endParaRPr lang="en-US" altLang="zh-CN" sz="20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画</a:t>
            </a:r>
            <a:r>
              <a:rPr lang="zh-CN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横轴</a:t>
            </a: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垂线</a:t>
            </a: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与横轴交于一点</a:t>
            </a: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这</a:t>
            </a:r>
            <a:endParaRPr lang="en-US" altLang="zh-CN" sz="20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一点接近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en-US" altLang="zh-CN" sz="2000" b="1" i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。要生产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95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吨</a:t>
            </a: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啤酒</a:t>
            </a: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大</a:t>
            </a:r>
            <a:endParaRPr lang="en-US" altLang="zh-CN" sz="20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约需要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en-US" altLang="zh-CN" sz="2000" b="1" i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吨</a:t>
            </a:r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大麦芽。</a:t>
            </a:r>
            <a:endParaRPr lang="zh-CN" altLang="zh-CN" sz="2000" b="1" dirty="0">
              <a:solidFill>
                <a:srgbClr val="00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Line 53"/>
          <p:cNvSpPr>
            <a:spLocks noChangeShapeType="1"/>
          </p:cNvSpPr>
          <p:nvPr/>
        </p:nvSpPr>
        <p:spPr bwMode="auto">
          <a:xfrm>
            <a:off x="1008867" y="1915360"/>
            <a:ext cx="2217573" cy="0"/>
          </a:xfrm>
          <a:prstGeom prst="line">
            <a:avLst/>
          </a:prstGeom>
          <a:noFill/>
          <a:ln w="28575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 anchorCtr="1"/>
          <a:lstStyle/>
          <a:p>
            <a:endParaRPr lang="zh-CN" altLang="en-US" sz="1350"/>
          </a:p>
        </p:txBody>
      </p:sp>
      <p:sp>
        <p:nvSpPr>
          <p:cNvPr id="22" name="Line 54"/>
          <p:cNvSpPr>
            <a:spLocks noChangeShapeType="1"/>
          </p:cNvSpPr>
          <p:nvPr/>
        </p:nvSpPr>
        <p:spPr bwMode="auto">
          <a:xfrm>
            <a:off x="3226441" y="1891889"/>
            <a:ext cx="0" cy="2255585"/>
          </a:xfrm>
          <a:prstGeom prst="line">
            <a:avLst/>
          </a:prstGeom>
          <a:noFill/>
          <a:ln w="28575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 anchorCtr="1"/>
          <a:lstStyle/>
          <a:p>
            <a:endParaRPr lang="zh-CN" altLang="en-US" sz="1350"/>
          </a:p>
        </p:txBody>
      </p:sp>
      <p:grpSp>
        <p:nvGrpSpPr>
          <p:cNvPr id="16" name="组合 1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962</Words>
  <Application>Microsoft Office PowerPoint</Application>
  <PresentationFormat>全屏显示(16:9)</PresentationFormat>
  <Paragraphs>197</Paragraphs>
  <Slides>15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2023-01-16T18:33:50Z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4528912993744D448490A82AAD0FD592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