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6" r:id="rId2"/>
    <p:sldId id="337" r:id="rId3"/>
    <p:sldId id="344" r:id="rId4"/>
    <p:sldId id="339" r:id="rId5"/>
    <p:sldId id="265" r:id="rId6"/>
    <p:sldId id="340" r:id="rId7"/>
    <p:sldId id="345" r:id="rId8"/>
    <p:sldId id="356" r:id="rId9"/>
    <p:sldId id="266" r:id="rId10"/>
    <p:sldId id="267" r:id="rId11"/>
    <p:sldId id="268" r:id="rId12"/>
    <p:sldId id="346" r:id="rId13"/>
    <p:sldId id="269" r:id="rId14"/>
    <p:sldId id="348" r:id="rId15"/>
    <p:sldId id="354" r:id="rId16"/>
    <p:sldId id="353" r:id="rId17"/>
    <p:sldId id="343" r:id="rId18"/>
    <p:sldId id="347" r:id="rId19"/>
    <p:sldId id="351" r:id="rId20"/>
    <p:sldId id="352" r:id="rId21"/>
    <p:sldId id="355" r:id="rId22"/>
    <p:sldId id="357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422"/>
    <a:srgbClr val="8AAE8D"/>
    <a:srgbClr val="24956F"/>
    <a:srgbClr val="54BCA5"/>
    <a:srgbClr val="F9D3D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420" y="-14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EA1DB-1135-4849-A18B-BD5B833802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BE020-007A-4AFB-9502-10808D720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48A9-755A-49CA-894B-46AF0709709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48A9-755A-49CA-894B-46AF0709709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48A9-755A-49CA-894B-46AF0709709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48A9-755A-49CA-894B-46AF0709709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E6B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E6B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E6B422">
                <a:alpha val="9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24070" y="805069"/>
            <a:ext cx="11290852" cy="5714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134110" y="6221575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E6B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323770" y="1909823"/>
            <a:ext cx="3626228" cy="32395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433000" y="1142934"/>
            <a:ext cx="5852477" cy="4599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5"/>
          <p:cNvSpPr txBox="1"/>
          <p:nvPr/>
        </p:nvSpPr>
        <p:spPr>
          <a:xfrm>
            <a:off x="1860758" y="3737782"/>
            <a:ext cx="2349907" cy="1255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54BCA5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在此录入您的描述说明。在此录入上述图表的综合描述说明，在此录入上述图表的综合描述说明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4923507" y="3737782"/>
            <a:ext cx="2349907" cy="1255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54BCA5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在此录入您的描述说明。在此录入上述图表的综合描述说明，在此录入上述图表的综合描述说明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19" name="TextBox 15"/>
          <p:cNvSpPr txBox="1"/>
          <p:nvPr/>
        </p:nvSpPr>
        <p:spPr>
          <a:xfrm>
            <a:off x="7986255" y="3744223"/>
            <a:ext cx="2349907" cy="1255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54BCA5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在此录入您的描述说明。在此录入上述图表的综合描述说明，在此录入上述图表的综合描述说明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93920" y="2091690"/>
            <a:ext cx="6073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在此期间，除了青藏高原和黑龙江最北部的一些地区，还没有真正进入夏季以外，大部分地区的人们，一般来说都能够体验到夏天的炎热。位于黑龙江北部的嫩江，在</a:t>
            </a:r>
            <a:r>
              <a:rPr lang="en-US" altLang="zh-CN" sz="2400" dirty="0">
                <a:cs typeface="+mn-ea"/>
                <a:sym typeface="+mn-lt"/>
              </a:rPr>
              <a:t>1971</a:t>
            </a:r>
            <a:r>
              <a:rPr lang="zh-CN" altLang="en-US" sz="2400" dirty="0">
                <a:cs typeface="+mn-ea"/>
                <a:sym typeface="+mn-lt"/>
              </a:rPr>
              <a:t>～</a:t>
            </a:r>
            <a:r>
              <a:rPr lang="en-US" altLang="zh-CN" sz="2400" dirty="0">
                <a:cs typeface="+mn-ea"/>
                <a:sym typeface="+mn-lt"/>
              </a:rPr>
              <a:t>2000</a:t>
            </a:r>
            <a:r>
              <a:rPr lang="zh-CN" altLang="en-US" sz="2400" dirty="0">
                <a:cs typeface="+mn-ea"/>
                <a:sym typeface="+mn-lt"/>
              </a:rPr>
              <a:t>年</a:t>
            </a:r>
            <a:r>
              <a:rPr lang="en-US" altLang="zh-CN" sz="2400" dirty="0">
                <a:cs typeface="+mn-ea"/>
                <a:sym typeface="+mn-lt"/>
              </a:rPr>
              <a:t>30</a:t>
            </a:r>
            <a:r>
              <a:rPr lang="zh-CN" altLang="en-US" sz="2400" dirty="0">
                <a:cs typeface="+mn-ea"/>
                <a:sym typeface="+mn-lt"/>
              </a:rPr>
              <a:t>年间，最热的一天</a:t>
            </a:r>
            <a:r>
              <a:rPr lang="en-US" altLang="zh-CN" sz="2400" dirty="0">
                <a:cs typeface="+mn-ea"/>
                <a:sym typeface="+mn-lt"/>
              </a:rPr>
              <a:t>37.1℃</a:t>
            </a:r>
            <a:r>
              <a:rPr lang="zh-CN" altLang="en-US" sz="2400" dirty="0">
                <a:cs typeface="+mn-ea"/>
                <a:sym typeface="+mn-lt"/>
              </a:rPr>
              <a:t>，就出现在芒种期间。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767695" y="266700"/>
            <a:ext cx="590550" cy="2554545"/>
          </a:xfrm>
          <a:prstGeom prst="rect">
            <a:avLst/>
          </a:prstGeom>
          <a:solidFill>
            <a:srgbClr val="E6B4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cs typeface="+mn-ea"/>
                <a:sym typeface="+mn-lt"/>
              </a:rPr>
              <a:t>芒种的特点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34794" y="135100"/>
            <a:ext cx="6096012" cy="6096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03033" y="1717693"/>
            <a:ext cx="7251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芒种至夏至这半个月是秋熟作物播种、移栽、苗期管理和全面进入夏收、夏种、夏管的“三夏”大忙高潮。</a:t>
            </a:r>
          </a:p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9950" y="225425"/>
            <a:ext cx="590550" cy="2554545"/>
          </a:xfrm>
          <a:prstGeom prst="rect">
            <a:avLst/>
          </a:prstGeom>
          <a:solidFill>
            <a:srgbClr val="E6B4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cs typeface="+mn-ea"/>
                <a:sym typeface="+mn-lt"/>
              </a:rPr>
              <a:t>芒种的特点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33" y="3132169"/>
            <a:ext cx="5237355" cy="2578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007601" y="1781498"/>
            <a:ext cx="861774" cy="29136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400" dirty="0">
                <a:cs typeface="+mn-ea"/>
                <a:sym typeface="+mn-lt"/>
              </a:rPr>
              <a:t>芒种的习俗</a:t>
            </a:r>
          </a:p>
        </p:txBody>
      </p:sp>
      <p:sp>
        <p:nvSpPr>
          <p:cNvPr id="15" name="菱形 14"/>
          <p:cNvSpPr/>
          <p:nvPr/>
        </p:nvSpPr>
        <p:spPr>
          <a:xfrm>
            <a:off x="4042531" y="2226501"/>
            <a:ext cx="2995863" cy="2594458"/>
          </a:xfrm>
          <a:prstGeom prst="diamond">
            <a:avLst/>
          </a:prstGeom>
          <a:solidFill>
            <a:srgbClr val="E6B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0748" y="2153048"/>
            <a:ext cx="1659430" cy="186204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11500" dirty="0">
                <a:solidFill>
                  <a:schemeClr val="bg1"/>
                </a:solidFill>
                <a:cs typeface="+mn-ea"/>
                <a:sym typeface="+mn-lt"/>
              </a:rPr>
              <a:t>三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23580" y="3481517"/>
            <a:ext cx="1107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章</a:t>
            </a:r>
          </a:p>
        </p:txBody>
      </p:sp>
      <p:sp>
        <p:nvSpPr>
          <p:cNvPr id="16" name="斜纹 15"/>
          <p:cNvSpPr/>
          <p:nvPr/>
        </p:nvSpPr>
        <p:spPr>
          <a:xfrm flipV="1">
            <a:off x="5776956" y="1456543"/>
            <a:ext cx="1232398" cy="1279468"/>
          </a:xfrm>
          <a:prstGeom prst="diagStripe">
            <a:avLst/>
          </a:prstGeom>
          <a:solidFill>
            <a:srgbClr val="E6B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斜纹 16"/>
          <p:cNvSpPr/>
          <p:nvPr/>
        </p:nvSpPr>
        <p:spPr>
          <a:xfrm flipH="1">
            <a:off x="4154380" y="4406665"/>
            <a:ext cx="1249819" cy="930761"/>
          </a:xfrm>
          <a:prstGeom prst="diagStripe">
            <a:avLst/>
          </a:prstGeom>
          <a:solidFill>
            <a:srgbClr val="E6B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20337" y="3298989"/>
            <a:ext cx="3012234" cy="31461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010" y="4681846"/>
            <a:ext cx="1472959" cy="1909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981 L 3.75E-6 0.14815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3981 L 3.75E-6 -3.33333E-6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5" grpId="0" bldLvl="0" animBg="1"/>
      <p:bldP spid="2" grpId="0"/>
      <p:bldP spid="3" grpId="0"/>
      <p:bldP spid="16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033010" y="1254536"/>
            <a:ext cx="529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芒种节气的最佳时令饮食是：桑椹。</a:t>
            </a:r>
          </a:p>
          <a:p>
            <a:r>
              <a:rPr lang="zh-CN" altLang="en-US" dirty="0">
                <a:cs typeface="+mn-ea"/>
                <a:sym typeface="+mn-lt"/>
              </a:rPr>
              <a:t>桑椹，又名桑果，早在两千多年前，桑椹就已是皇帝御用的补品。成熟的桑椹味甜汁多，酸甜适口，又被称为“民间圣果”。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33010" y="3956457"/>
            <a:ext cx="6074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中医学认为，桑椹味甘酸，性微寒，入心、肝、肾经，具有补肝益肾、生津润肠、乌发明目等功效，主治阴血不足而致的头晕目眩、耳鸣心悸、烦躁失眠、腰膝酸软、须发早白、消渴口干、大便干结等症。桑椹入胃，能补充胃液的缺乏，促进胃液的消化，入肠能促进肠液分泌，增进胃肠蠕动，因而有补益强壮之功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69950" y="225425"/>
            <a:ext cx="590550" cy="2554545"/>
          </a:xfrm>
          <a:prstGeom prst="rect">
            <a:avLst/>
          </a:prstGeom>
          <a:solidFill>
            <a:srgbClr val="E6B4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cs typeface="+mn-ea"/>
                <a:sym typeface="+mn-lt"/>
              </a:rPr>
              <a:t>芒种的食物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49145" y="4100830"/>
            <a:ext cx="4757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桑椹具有免疫促进作用，可防止人体动脉硬化、骨骼关节硬化，促进新陈代谢。它可以促进血红细胞的生长，防止白细胞减少，并对治疗糖尿病、贫血、高血压、高脂血症、冠心病、神经衰弱等病症具有辅助功效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59070" y="1591945"/>
            <a:ext cx="5032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桑椹有改善皮肤的血液供应，营养肌肤，使皮肤白嫩及乌发等作用，并能延缓衰老。桑椹是中老年人健体美颜、抗衰老的佳果与良药。常食桑椹可以明目，缓解眼睛疲劳干涩的症状。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828655" y="266700"/>
            <a:ext cx="590550" cy="2554545"/>
          </a:xfrm>
          <a:prstGeom prst="rect">
            <a:avLst/>
          </a:prstGeom>
          <a:solidFill>
            <a:srgbClr val="E6B4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cs typeface="+mn-ea"/>
                <a:sym typeface="+mn-lt"/>
              </a:rPr>
              <a:t>芒种的食物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69950" y="225425"/>
            <a:ext cx="590550" cy="2554545"/>
          </a:xfrm>
          <a:prstGeom prst="rect">
            <a:avLst/>
          </a:prstGeom>
          <a:solidFill>
            <a:srgbClr val="E6B4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cs typeface="+mn-ea"/>
                <a:sym typeface="+mn-lt"/>
              </a:rPr>
              <a:t>芒种的习俗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97394" y="2759877"/>
            <a:ext cx="5165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农历二月二花朝节上迎花神。芒种已近五月间，百花开始凋残、零落，民间多在芒种日举行祭祀花神仪式，饯送花神归位，同时表达对花神的感激之情，盼望来年再次相会。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84943" y="1914717"/>
            <a:ext cx="3493882" cy="3226243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1040" y="1914717"/>
            <a:ext cx="1613647" cy="523220"/>
          </a:xfrm>
          <a:prstGeom prst="rect">
            <a:avLst/>
          </a:prstGeom>
          <a:solidFill>
            <a:srgbClr val="E6B4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送花神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69950" y="225425"/>
            <a:ext cx="590550" cy="2554545"/>
          </a:xfrm>
          <a:prstGeom prst="rect">
            <a:avLst/>
          </a:prstGeom>
          <a:solidFill>
            <a:srgbClr val="E6B4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cs typeface="+mn-ea"/>
                <a:sym typeface="+mn-lt"/>
              </a:rPr>
              <a:t>芒种的习俗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71395" y="1562100"/>
            <a:ext cx="6886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安苗系皖南的农事习俗活动，始于明初。每到芒种时节，种完水稻，为祈求秋天有个好收成，各地都要举行安苗祭祀活动。家家户户用新麦面蒸发包，把面捏成五谷六畜、瓜果蔬菜等形状，然后用蔬菜汁染上颜色，作为祭祀供品，祈求五谷丰登、村民平安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2104" y="885348"/>
            <a:ext cx="1062317" cy="523220"/>
          </a:xfrm>
          <a:prstGeom prst="rect">
            <a:avLst/>
          </a:prstGeom>
          <a:solidFill>
            <a:srgbClr val="E6B42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安苗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8255" y="3269625"/>
            <a:ext cx="3036557" cy="3171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855634" y="1254784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AE8D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29400" y="2171454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AE8D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855634" y="3429751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AE8D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55359" y="5007572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AE8D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48815" y="1286206"/>
            <a:ext cx="468058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芒种后积雨骤冷三绝 　　宋 范成大 　　</a:t>
            </a:r>
            <a:endParaRPr lang="en-US" altLang="zh-CN" sz="3200" dirty="0">
              <a:cs typeface="+mn-ea"/>
              <a:sym typeface="+mn-lt"/>
            </a:endParaRPr>
          </a:p>
          <a:p>
            <a:r>
              <a:rPr lang="zh-CN" altLang="en-US" sz="2000" dirty="0">
                <a:cs typeface="+mn-ea"/>
                <a:sym typeface="+mn-lt"/>
              </a:rPr>
              <a:t>一 　　</a:t>
            </a:r>
            <a:endParaRPr lang="en-US" altLang="zh-CN" sz="2000" dirty="0">
              <a:cs typeface="+mn-ea"/>
              <a:sym typeface="+mn-lt"/>
            </a:endParaRPr>
          </a:p>
          <a:p>
            <a:r>
              <a:rPr lang="zh-CN" altLang="en-US" sz="2000" dirty="0">
                <a:cs typeface="+mn-ea"/>
                <a:sym typeface="+mn-lt"/>
              </a:rPr>
              <a:t>梅霖倾泻九河翻，百渎交流海面宽。 </a:t>
            </a:r>
            <a:endParaRPr lang="en-US" altLang="zh-CN" sz="2000" dirty="0">
              <a:cs typeface="+mn-ea"/>
              <a:sym typeface="+mn-lt"/>
            </a:endParaRPr>
          </a:p>
          <a:p>
            <a:r>
              <a:rPr lang="zh-CN" altLang="en-US" sz="2000" dirty="0">
                <a:cs typeface="+mn-ea"/>
                <a:sym typeface="+mn-lt"/>
              </a:rPr>
              <a:t>良苦吴农田下湿，年年披絮插秧寒。 　　二 　　</a:t>
            </a:r>
            <a:endParaRPr lang="en-US" altLang="zh-CN" sz="2000" dirty="0">
              <a:cs typeface="+mn-ea"/>
              <a:sym typeface="+mn-lt"/>
            </a:endParaRPr>
          </a:p>
          <a:p>
            <a:r>
              <a:rPr lang="zh-CN" altLang="en-US" sz="2000" dirty="0">
                <a:cs typeface="+mn-ea"/>
                <a:sym typeface="+mn-lt"/>
              </a:rPr>
              <a:t>梅黄时节怯衣单，五月江吴麦秀寒。 　　香篆吐云生暖热，从教窗外雨漫漫。 　　</a:t>
            </a:r>
            <a:endParaRPr lang="en-US" altLang="zh-CN" sz="2000" dirty="0">
              <a:cs typeface="+mn-ea"/>
              <a:sym typeface="+mn-lt"/>
            </a:endParaRPr>
          </a:p>
          <a:p>
            <a:r>
              <a:rPr lang="zh-CN" altLang="en-US" sz="2000" dirty="0">
                <a:cs typeface="+mn-ea"/>
                <a:sym typeface="+mn-lt"/>
              </a:rPr>
              <a:t>三 　　</a:t>
            </a:r>
            <a:endParaRPr lang="en-US" altLang="zh-CN" sz="2000" dirty="0">
              <a:cs typeface="+mn-ea"/>
              <a:sym typeface="+mn-lt"/>
            </a:endParaRPr>
          </a:p>
          <a:p>
            <a:r>
              <a:rPr lang="zh-CN" altLang="en-US" sz="2000" dirty="0">
                <a:cs typeface="+mn-ea"/>
                <a:sym typeface="+mn-lt"/>
              </a:rPr>
              <a:t>一庵湿蛰似龟藏，深夏暄寒未可常。 　　昨日蒙絺今挟纩，莫嗔门外有炎凉。</a:t>
            </a:r>
            <a:endParaRPr lang="zh-CN" altLang="en-US" sz="2000" kern="3800" spc="250" dirty="0">
              <a:solidFill>
                <a:schemeClr val="tx1"/>
              </a:solidFill>
              <a:uFillTx/>
              <a:cs typeface="+mn-ea"/>
              <a:sym typeface="+mn-lt"/>
            </a:endParaRPr>
          </a:p>
        </p:txBody>
      </p:sp>
      <p:pic>
        <p:nvPicPr>
          <p:cNvPr id="6" name="图片 5" descr="df224eac42231a441cc60088cbb7a23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40170" y="836295"/>
            <a:ext cx="3906520" cy="55410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69950" y="225425"/>
            <a:ext cx="590550" cy="2554545"/>
          </a:xfrm>
          <a:prstGeom prst="rect">
            <a:avLst/>
          </a:prstGeom>
          <a:solidFill>
            <a:srgbClr val="E6B4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cs typeface="+mn-ea"/>
                <a:sym typeface="+mn-lt"/>
              </a:rPr>
              <a:t>芒种的气候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2" grpId="0" bldLvl="0" animBg="1"/>
      <p:bldP spid="25" grpId="0" bldLvl="0" animBg="1"/>
      <p:bldP spid="2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007601" y="1698146"/>
            <a:ext cx="861774" cy="30803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400" dirty="0">
                <a:cs typeface="+mn-ea"/>
                <a:sym typeface="+mn-lt"/>
              </a:rPr>
              <a:t>芒种的诗歌 </a:t>
            </a:r>
          </a:p>
        </p:txBody>
      </p:sp>
      <p:sp>
        <p:nvSpPr>
          <p:cNvPr id="15" name="菱形 14"/>
          <p:cNvSpPr/>
          <p:nvPr/>
        </p:nvSpPr>
        <p:spPr>
          <a:xfrm>
            <a:off x="4042531" y="2226501"/>
            <a:ext cx="2995863" cy="2594458"/>
          </a:xfrm>
          <a:prstGeom prst="diamond">
            <a:avLst/>
          </a:prstGeom>
          <a:solidFill>
            <a:srgbClr val="E6B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0748" y="2153048"/>
            <a:ext cx="1659430" cy="186204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11500" dirty="0">
                <a:solidFill>
                  <a:schemeClr val="bg1"/>
                </a:solidFill>
                <a:cs typeface="+mn-ea"/>
                <a:sym typeface="+mn-lt"/>
              </a:rPr>
              <a:t>四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23580" y="3481517"/>
            <a:ext cx="1107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章</a:t>
            </a:r>
          </a:p>
        </p:txBody>
      </p:sp>
      <p:sp>
        <p:nvSpPr>
          <p:cNvPr id="16" name="斜纹 15"/>
          <p:cNvSpPr/>
          <p:nvPr/>
        </p:nvSpPr>
        <p:spPr>
          <a:xfrm flipV="1">
            <a:off x="5776956" y="1456543"/>
            <a:ext cx="1232398" cy="1279468"/>
          </a:xfrm>
          <a:prstGeom prst="diagStripe">
            <a:avLst/>
          </a:prstGeom>
          <a:solidFill>
            <a:srgbClr val="E6B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斜纹 16"/>
          <p:cNvSpPr/>
          <p:nvPr/>
        </p:nvSpPr>
        <p:spPr>
          <a:xfrm flipH="1">
            <a:off x="4154380" y="4406665"/>
            <a:ext cx="1249819" cy="930761"/>
          </a:xfrm>
          <a:prstGeom prst="diagStripe">
            <a:avLst/>
          </a:prstGeom>
          <a:solidFill>
            <a:srgbClr val="E6B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20337" y="3298989"/>
            <a:ext cx="3012234" cy="31461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010" y="4681846"/>
            <a:ext cx="1472959" cy="1909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981 L 3.75E-6 0.14815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3981 L 3.75E-6 -3.33333E-6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5" grpId="0" bldLvl="0" animBg="1"/>
      <p:bldP spid="2" grpId="0"/>
      <p:bldP spid="3" grpId="0"/>
      <p:bldP spid="16" grpId="0" bldLvl="0" animBg="1"/>
      <p:bldP spid="1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0d3b2ba362d3d201ebe6cef8588c99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033" y="2507166"/>
            <a:ext cx="2308860" cy="30048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9950" y="225425"/>
            <a:ext cx="590550" cy="2554545"/>
          </a:xfrm>
          <a:prstGeom prst="rect">
            <a:avLst/>
          </a:prstGeom>
          <a:solidFill>
            <a:srgbClr val="E6B4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cs typeface="+mn-ea"/>
                <a:sym typeface="+mn-lt"/>
              </a:rPr>
              <a:t>芒种的诗歌</a:t>
            </a:r>
          </a:p>
        </p:txBody>
      </p:sp>
      <p:sp>
        <p:nvSpPr>
          <p:cNvPr id="5" name="矩形 4"/>
          <p:cNvSpPr/>
          <p:nvPr/>
        </p:nvSpPr>
        <p:spPr>
          <a:xfrm>
            <a:off x="4742330" y="1203114"/>
            <a:ext cx="589429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《</a:t>
            </a:r>
            <a:r>
              <a:rPr lang="zh-CN" altLang="en-US" sz="2800" b="1" dirty="0">
                <a:cs typeface="+mn-ea"/>
                <a:sym typeface="+mn-lt"/>
              </a:rPr>
              <a:t>时雨</a:t>
            </a:r>
            <a:r>
              <a:rPr lang="en-US" altLang="zh-CN" sz="2800" b="1" dirty="0">
                <a:cs typeface="+mn-ea"/>
                <a:sym typeface="+mn-lt"/>
              </a:rPr>
              <a:t>》</a:t>
            </a:r>
          </a:p>
          <a:p>
            <a:pPr algn="ctr"/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zh-CN" altLang="en-US" dirty="0">
                <a:cs typeface="+mn-ea"/>
                <a:sym typeface="+mn-lt"/>
              </a:rPr>
              <a:t>　　</a:t>
            </a:r>
            <a:endParaRPr lang="en-US" altLang="zh-CN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宋 陆游 </a:t>
            </a:r>
            <a:endParaRPr lang="en-US" altLang="zh-CN" sz="2000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时雨及芒种，四野皆插秧。 　　</a:t>
            </a:r>
            <a:endParaRPr lang="en-US" altLang="zh-CN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家家麦饭美，处处菱歌长。 　　</a:t>
            </a:r>
            <a:endParaRPr lang="en-US" altLang="zh-CN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老我成惰农，永日付竹床。 　　</a:t>
            </a:r>
            <a:endParaRPr lang="en-US" altLang="zh-CN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衰发短不栉，爱此一雨凉。 　　</a:t>
            </a:r>
            <a:endParaRPr lang="en-US" altLang="zh-CN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庭木集奇声，架藤发幽香。 </a:t>
            </a:r>
            <a:endParaRPr lang="en-US" altLang="zh-CN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莺衣湿不去，劝我持一觞。</a:t>
            </a:r>
            <a:endParaRPr lang="en-US" altLang="zh-CN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即今幸无事，际海皆农桑。　　</a:t>
            </a:r>
            <a:endParaRPr lang="en-US" altLang="zh-CN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野老固不穷，击壤歌虞唐。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10800000" flipV="1">
            <a:off x="2732765" y="1901883"/>
            <a:ext cx="1790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rgbClr val="E6B422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7" name="矩形 6"/>
          <p:cNvSpPr/>
          <p:nvPr/>
        </p:nvSpPr>
        <p:spPr>
          <a:xfrm>
            <a:off x="5967868" y="1537411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67868" y="1537411"/>
            <a:ext cx="647700" cy="523220"/>
          </a:xfrm>
          <a:prstGeom prst="rect">
            <a:avLst/>
          </a:prstGeom>
          <a:noFill/>
          <a:ln>
            <a:solidFill>
              <a:srgbClr val="E6B42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6B422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rgbClr val="E6B422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06068" y="1453030"/>
            <a:ext cx="4019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E6B422"/>
                </a:solidFill>
                <a:cs typeface="+mn-ea"/>
                <a:sym typeface="+mn-lt"/>
              </a:rPr>
              <a:t>芒种的由来</a:t>
            </a:r>
          </a:p>
        </p:txBody>
      </p:sp>
      <p:sp>
        <p:nvSpPr>
          <p:cNvPr id="10" name="矩形 9"/>
          <p:cNvSpPr/>
          <p:nvPr/>
        </p:nvSpPr>
        <p:spPr>
          <a:xfrm>
            <a:off x="5967868" y="2664738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67868" y="2664738"/>
            <a:ext cx="647700" cy="523220"/>
          </a:xfrm>
          <a:prstGeom prst="rect">
            <a:avLst/>
          </a:prstGeom>
          <a:noFill/>
          <a:ln>
            <a:solidFill>
              <a:srgbClr val="E6B42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6B422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rgbClr val="E6B422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6068" y="2580357"/>
            <a:ext cx="4019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E6B422"/>
                </a:solidFill>
                <a:cs typeface="+mn-ea"/>
                <a:sym typeface="+mn-lt"/>
              </a:rPr>
              <a:t>芒种的特点</a:t>
            </a:r>
          </a:p>
        </p:txBody>
      </p:sp>
      <p:sp>
        <p:nvSpPr>
          <p:cNvPr id="13" name="矩形 12"/>
          <p:cNvSpPr/>
          <p:nvPr/>
        </p:nvSpPr>
        <p:spPr>
          <a:xfrm>
            <a:off x="5967868" y="3893149"/>
            <a:ext cx="647700" cy="647700"/>
          </a:xfrm>
          <a:prstGeom prst="rect">
            <a:avLst/>
          </a:prstGeom>
          <a:solidFill>
            <a:schemeClr val="bg1"/>
          </a:solidFill>
          <a:ln>
            <a:solidFill>
              <a:srgbClr val="E6B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67868" y="3893149"/>
            <a:ext cx="6477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6B422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rgbClr val="E6B422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06068" y="3808768"/>
            <a:ext cx="4019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E6B422"/>
                </a:solidFill>
                <a:cs typeface="+mn-ea"/>
                <a:sym typeface="+mn-lt"/>
              </a:rPr>
              <a:t>芒种的习俗</a:t>
            </a:r>
          </a:p>
        </p:txBody>
      </p:sp>
      <p:sp>
        <p:nvSpPr>
          <p:cNvPr id="16" name="矩形 15"/>
          <p:cNvSpPr/>
          <p:nvPr/>
        </p:nvSpPr>
        <p:spPr>
          <a:xfrm>
            <a:off x="5967868" y="5003929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67868" y="5003929"/>
            <a:ext cx="647700" cy="523220"/>
          </a:xfrm>
          <a:prstGeom prst="rect">
            <a:avLst/>
          </a:prstGeom>
          <a:noFill/>
          <a:ln>
            <a:solidFill>
              <a:srgbClr val="E6B42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6B422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rgbClr val="E6B422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06068" y="4919548"/>
            <a:ext cx="4019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E6B422"/>
                </a:solidFill>
                <a:cs typeface="+mn-ea"/>
                <a:sym typeface="+mn-lt"/>
              </a:rPr>
              <a:t>芒种的诗歌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 animBg="1"/>
      <p:bldP spid="8" grpId="0" bldLvl="0" animBg="1"/>
      <p:bldP spid="9" grpId="0"/>
      <p:bldP spid="10" grpId="0" bldLvl="0" animBg="1"/>
      <p:bldP spid="11" grpId="0" bldLvl="0" animBg="1"/>
      <p:bldP spid="12" grpId="0"/>
      <p:bldP spid="13" grpId="0" bldLvl="0" animBg="1"/>
      <p:bldP spid="14" grpId="0" bldLvl="0"/>
      <p:bldP spid="15" grpId="0"/>
      <p:bldP spid="16" grpId="0" bldLvl="0" animBg="1"/>
      <p:bldP spid="17" grpId="0" bldLvl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01546" y="2294844"/>
            <a:ext cx="67297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北固晚眺</a:t>
            </a:r>
            <a:endParaRPr lang="en-US" altLang="zh-CN" sz="2800" dirty="0"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cs typeface="+mn-ea"/>
                <a:sym typeface="+mn-lt"/>
              </a:rPr>
              <a:t>窦常</a:t>
            </a:r>
            <a:r>
              <a:rPr lang="en-US" altLang="zh-CN" sz="2800" dirty="0">
                <a:cs typeface="+mn-ea"/>
                <a:sym typeface="+mn-lt"/>
              </a:rPr>
              <a:t> </a:t>
            </a:r>
          </a:p>
          <a:p>
            <a:r>
              <a:rPr lang="zh-CN" altLang="en-US" dirty="0">
                <a:cs typeface="+mn-ea"/>
                <a:sym typeface="+mn-lt"/>
              </a:rPr>
              <a:t>　</a:t>
            </a:r>
            <a:endParaRPr lang="en-US" altLang="zh-CN" dirty="0">
              <a:cs typeface="+mn-ea"/>
              <a:sym typeface="+mn-lt"/>
            </a:endParaRPr>
          </a:p>
          <a:p>
            <a:r>
              <a:rPr lang="zh-CN" altLang="en-US" sz="2000" dirty="0">
                <a:cs typeface="+mn-ea"/>
                <a:sym typeface="+mn-lt"/>
              </a:rPr>
              <a:t>水国芒种后，梅天风雨凉。露蚕开晚簇，江燕绕危樯。 　　</a:t>
            </a:r>
            <a:endParaRPr lang="en-US" altLang="zh-CN" sz="2000" dirty="0">
              <a:cs typeface="+mn-ea"/>
              <a:sym typeface="+mn-lt"/>
            </a:endParaRPr>
          </a:p>
          <a:p>
            <a:r>
              <a:rPr lang="zh-CN" altLang="en-US" sz="2000" dirty="0">
                <a:cs typeface="+mn-ea"/>
                <a:sym typeface="+mn-lt"/>
              </a:rPr>
              <a:t>山趾北来固，潮头西去长。年年此登眺，人事几销亡。 </a:t>
            </a:r>
            <a:r>
              <a:rPr lang="zh-CN" altLang="en-US" sz="2400" dirty="0">
                <a:cs typeface="+mn-ea"/>
                <a:sym typeface="+mn-lt"/>
              </a:rPr>
              <a:t/>
            </a:r>
            <a:br>
              <a:rPr lang="zh-CN" altLang="en-US" sz="2400" dirty="0">
                <a:cs typeface="+mn-ea"/>
                <a:sym typeface="+mn-lt"/>
              </a:rPr>
            </a:br>
            <a:r>
              <a:rPr lang="zh-CN" altLang="en-US" sz="2400" dirty="0">
                <a:cs typeface="+mn-ea"/>
                <a:sym typeface="+mn-lt"/>
              </a:rPr>
              <a:t/>
            </a:r>
            <a:br>
              <a:rPr lang="zh-CN" altLang="en-US" sz="2400" dirty="0">
                <a:cs typeface="+mn-ea"/>
                <a:sym typeface="+mn-lt"/>
              </a:rPr>
            </a:b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9950" y="225425"/>
            <a:ext cx="590550" cy="2554545"/>
          </a:xfrm>
          <a:prstGeom prst="rect">
            <a:avLst/>
          </a:prstGeom>
          <a:solidFill>
            <a:srgbClr val="E6B4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cs typeface="+mn-ea"/>
                <a:sym typeface="+mn-lt"/>
              </a:rPr>
              <a:t>芒种的诗歌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460500" y="141780"/>
            <a:ext cx="3741046" cy="6096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855634" y="1254784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AE8D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29400" y="2171454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AE8D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855634" y="3429751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AE8D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9950" y="225425"/>
            <a:ext cx="590550" cy="2554545"/>
          </a:xfrm>
          <a:prstGeom prst="rect">
            <a:avLst/>
          </a:prstGeom>
          <a:solidFill>
            <a:srgbClr val="E6B4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cs typeface="+mn-ea"/>
                <a:sym typeface="+mn-lt"/>
              </a:rPr>
              <a:t>芒种的诗歌</a:t>
            </a:r>
          </a:p>
        </p:txBody>
      </p:sp>
      <p:sp>
        <p:nvSpPr>
          <p:cNvPr id="3" name="矩形 2"/>
          <p:cNvSpPr/>
          <p:nvPr/>
        </p:nvSpPr>
        <p:spPr>
          <a:xfrm>
            <a:off x="4807634" y="2171454"/>
            <a:ext cx="38522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《</a:t>
            </a:r>
            <a:r>
              <a:rPr lang="zh-CN" altLang="en-US" sz="2800" dirty="0">
                <a:cs typeface="+mn-ea"/>
                <a:sym typeface="+mn-lt"/>
              </a:rPr>
              <a:t>梅雨五绝</a:t>
            </a:r>
            <a:r>
              <a:rPr lang="en-US" altLang="zh-CN" sz="2800" dirty="0">
                <a:cs typeface="+mn-ea"/>
                <a:sym typeface="+mn-lt"/>
              </a:rPr>
              <a:t>》 </a:t>
            </a:r>
            <a:r>
              <a:rPr lang="zh-CN" altLang="en-US" dirty="0">
                <a:cs typeface="+mn-ea"/>
                <a:sym typeface="+mn-lt"/>
              </a:rPr>
              <a:t>　　</a:t>
            </a:r>
            <a:endParaRPr lang="en-US" altLang="zh-CN" dirty="0">
              <a:cs typeface="+mn-ea"/>
              <a:sym typeface="+mn-lt"/>
            </a:endParaRPr>
          </a:p>
          <a:p>
            <a:r>
              <a:rPr lang="en-US" altLang="zh-CN" dirty="0">
                <a:cs typeface="+mn-ea"/>
                <a:sym typeface="+mn-lt"/>
              </a:rPr>
              <a:t>  </a:t>
            </a:r>
            <a:r>
              <a:rPr lang="zh-CN" altLang="en-US" dirty="0">
                <a:cs typeface="+mn-ea"/>
                <a:sym typeface="+mn-lt"/>
              </a:rPr>
              <a:t>宋 范成大 </a:t>
            </a:r>
            <a:endParaRPr lang="en-US" altLang="zh-CN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　　</a:t>
            </a:r>
            <a:endParaRPr lang="en-US" altLang="zh-CN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乙酉甲申雷雨惊，乘除却贺芒种晴。 　　</a:t>
            </a:r>
            <a:endParaRPr lang="en-US" altLang="zh-CN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插秧先插蚤籼稻，少忍数旬蒸米成。</a:t>
            </a:r>
            <a:br>
              <a:rPr lang="zh-CN" altLang="en-US" dirty="0">
                <a:cs typeface="+mn-ea"/>
                <a:sym typeface="+mn-lt"/>
              </a:rPr>
            </a:b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60500" y="3264061"/>
            <a:ext cx="3012234" cy="3146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2" grpId="0" bldLvl="0" animBg="1"/>
      <p:bldP spid="2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153836" y="1371600"/>
            <a:ext cx="4477923" cy="38189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0622" y="1208212"/>
            <a:ext cx="3787590" cy="5004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3542" y="2988752"/>
            <a:ext cx="4370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E6B422"/>
                </a:solidFill>
                <a:cs typeface="+mn-ea"/>
                <a:sym typeface="+mn-lt"/>
              </a:rPr>
              <a:t>感谢您的观看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007601" y="1698147"/>
            <a:ext cx="861774" cy="30803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E6B422"/>
                </a:solidFill>
                <a:cs typeface="+mn-ea"/>
                <a:sym typeface="+mn-lt"/>
              </a:rPr>
              <a:t>芒种的由来 </a:t>
            </a:r>
          </a:p>
        </p:txBody>
      </p:sp>
      <p:sp>
        <p:nvSpPr>
          <p:cNvPr id="15" name="菱形 14"/>
          <p:cNvSpPr/>
          <p:nvPr/>
        </p:nvSpPr>
        <p:spPr>
          <a:xfrm>
            <a:off x="4042531" y="2226501"/>
            <a:ext cx="2995863" cy="2594458"/>
          </a:xfrm>
          <a:prstGeom prst="diamond">
            <a:avLst/>
          </a:prstGeom>
          <a:solidFill>
            <a:srgbClr val="E6B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7787" y="2438798"/>
            <a:ext cx="1031052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一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23580" y="3195767"/>
            <a:ext cx="1107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章</a:t>
            </a:r>
          </a:p>
        </p:txBody>
      </p:sp>
      <p:sp>
        <p:nvSpPr>
          <p:cNvPr id="16" name="斜纹 15"/>
          <p:cNvSpPr/>
          <p:nvPr/>
        </p:nvSpPr>
        <p:spPr>
          <a:xfrm flipV="1">
            <a:off x="5776956" y="1456543"/>
            <a:ext cx="1232398" cy="1279468"/>
          </a:xfrm>
          <a:prstGeom prst="diagStripe">
            <a:avLst/>
          </a:prstGeom>
          <a:solidFill>
            <a:srgbClr val="E6B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斜纹 16"/>
          <p:cNvSpPr/>
          <p:nvPr/>
        </p:nvSpPr>
        <p:spPr>
          <a:xfrm flipH="1">
            <a:off x="4154380" y="4406665"/>
            <a:ext cx="1249819" cy="930761"/>
          </a:xfrm>
          <a:prstGeom prst="diagStripe">
            <a:avLst/>
          </a:prstGeom>
          <a:solidFill>
            <a:srgbClr val="E6B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66550" y="3200240"/>
            <a:ext cx="3012234" cy="3146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010" y="4681846"/>
            <a:ext cx="1472959" cy="1909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981 L 3.75E-6 0.14815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3981 L 3.75E-6 -3.33333E-6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5" grpId="0" bldLvl="0" animBg="1"/>
      <p:bldP spid="2" grpId="0"/>
      <p:bldP spid="3" grpId="0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69950" y="225425"/>
            <a:ext cx="590550" cy="2554545"/>
          </a:xfrm>
          <a:prstGeom prst="rect">
            <a:avLst/>
          </a:prstGeom>
          <a:solidFill>
            <a:srgbClr val="E6B4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芒种的由来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17090" y="1744744"/>
            <a:ext cx="88153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芒种，是麦类等有芒作物成熟的意思。芒种是二十四节气中的第九个节气。每年的</a:t>
            </a:r>
            <a:r>
              <a:rPr lang="en-US" altLang="zh-CN" sz="2400" dirty="0">
                <a:cs typeface="+mn-ea"/>
                <a:sym typeface="+mn-lt"/>
              </a:rPr>
              <a:t>6</a:t>
            </a:r>
            <a:r>
              <a:rPr lang="zh-CN" altLang="en-US" sz="2400" dirty="0">
                <a:cs typeface="+mn-ea"/>
                <a:sym typeface="+mn-lt"/>
              </a:rPr>
              <a:t>月</a:t>
            </a:r>
            <a:r>
              <a:rPr lang="en-US" altLang="zh-CN" sz="2400" dirty="0">
                <a:cs typeface="+mn-ea"/>
                <a:sym typeface="+mn-lt"/>
              </a:rPr>
              <a:t>5</a:t>
            </a:r>
            <a:r>
              <a:rPr lang="zh-CN" altLang="en-US" sz="2400" dirty="0">
                <a:cs typeface="+mn-ea"/>
                <a:sym typeface="+mn-lt"/>
              </a:rPr>
              <a:t>日左右，太阳到达黄经</a:t>
            </a:r>
            <a:r>
              <a:rPr lang="en-US" altLang="zh-CN" sz="2400" dirty="0">
                <a:cs typeface="+mn-ea"/>
                <a:sym typeface="+mn-lt"/>
              </a:rPr>
              <a:t>75°</a:t>
            </a:r>
            <a:r>
              <a:rPr lang="zh-CN" altLang="en-US" sz="2400" dirty="0">
                <a:cs typeface="+mn-ea"/>
                <a:sym typeface="+mn-lt"/>
              </a:rPr>
              <a:t>时为芒种。</a:t>
            </a:r>
            <a:endParaRPr lang="en-US" altLang="zh-CN" sz="2400" dirty="0">
              <a:cs typeface="+mn-ea"/>
              <a:sym typeface="+mn-lt"/>
            </a:endParaRPr>
          </a:p>
          <a:p>
            <a:endParaRPr lang="en-US" altLang="zh-CN" sz="2400" dirty="0">
              <a:cs typeface="+mn-ea"/>
              <a:sym typeface="+mn-lt"/>
            </a:endParaRPr>
          </a:p>
          <a:p>
            <a:endParaRPr lang="en-US" altLang="zh-CN" sz="2400" dirty="0">
              <a:cs typeface="+mn-ea"/>
              <a:sym typeface="+mn-lt"/>
            </a:endParaRPr>
          </a:p>
          <a:p>
            <a:endParaRPr lang="en-US" altLang="zh-CN" sz="2400" dirty="0">
              <a:cs typeface="+mn-ea"/>
              <a:sym typeface="+mn-lt"/>
            </a:endParaRPr>
          </a:p>
          <a:p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月令七十二候集解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：“五月节，谓有芒之种谷可稼种矣”。意指大麦、小麦等有芒作物种子已经成熟，抢收十分急迫。晚谷、黍、稷等夏播作物也正是播种最忙的季节，故又称“芒种”。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5"/>
          <p:cNvSpPr txBox="1"/>
          <p:nvPr/>
        </p:nvSpPr>
        <p:spPr>
          <a:xfrm>
            <a:off x="632012" y="2289882"/>
            <a:ext cx="626632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252095">
              <a:lnSpc>
                <a:spcPct val="1000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芒种是表征麦类等有芒作物的成熟，是一个反映农业物候现象的节气。时至芒种，麦收季节已经过去，盆地内尚未移栽的中稻，应该抓紧栽插；如果再推迟，因气温提高，水稻营养生长期缩短，产量必然不高。农谚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芒种忙忙栽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的道理就在这里。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52455" y="266700"/>
            <a:ext cx="590550" cy="2554545"/>
          </a:xfrm>
          <a:prstGeom prst="rect">
            <a:avLst/>
          </a:prstGeom>
          <a:solidFill>
            <a:srgbClr val="E6B4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cs typeface="+mn-ea"/>
                <a:sym typeface="+mn-lt"/>
              </a:rPr>
              <a:t>芒种的由来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898340" y="1909482"/>
            <a:ext cx="3631850" cy="3241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91945" y="1012937"/>
            <a:ext cx="9192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我国古代将芒种分为三候：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一候螳螂生；二候鹏始鸣；三候反舌无声。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在这一节气中，螳螂在去年深秋产的卵因感受到阴气初生而破壳生出小螳螂；喜阴的伯劳鸟开始在枝头出现，并且感阴而鸣；与此相反，能够学习其它鸟鸣叫的反舌鸟，却因感应到了阴气的出现而停止了鸣叫。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9950" y="225425"/>
            <a:ext cx="590550" cy="2554545"/>
          </a:xfrm>
          <a:prstGeom prst="rect">
            <a:avLst/>
          </a:prstGeom>
          <a:solidFill>
            <a:srgbClr val="E6B4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cs typeface="+mn-ea"/>
                <a:sym typeface="+mn-lt"/>
              </a:rPr>
              <a:t>芒种的由来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82" y="3526485"/>
            <a:ext cx="4338918" cy="2135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007601" y="1698146"/>
            <a:ext cx="861774" cy="30803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400" dirty="0">
                <a:cs typeface="+mn-ea"/>
                <a:sym typeface="+mn-lt"/>
              </a:rPr>
              <a:t>芒种的特点 </a:t>
            </a:r>
          </a:p>
        </p:txBody>
      </p:sp>
      <p:sp>
        <p:nvSpPr>
          <p:cNvPr id="15" name="菱形 14"/>
          <p:cNvSpPr/>
          <p:nvPr/>
        </p:nvSpPr>
        <p:spPr>
          <a:xfrm>
            <a:off x="4042531" y="2226501"/>
            <a:ext cx="2995863" cy="2594458"/>
          </a:xfrm>
          <a:prstGeom prst="diamond">
            <a:avLst/>
          </a:prstGeom>
          <a:solidFill>
            <a:srgbClr val="E6B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0748" y="2153048"/>
            <a:ext cx="1659430" cy="186204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11500" dirty="0">
                <a:solidFill>
                  <a:schemeClr val="bg1"/>
                </a:solidFill>
                <a:cs typeface="+mn-ea"/>
                <a:sym typeface="+mn-lt"/>
              </a:rPr>
              <a:t>二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23580" y="3481517"/>
            <a:ext cx="1107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章</a:t>
            </a:r>
          </a:p>
        </p:txBody>
      </p:sp>
      <p:sp>
        <p:nvSpPr>
          <p:cNvPr id="16" name="斜纹 15"/>
          <p:cNvSpPr/>
          <p:nvPr/>
        </p:nvSpPr>
        <p:spPr>
          <a:xfrm flipV="1">
            <a:off x="5776956" y="1456543"/>
            <a:ext cx="1232398" cy="1279468"/>
          </a:xfrm>
          <a:prstGeom prst="diagStripe">
            <a:avLst/>
          </a:prstGeom>
          <a:solidFill>
            <a:srgbClr val="E6B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斜纹 16"/>
          <p:cNvSpPr/>
          <p:nvPr/>
        </p:nvSpPr>
        <p:spPr>
          <a:xfrm flipH="1">
            <a:off x="4154380" y="4406665"/>
            <a:ext cx="1249819" cy="930761"/>
          </a:xfrm>
          <a:prstGeom prst="diagStripe">
            <a:avLst/>
          </a:prstGeom>
          <a:solidFill>
            <a:srgbClr val="E6B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20337" y="3298989"/>
            <a:ext cx="3012234" cy="31461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010" y="4681846"/>
            <a:ext cx="1472959" cy="1909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981 L 3.75E-6 0.14815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3981 L 3.75E-6 -3.33333E-6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5" grpId="0" bldLvl="0" animBg="1"/>
      <p:bldP spid="2" grpId="0"/>
      <p:bldP spid="3" grpId="0"/>
      <p:bldP spid="16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69950" y="225425"/>
            <a:ext cx="590550" cy="2554545"/>
          </a:xfrm>
          <a:prstGeom prst="rect">
            <a:avLst/>
          </a:prstGeom>
          <a:solidFill>
            <a:srgbClr val="E6B4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cs typeface="+mn-ea"/>
                <a:sym typeface="+mn-lt"/>
              </a:rPr>
              <a:t>芒种的特点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69141" y="2488175"/>
            <a:ext cx="5109883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芒种时节雨量充沛，气温显著升高。常见的天气灾害有龙卷风、冰雹、大风、暴雨、干旱等。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388300" y="1762291"/>
            <a:ext cx="3839995" cy="3589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3981 L -2.29167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-0.03981 L -2.29167E-6 -1.48148E-6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5"/>
          <p:cNvSpPr txBox="1"/>
          <p:nvPr/>
        </p:nvSpPr>
        <p:spPr>
          <a:xfrm>
            <a:off x="1595604" y="1024703"/>
            <a:ext cx="9323407" cy="3988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芒种时节沿江多雨，黄淮平原也即将进入雨季，芒种前后若遇连阴雨天气及风、雹等，往往使小麦不能及时收割、脱粒和贮藏。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芒种后，中国华南东南季风雨带稳定，是一年中降水量最多的时节，长江中下游地区先后进入梅雨季节，雨日多，雨量大，日照少。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芒种时节，水稻、棉花等农作物生长旺盛，需水量多，适中的梅雨对农业生产十分有利；梅雨过迟或梅雨过少甚至“空梅”的年份作物会受到干旱的威胁。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9950" y="225425"/>
            <a:ext cx="590550" cy="2554545"/>
          </a:xfrm>
          <a:prstGeom prst="rect">
            <a:avLst/>
          </a:prstGeom>
          <a:solidFill>
            <a:srgbClr val="E6B4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cs typeface="+mn-ea"/>
                <a:sym typeface="+mn-lt"/>
              </a:rPr>
              <a:t>芒种的特点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至2"/>
  <p:tag name="ISPRING_FIRST_PUBLISH" val="1"/>
</p:tagLst>
</file>

<file path=ppt/theme/theme1.xml><?xml version="1.0" encoding="utf-8"?>
<a:theme xmlns:a="http://schemas.openxmlformats.org/drawingml/2006/main" name=" www.2ppt.com">
  <a:themeElements>
    <a:clrScheme name="自定义 1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tb5ocqp1">
      <a:majorFont>
        <a:latin typeface="微软雅黑"/>
        <a:ea typeface="宋体"/>
        <a:cs typeface=""/>
      </a:majorFont>
      <a:minorFont>
        <a:latin typeface="微软雅黑"/>
        <a:ea typeface="宋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Office PowerPoint</Application>
  <PresentationFormat>宽屏</PresentationFormat>
  <Paragraphs>118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2022-03-08T03:31:47Z</dcterms:created>
  <dcterms:modified xsi:type="dcterms:W3CDTF">2023-01-10T05:53:15Z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AFD303FA7401432DA8424240AF65325E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