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4" r:id="rId5"/>
    <p:sldId id="263" r:id="rId6"/>
    <p:sldId id="261" r:id="rId7"/>
    <p:sldId id="265" r:id="rId8"/>
    <p:sldId id="266" r:id="rId9"/>
    <p:sldId id="268" r:id="rId10"/>
    <p:sldId id="267" r:id="rId11"/>
    <p:sldId id="269" r:id="rId12"/>
    <p:sldId id="271" r:id="rId13"/>
    <p:sldId id="270" r:id="rId14"/>
    <p:sldId id="272" r:id="rId15"/>
    <p:sldId id="275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CC3300"/>
    <a:srgbClr val="FF33CC"/>
    <a:srgbClr val="0000FF"/>
    <a:srgbClr val="00FF00"/>
    <a:srgbClr val="FF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8FBEBEE-584E-4801-AE51-24161768A97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BEBEE-584E-4801-AE51-24161768A97C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91D6E05-8BE1-42EE-ACE4-0C088367419E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AFE99-CC9D-4BA2-BE29-05E476909B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2BFB3-E1BC-40F1-B4DE-4F8784011C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4CEA7-9E8C-4889-AA1C-F4DD4745FD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AC47A-4907-40FA-927C-941EAFC4DB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3313-8360-4A01-9B1F-9C2F7C9C53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3A65-5596-4429-830A-411E984884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BA043-0A2C-42FF-83AB-3AC04D7B32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D591F-A70D-4433-831A-F75F4B60D9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9B7B-F968-4130-9A4B-4A7CAE918F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3684B-5432-4944-B5D8-4F0C6EA294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D4B7009-6296-4DD6-8687-02A4C1742E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899592" y="2060848"/>
            <a:ext cx="7322085" cy="9576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kern="10" dirty="0" smtClean="0">
                <a:ln w="3175">
                  <a:solidFill>
                    <a:srgbClr val="0000FF"/>
                  </a:solidFill>
                  <a:round/>
                </a:ln>
                <a:solidFill>
                  <a:srgbClr val="FF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汉仪综艺体简" pitchFamily="49" charset="-122"/>
                <a:ea typeface="汉仪综艺体简" pitchFamily="49" charset="-122"/>
              </a:rPr>
              <a:t>平</a:t>
            </a:r>
            <a:r>
              <a:rPr lang="zh-CN" altLang="en-US" sz="3200" b="1" kern="10" dirty="0">
                <a:ln w="3175">
                  <a:solidFill>
                    <a:srgbClr val="0000FF"/>
                  </a:solidFill>
                  <a:round/>
                </a:ln>
                <a:solidFill>
                  <a:srgbClr val="FF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汉仪综艺体简" pitchFamily="49" charset="-122"/>
                <a:ea typeface="汉仪综艺体简" pitchFamily="49" charset="-122"/>
              </a:rPr>
              <a:t>行四边形及其性质</a:t>
            </a:r>
          </a:p>
        </p:txBody>
      </p:sp>
      <p:sp>
        <p:nvSpPr>
          <p:cNvPr id="5" name="矩形 4"/>
          <p:cNvSpPr/>
          <p:nvPr/>
        </p:nvSpPr>
        <p:spPr>
          <a:xfrm>
            <a:off x="2722539" y="501317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01" name="Picture 135" descr="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08524">
            <a:off x="6948488" y="4508500"/>
            <a:ext cx="1677987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4" name="Text Box 136"/>
          <p:cNvSpPr txBox="1">
            <a:spLocks noChangeArrowheads="1"/>
          </p:cNvSpPr>
          <p:nvPr/>
        </p:nvSpPr>
        <p:spPr bwMode="auto">
          <a:xfrm>
            <a:off x="395288" y="333375"/>
            <a:ext cx="507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、平行四边形的对边平行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4825" name="Text Box 137"/>
          <p:cNvSpPr txBox="1">
            <a:spLocks noChangeArrowheads="1"/>
          </p:cNvSpPr>
          <p:nvPr/>
        </p:nvSpPr>
        <p:spPr bwMode="auto">
          <a:xfrm>
            <a:off x="1979613" y="908050"/>
            <a:ext cx="50038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∵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四边形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 </a:t>
            </a:r>
            <a:r>
              <a:rPr kumimoji="1" lang="en-US" altLang="zh-CN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∥ 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BC </a:t>
            </a:r>
            <a:r>
              <a:rPr kumimoji="1" lang="en-US" altLang="zh-CN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∥ 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AD.</a:t>
            </a:r>
          </a:p>
        </p:txBody>
      </p:sp>
      <p:pic>
        <p:nvPicPr>
          <p:cNvPr id="114826" name="Picture 138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893062"/>
            <a:ext cx="1439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7" name="Text Box 139"/>
          <p:cNvSpPr txBox="1">
            <a:spLocks noChangeArrowheads="1"/>
          </p:cNvSpPr>
          <p:nvPr/>
        </p:nvSpPr>
        <p:spPr bwMode="auto">
          <a:xfrm>
            <a:off x="2339975" y="2492375"/>
            <a:ext cx="52562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∵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四边形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AB=CD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BC=AD.</a:t>
            </a:r>
            <a:endParaRPr kumimoji="1" lang="en-US" altLang="zh-CN" sz="24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4828" name="Picture 140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420938"/>
            <a:ext cx="172878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9" name="Text Box 141"/>
          <p:cNvSpPr txBox="1">
            <a:spLocks noChangeArrowheads="1"/>
          </p:cNvSpPr>
          <p:nvPr/>
        </p:nvSpPr>
        <p:spPr bwMode="auto">
          <a:xfrm>
            <a:off x="395288" y="1844675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、平行四边形的对边相等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5288" y="3478213"/>
            <a:ext cx="4897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 dirty="0"/>
              <a:t>3</a:t>
            </a:r>
            <a:r>
              <a:rPr kumimoji="1" lang="zh-CN" altLang="en-US" sz="3200" b="1" dirty="0"/>
              <a:t>、平行四边形的对角相等</a:t>
            </a:r>
          </a:p>
        </p:txBody>
      </p:sp>
      <p:pic>
        <p:nvPicPr>
          <p:cNvPr id="2" name="Picture 140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005263"/>
            <a:ext cx="172878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39"/>
          <p:cNvSpPr txBox="1">
            <a:spLocks noChangeArrowheads="1"/>
          </p:cNvSpPr>
          <p:nvPr/>
        </p:nvSpPr>
        <p:spPr bwMode="auto">
          <a:xfrm>
            <a:off x="2268538" y="4076700"/>
            <a:ext cx="52562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∵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四边形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 </a:t>
            </a:r>
            <a:r>
              <a:rPr kumimoji="1" lang="zh-CN" altLang="en-US" sz="3200" b="1" dirty="0">
                <a:solidFill>
                  <a:srgbClr val="CC6600"/>
                </a:solidFill>
                <a:latin typeface="Times New Roman" panose="02020603050405020304" pitchFamily="18" charset="0"/>
              </a:rPr>
              <a:t>∴ </a:t>
            </a:r>
            <a:r>
              <a:rPr lang="zh-CN" altLang="en-US" sz="3200" b="1" dirty="0">
                <a:solidFill>
                  <a:srgbClr val="CC6600"/>
                </a:solidFill>
              </a:rPr>
              <a:t>∠</a:t>
            </a:r>
            <a:r>
              <a:rPr lang="en-US" altLang="zh-CN" sz="3200" b="1" dirty="0">
                <a:solidFill>
                  <a:srgbClr val="CC6600"/>
                </a:solidFill>
              </a:rPr>
              <a:t>A=∠C   ∠B=∠D</a:t>
            </a: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395288" y="5013325"/>
            <a:ext cx="6529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4</a:t>
            </a:r>
            <a:r>
              <a:rPr lang="zh-CN" altLang="en-US" sz="3200" b="1" dirty="0"/>
              <a:t>、平行四边形的对角线互相平分。</a:t>
            </a:r>
          </a:p>
        </p:txBody>
      </p:sp>
      <p:pic>
        <p:nvPicPr>
          <p:cNvPr id="4" name="Picture 140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516563"/>
            <a:ext cx="172878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9"/>
          <p:cNvSpPr txBox="1">
            <a:spLocks noChangeArrowheads="1"/>
          </p:cNvSpPr>
          <p:nvPr/>
        </p:nvSpPr>
        <p:spPr bwMode="auto">
          <a:xfrm>
            <a:off x="2268538" y="5589588"/>
            <a:ext cx="52562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∵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四边形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OA=OC</a:t>
            </a:r>
            <a:r>
              <a:rPr kumimoji="1" lang="zh-CN" altLang="en-US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OB=OD.</a:t>
            </a:r>
            <a:endParaRPr kumimoji="1" lang="en-US" altLang="zh-CN" sz="24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516" name="Group 84"/>
          <p:cNvGrpSpPr/>
          <p:nvPr/>
        </p:nvGrpSpPr>
        <p:grpSpPr bwMode="auto">
          <a:xfrm>
            <a:off x="6154738" y="333375"/>
            <a:ext cx="2989262" cy="2076450"/>
            <a:chOff x="3696" y="164"/>
            <a:chExt cx="1883" cy="1308"/>
          </a:xfrm>
        </p:grpSpPr>
        <p:grpSp>
          <p:nvGrpSpPr>
            <p:cNvPr id="18517" name="Group 85"/>
            <p:cNvGrpSpPr/>
            <p:nvPr/>
          </p:nvGrpSpPr>
          <p:grpSpPr bwMode="auto">
            <a:xfrm>
              <a:off x="3696" y="164"/>
              <a:ext cx="1883" cy="1308"/>
              <a:chOff x="2880" y="1752"/>
              <a:chExt cx="1883" cy="1308"/>
            </a:xfrm>
          </p:grpSpPr>
          <p:sp>
            <p:nvSpPr>
              <p:cNvPr id="18518" name="AutoShape 86"/>
              <p:cNvSpPr>
                <a:spLocks noChangeArrowheads="1"/>
              </p:cNvSpPr>
              <p:nvPr/>
            </p:nvSpPr>
            <p:spPr bwMode="auto">
              <a:xfrm>
                <a:off x="3016" y="2069"/>
                <a:ext cx="1497" cy="736"/>
              </a:xfrm>
              <a:prstGeom prst="parallelogram">
                <a:avLst>
                  <a:gd name="adj" fmla="val 50849"/>
                </a:avLst>
              </a:prstGeom>
              <a:noFill/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519" name="Text Box 87"/>
              <p:cNvSpPr txBox="1">
                <a:spLocks noChangeArrowheads="1"/>
              </p:cNvSpPr>
              <p:nvPr/>
            </p:nvSpPr>
            <p:spPr bwMode="auto">
              <a:xfrm>
                <a:off x="3243" y="175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520" name="Text Box 88"/>
              <p:cNvSpPr txBox="1">
                <a:spLocks noChangeArrowheads="1"/>
              </p:cNvSpPr>
              <p:nvPr/>
            </p:nvSpPr>
            <p:spPr bwMode="auto">
              <a:xfrm>
                <a:off x="4400" y="1774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  D</a:t>
                </a:r>
              </a:p>
            </p:txBody>
          </p:sp>
          <p:sp>
            <p:nvSpPr>
              <p:cNvPr id="18521" name="Text Box 89"/>
              <p:cNvSpPr txBox="1">
                <a:spLocks noChangeArrowheads="1"/>
              </p:cNvSpPr>
              <p:nvPr/>
            </p:nvSpPr>
            <p:spPr bwMode="auto">
              <a:xfrm>
                <a:off x="4059" y="277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8522" name="Text Box 90"/>
              <p:cNvSpPr txBox="1">
                <a:spLocks noChangeArrowheads="1"/>
              </p:cNvSpPr>
              <p:nvPr/>
            </p:nvSpPr>
            <p:spPr bwMode="auto">
              <a:xfrm>
                <a:off x="2880" y="277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18523" name="Rectangle 91"/>
            <p:cNvSpPr>
              <a:spLocks noChangeArrowheads="1"/>
            </p:cNvSpPr>
            <p:nvPr/>
          </p:nvSpPr>
          <p:spPr bwMode="auto">
            <a:xfrm>
              <a:off x="4468" y="845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/>
                <a:t>O</a:t>
              </a:r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4195" y="482"/>
              <a:ext cx="772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 flipV="1">
              <a:off x="3833" y="482"/>
              <a:ext cx="1496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24" grpId="0"/>
      <p:bldP spid="114825" grpId="0"/>
      <p:bldP spid="114827" grpId="0"/>
      <p:bldP spid="114829" grpId="0"/>
      <p:bldP spid="18510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360363"/>
            <a:ext cx="686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3399"/>
                </a:solidFill>
              </a:rPr>
              <a:t>1</a:t>
            </a:r>
            <a:r>
              <a:rPr kumimoji="1" lang="zh-CN" altLang="en-US" sz="3600" b="1">
                <a:solidFill>
                  <a:srgbClr val="FF3399"/>
                </a:solidFill>
              </a:rPr>
              <a:t>、证明：平行四边形的对边相等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1188" y="1341438"/>
            <a:ext cx="686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0000FF"/>
                </a:solidFill>
              </a:rPr>
              <a:t>2</a:t>
            </a:r>
            <a:r>
              <a:rPr kumimoji="1" lang="zh-CN" altLang="en-US" sz="3600" b="1">
                <a:solidFill>
                  <a:srgbClr val="0000FF"/>
                </a:solidFill>
              </a:rPr>
              <a:t>、证明：平行四边形的对角相等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3850" y="2133600"/>
            <a:ext cx="8424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     </a:t>
            </a:r>
            <a:r>
              <a:rPr lang="zh-CN" altLang="en-US" sz="3600"/>
              <a:t>如果不添加辅助线，你能证明平行四边形的对角相等吗？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1188" y="3573463"/>
            <a:ext cx="73437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</a:rPr>
              <a:t>3</a:t>
            </a:r>
            <a:r>
              <a:rPr lang="zh-CN" altLang="en-US" sz="3600" b="1">
                <a:solidFill>
                  <a:srgbClr val="0000FF"/>
                </a:solidFill>
              </a:rPr>
              <a:t>、证明：平行四边形的对角线互相平分。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060848"/>
            <a:ext cx="82804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、夹在两条平行直线间的平行线段相等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2</a:t>
            </a:r>
            <a:r>
              <a:rPr lang="zh-CN" altLang="en-US" sz="3200" b="1" dirty="0"/>
              <a:t>、如果两条直线平行，那么一条直线上各点到另一条直线的距离相等。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557279" y="729456"/>
            <a:ext cx="16557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证明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51275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227763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851275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5867400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O</a:t>
            </a:r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3851275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3851275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B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859338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</a:t>
            </a: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 flipV="1">
            <a:off x="4427538" y="620713"/>
            <a:ext cx="424815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639175" y="26035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</a:t>
            </a:r>
          </a:p>
        </p:txBody>
      </p:sp>
      <p:sp>
        <p:nvSpPr>
          <p:cNvPr id="21565" name="Text Box 61"/>
          <p:cNvSpPr txBox="1">
            <a:spLocks noChangeArrowheads="1"/>
          </p:cNvSpPr>
          <p:nvPr/>
        </p:nvSpPr>
        <p:spPr bwMode="auto">
          <a:xfrm>
            <a:off x="7740650" y="270827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</a:t>
            </a: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573" name="Group 69"/>
          <p:cNvGrpSpPr/>
          <p:nvPr/>
        </p:nvGrpSpPr>
        <p:grpSpPr bwMode="auto">
          <a:xfrm>
            <a:off x="3851275" y="260350"/>
            <a:ext cx="5292725" cy="2967038"/>
            <a:chOff x="2426" y="164"/>
            <a:chExt cx="3334" cy="1869"/>
          </a:xfrm>
        </p:grpSpPr>
        <p:sp>
          <p:nvSpPr>
            <p:cNvPr id="21566" name="Text Box 62"/>
            <p:cNvSpPr txBox="1">
              <a:spLocks noChangeArrowheads="1"/>
            </p:cNvSpPr>
            <p:nvPr/>
          </p:nvSpPr>
          <p:spPr bwMode="auto">
            <a:xfrm>
              <a:off x="3696" y="890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O</a:t>
              </a:r>
            </a:p>
          </p:txBody>
        </p:sp>
        <p:sp>
          <p:nvSpPr>
            <p:cNvPr id="21567" name="Text Box 63"/>
            <p:cNvSpPr txBox="1">
              <a:spLocks noChangeArrowheads="1"/>
            </p:cNvSpPr>
            <p:nvPr/>
          </p:nvSpPr>
          <p:spPr bwMode="auto">
            <a:xfrm>
              <a:off x="2426" y="1706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B</a:t>
              </a:r>
            </a:p>
          </p:txBody>
        </p: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3061" y="164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A</a:t>
              </a:r>
            </a:p>
          </p:txBody>
        </p:sp>
        <p:sp>
          <p:nvSpPr>
            <p:cNvPr id="21570" name="Line 66"/>
            <p:cNvSpPr>
              <a:spLocks noChangeShapeType="1"/>
            </p:cNvSpPr>
            <p:nvPr/>
          </p:nvSpPr>
          <p:spPr bwMode="auto">
            <a:xfrm flipV="1">
              <a:off x="2789" y="391"/>
              <a:ext cx="2676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1" name="Text Box 67"/>
            <p:cNvSpPr txBox="1">
              <a:spLocks noChangeArrowheads="1"/>
            </p:cNvSpPr>
            <p:nvPr/>
          </p:nvSpPr>
          <p:spPr bwMode="auto">
            <a:xfrm>
              <a:off x="5442" y="164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D</a:t>
              </a:r>
            </a:p>
          </p:txBody>
        </p: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4876" y="1706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C</a:t>
              </a:r>
            </a:p>
          </p:txBody>
        </p:sp>
      </p:grpSp>
      <p:sp>
        <p:nvSpPr>
          <p:cNvPr id="21574" name="Line 70"/>
          <p:cNvSpPr>
            <a:spLocks noChangeShapeType="1"/>
          </p:cNvSpPr>
          <p:nvPr/>
        </p:nvSpPr>
        <p:spPr bwMode="auto">
          <a:xfrm>
            <a:off x="5508625" y="620713"/>
            <a:ext cx="20875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75" name="Group 71"/>
          <p:cNvGrpSpPr/>
          <p:nvPr/>
        </p:nvGrpSpPr>
        <p:grpSpPr bwMode="auto">
          <a:xfrm>
            <a:off x="3851275" y="260350"/>
            <a:ext cx="5292725" cy="2967038"/>
            <a:chOff x="2426" y="164"/>
            <a:chExt cx="3334" cy="1869"/>
          </a:xfrm>
        </p:grpSpPr>
        <p:sp>
          <p:nvSpPr>
            <p:cNvPr id="21576" name="Text Box 72"/>
            <p:cNvSpPr txBox="1">
              <a:spLocks noChangeArrowheads="1"/>
            </p:cNvSpPr>
            <p:nvPr/>
          </p:nvSpPr>
          <p:spPr bwMode="auto">
            <a:xfrm>
              <a:off x="3696" y="890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O</a:t>
              </a:r>
            </a:p>
          </p:txBody>
        </p:sp>
        <p:sp>
          <p:nvSpPr>
            <p:cNvPr id="21577" name="Text Box 73"/>
            <p:cNvSpPr txBox="1">
              <a:spLocks noChangeArrowheads="1"/>
            </p:cNvSpPr>
            <p:nvPr/>
          </p:nvSpPr>
          <p:spPr bwMode="auto">
            <a:xfrm>
              <a:off x="2426" y="1706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B</a:t>
              </a:r>
            </a:p>
          </p:txBody>
        </p:sp>
        <p:sp>
          <p:nvSpPr>
            <p:cNvPr id="21578" name="Text Box 74"/>
            <p:cNvSpPr txBox="1">
              <a:spLocks noChangeArrowheads="1"/>
            </p:cNvSpPr>
            <p:nvPr/>
          </p:nvSpPr>
          <p:spPr bwMode="auto">
            <a:xfrm>
              <a:off x="3061" y="164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A</a:t>
              </a:r>
            </a:p>
          </p:txBody>
        </p:sp>
        <p:sp>
          <p:nvSpPr>
            <p:cNvPr id="21579" name="Line 75"/>
            <p:cNvSpPr>
              <a:spLocks noChangeShapeType="1"/>
            </p:cNvSpPr>
            <p:nvPr/>
          </p:nvSpPr>
          <p:spPr bwMode="auto">
            <a:xfrm flipV="1">
              <a:off x="2789" y="391"/>
              <a:ext cx="2676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0" name="Text Box 76"/>
            <p:cNvSpPr txBox="1">
              <a:spLocks noChangeArrowheads="1"/>
            </p:cNvSpPr>
            <p:nvPr/>
          </p:nvSpPr>
          <p:spPr bwMode="auto">
            <a:xfrm>
              <a:off x="5442" y="164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D</a:t>
              </a:r>
            </a:p>
          </p:txBody>
        </p:sp>
        <p:sp>
          <p:nvSpPr>
            <p:cNvPr id="21581" name="Text Box 77"/>
            <p:cNvSpPr txBox="1">
              <a:spLocks noChangeArrowheads="1"/>
            </p:cNvSpPr>
            <p:nvPr/>
          </p:nvSpPr>
          <p:spPr bwMode="auto">
            <a:xfrm>
              <a:off x="4876" y="1706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C</a:t>
              </a:r>
            </a:p>
          </p:txBody>
        </p:sp>
      </p:grp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4427538" y="620713"/>
            <a:ext cx="4248150" cy="2233612"/>
          </a:xfrm>
          <a:prstGeom prst="parallelogram">
            <a:avLst>
              <a:gd name="adj" fmla="val 4754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591" name="Group 87"/>
          <p:cNvGrpSpPr/>
          <p:nvPr/>
        </p:nvGrpSpPr>
        <p:grpSpPr bwMode="auto">
          <a:xfrm>
            <a:off x="3851275" y="260350"/>
            <a:ext cx="5292725" cy="2967038"/>
            <a:chOff x="2426" y="164"/>
            <a:chExt cx="3334" cy="1869"/>
          </a:xfrm>
        </p:grpSpPr>
        <p:sp>
          <p:nvSpPr>
            <p:cNvPr id="21583" name="Line 79"/>
            <p:cNvSpPr>
              <a:spLocks noChangeShapeType="1"/>
            </p:cNvSpPr>
            <p:nvPr/>
          </p:nvSpPr>
          <p:spPr bwMode="auto">
            <a:xfrm>
              <a:off x="3470" y="391"/>
              <a:ext cx="1315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584" name="Group 80"/>
            <p:cNvGrpSpPr/>
            <p:nvPr/>
          </p:nvGrpSpPr>
          <p:grpSpPr bwMode="auto">
            <a:xfrm>
              <a:off x="2426" y="164"/>
              <a:ext cx="3334" cy="1869"/>
              <a:chOff x="2426" y="164"/>
              <a:chExt cx="3334" cy="1869"/>
            </a:xfrm>
          </p:grpSpPr>
          <p:sp>
            <p:nvSpPr>
              <p:cNvPr id="21585" name="Text Box 81"/>
              <p:cNvSpPr txBox="1">
                <a:spLocks noChangeArrowheads="1"/>
              </p:cNvSpPr>
              <p:nvPr/>
            </p:nvSpPr>
            <p:spPr bwMode="auto">
              <a:xfrm>
                <a:off x="3696" y="890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O</a:t>
                </a:r>
              </a:p>
            </p:txBody>
          </p:sp>
          <p:sp>
            <p:nvSpPr>
              <p:cNvPr id="21586" name="Text Box 82"/>
              <p:cNvSpPr txBox="1">
                <a:spLocks noChangeArrowheads="1"/>
              </p:cNvSpPr>
              <p:nvPr/>
            </p:nvSpPr>
            <p:spPr bwMode="auto">
              <a:xfrm>
                <a:off x="2426" y="1706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B</a:t>
                </a:r>
              </a:p>
            </p:txBody>
          </p:sp>
          <p:sp>
            <p:nvSpPr>
              <p:cNvPr id="21587" name="Text Box 83"/>
              <p:cNvSpPr txBox="1">
                <a:spLocks noChangeArrowheads="1"/>
              </p:cNvSpPr>
              <p:nvPr/>
            </p:nvSpPr>
            <p:spPr bwMode="auto">
              <a:xfrm>
                <a:off x="3061" y="16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21588" name="Line 84"/>
              <p:cNvSpPr>
                <a:spLocks noChangeShapeType="1"/>
              </p:cNvSpPr>
              <p:nvPr/>
            </p:nvSpPr>
            <p:spPr bwMode="auto">
              <a:xfrm flipV="1">
                <a:off x="2789" y="391"/>
                <a:ext cx="267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89" name="Text Box 85"/>
              <p:cNvSpPr txBox="1">
                <a:spLocks noChangeArrowheads="1"/>
              </p:cNvSpPr>
              <p:nvPr/>
            </p:nvSpPr>
            <p:spPr bwMode="auto">
              <a:xfrm>
                <a:off x="5442" y="16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D</a:t>
                </a:r>
              </a:p>
            </p:txBody>
          </p:sp>
          <p:sp>
            <p:nvSpPr>
              <p:cNvPr id="21590" name="Text Box 86"/>
              <p:cNvSpPr txBox="1">
                <a:spLocks noChangeArrowheads="1"/>
              </p:cNvSpPr>
              <p:nvPr/>
            </p:nvSpPr>
            <p:spPr bwMode="auto">
              <a:xfrm>
                <a:off x="4876" y="1706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C</a:t>
                </a:r>
              </a:p>
            </p:txBody>
          </p:sp>
        </p:grpSp>
      </p:grpSp>
      <p:sp>
        <p:nvSpPr>
          <p:cNvPr id="21603" name="Line 99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4" name="Text Box 100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05" name="Text Box 101"/>
          <p:cNvSpPr txBox="1">
            <a:spLocks noChangeArrowheads="1"/>
          </p:cNvSpPr>
          <p:nvPr/>
        </p:nvSpPr>
        <p:spPr bwMode="auto">
          <a:xfrm>
            <a:off x="6227763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1606" name="Line 102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07" name="Text Box 103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08" name="Text Box 104"/>
          <p:cNvSpPr txBox="1">
            <a:spLocks noChangeArrowheads="1"/>
          </p:cNvSpPr>
          <p:nvPr/>
        </p:nvSpPr>
        <p:spPr bwMode="auto">
          <a:xfrm>
            <a:off x="6227763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1609" name="Text Box 105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10" name="Line 106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1" name="Text Box 107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12" name="Text Box 108"/>
          <p:cNvSpPr txBox="1">
            <a:spLocks noChangeArrowheads="1"/>
          </p:cNvSpPr>
          <p:nvPr/>
        </p:nvSpPr>
        <p:spPr bwMode="auto">
          <a:xfrm>
            <a:off x="6227763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1613" name="Line 109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14" name="Text Box 110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grpSp>
        <p:nvGrpSpPr>
          <p:cNvPr id="21615" name="Group 111"/>
          <p:cNvGrpSpPr/>
          <p:nvPr/>
        </p:nvGrpSpPr>
        <p:grpSpPr bwMode="auto">
          <a:xfrm>
            <a:off x="3851275" y="260350"/>
            <a:ext cx="5292725" cy="2967038"/>
            <a:chOff x="2426" y="164"/>
            <a:chExt cx="3334" cy="1869"/>
          </a:xfrm>
        </p:grpSpPr>
        <p:sp>
          <p:nvSpPr>
            <p:cNvPr id="21616" name="Line 112"/>
            <p:cNvSpPr>
              <a:spLocks noChangeShapeType="1"/>
            </p:cNvSpPr>
            <p:nvPr/>
          </p:nvSpPr>
          <p:spPr bwMode="auto">
            <a:xfrm>
              <a:off x="3470" y="391"/>
              <a:ext cx="1315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617" name="Group 113"/>
            <p:cNvGrpSpPr/>
            <p:nvPr/>
          </p:nvGrpSpPr>
          <p:grpSpPr bwMode="auto">
            <a:xfrm>
              <a:off x="2426" y="164"/>
              <a:ext cx="3334" cy="1869"/>
              <a:chOff x="2426" y="164"/>
              <a:chExt cx="3334" cy="1869"/>
            </a:xfrm>
          </p:grpSpPr>
          <p:sp>
            <p:nvSpPr>
              <p:cNvPr id="21618" name="Text Box 114"/>
              <p:cNvSpPr txBox="1">
                <a:spLocks noChangeArrowheads="1"/>
              </p:cNvSpPr>
              <p:nvPr/>
            </p:nvSpPr>
            <p:spPr bwMode="auto">
              <a:xfrm>
                <a:off x="3696" y="890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O</a:t>
                </a:r>
              </a:p>
            </p:txBody>
          </p:sp>
          <p:sp>
            <p:nvSpPr>
              <p:cNvPr id="21619" name="Text Box 115"/>
              <p:cNvSpPr txBox="1">
                <a:spLocks noChangeArrowheads="1"/>
              </p:cNvSpPr>
              <p:nvPr/>
            </p:nvSpPr>
            <p:spPr bwMode="auto">
              <a:xfrm>
                <a:off x="2426" y="1706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B</a:t>
                </a:r>
              </a:p>
            </p:txBody>
          </p:sp>
          <p:sp>
            <p:nvSpPr>
              <p:cNvPr id="21620" name="Text Box 116"/>
              <p:cNvSpPr txBox="1">
                <a:spLocks noChangeArrowheads="1"/>
              </p:cNvSpPr>
              <p:nvPr/>
            </p:nvSpPr>
            <p:spPr bwMode="auto">
              <a:xfrm>
                <a:off x="3061" y="16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21621" name="Line 117"/>
              <p:cNvSpPr>
                <a:spLocks noChangeShapeType="1"/>
              </p:cNvSpPr>
              <p:nvPr/>
            </p:nvSpPr>
            <p:spPr bwMode="auto">
              <a:xfrm flipV="1">
                <a:off x="2789" y="391"/>
                <a:ext cx="267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22" name="Text Box 118"/>
              <p:cNvSpPr txBox="1">
                <a:spLocks noChangeArrowheads="1"/>
              </p:cNvSpPr>
              <p:nvPr/>
            </p:nvSpPr>
            <p:spPr bwMode="auto">
              <a:xfrm>
                <a:off x="5442" y="16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D</a:t>
                </a:r>
              </a:p>
            </p:txBody>
          </p:sp>
          <p:sp>
            <p:nvSpPr>
              <p:cNvPr id="21623" name="Text Box 119"/>
              <p:cNvSpPr txBox="1">
                <a:spLocks noChangeArrowheads="1"/>
              </p:cNvSpPr>
              <p:nvPr/>
            </p:nvSpPr>
            <p:spPr bwMode="auto">
              <a:xfrm>
                <a:off x="4876" y="1706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C</a:t>
                </a:r>
              </a:p>
            </p:txBody>
          </p:sp>
        </p:grpSp>
      </p:grpSp>
      <p:sp>
        <p:nvSpPr>
          <p:cNvPr id="21624" name="Text Box 120"/>
          <p:cNvSpPr txBox="1">
            <a:spLocks noChangeArrowheads="1"/>
          </p:cNvSpPr>
          <p:nvPr/>
        </p:nvSpPr>
        <p:spPr bwMode="auto">
          <a:xfrm>
            <a:off x="6227763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1625" name="Line 121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27" name="Text Box 123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28" name="Line 124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443663" y="1889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1631" name="Line 127"/>
          <p:cNvSpPr>
            <a:spLocks noChangeShapeType="1"/>
          </p:cNvSpPr>
          <p:nvPr/>
        </p:nvSpPr>
        <p:spPr bwMode="auto">
          <a:xfrm flipH="1">
            <a:off x="6443663" y="620713"/>
            <a:ext cx="21590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633" name="Group 129"/>
          <p:cNvGrpSpPr/>
          <p:nvPr/>
        </p:nvGrpSpPr>
        <p:grpSpPr bwMode="auto">
          <a:xfrm>
            <a:off x="6227763" y="188913"/>
            <a:ext cx="719137" cy="3182937"/>
            <a:chOff x="3923" y="119"/>
            <a:chExt cx="453" cy="2005"/>
          </a:xfrm>
        </p:grpSpPr>
        <p:sp>
          <p:nvSpPr>
            <p:cNvPr id="21630" name="Text Box 126"/>
            <p:cNvSpPr txBox="1">
              <a:spLocks noChangeArrowheads="1"/>
            </p:cNvSpPr>
            <p:nvPr/>
          </p:nvSpPr>
          <p:spPr bwMode="auto">
            <a:xfrm>
              <a:off x="3923" y="1797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1632" name="Text Box 128"/>
            <p:cNvSpPr txBox="1">
              <a:spLocks noChangeArrowheads="1"/>
            </p:cNvSpPr>
            <p:nvPr/>
          </p:nvSpPr>
          <p:spPr bwMode="auto">
            <a:xfrm>
              <a:off x="4059" y="119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E</a:t>
              </a:r>
            </a:p>
          </p:txBody>
        </p:sp>
      </p:grp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323850" y="476250"/>
            <a:ext cx="446405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          </a:t>
            </a:r>
            <a:r>
              <a:rPr lang="en-US" altLang="zh-CN" sz="3200" b="1" dirty="0"/>
              <a:t>ABCD</a:t>
            </a:r>
            <a:r>
              <a:rPr lang="zh-CN" altLang="en-US" sz="3200" b="1" dirty="0"/>
              <a:t>的对角线</a:t>
            </a:r>
            <a:r>
              <a:rPr lang="en-US" altLang="zh-CN" sz="3200" b="1" dirty="0"/>
              <a:t>AC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BD</a:t>
            </a:r>
            <a:r>
              <a:rPr lang="zh-CN" altLang="en-US" sz="3200" b="1" dirty="0"/>
              <a:t>相交于点</a:t>
            </a:r>
            <a:r>
              <a:rPr lang="en-US" altLang="zh-CN" sz="3200" b="1" dirty="0"/>
              <a:t>O</a:t>
            </a:r>
            <a:r>
              <a:rPr lang="zh-CN" altLang="en-US" sz="3200" b="1" dirty="0"/>
              <a:t>，过点</a:t>
            </a:r>
            <a:r>
              <a:rPr lang="en-US" altLang="zh-CN" sz="3200" b="1" dirty="0"/>
              <a:t>O</a:t>
            </a:r>
            <a:r>
              <a:rPr lang="zh-CN" altLang="en-US" sz="3200" b="1" dirty="0"/>
              <a:t>作一条直线，分别交</a:t>
            </a:r>
            <a:r>
              <a:rPr lang="en-US" altLang="zh-CN" sz="3200" b="1" dirty="0"/>
              <a:t>AD,BC</a:t>
            </a:r>
            <a:r>
              <a:rPr lang="zh-CN" altLang="en-US" sz="3200" b="1" dirty="0"/>
              <a:t>于点</a:t>
            </a:r>
            <a:r>
              <a:rPr lang="en-US" altLang="zh-CN" sz="3200" b="1" dirty="0"/>
              <a:t>E,F</a:t>
            </a:r>
            <a:r>
              <a:rPr lang="zh-CN" altLang="en-US" sz="3200" b="1" dirty="0"/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/>
              <a:t>求证：</a:t>
            </a:r>
            <a:r>
              <a:rPr lang="en-US" altLang="zh-CN" sz="3200" b="1" dirty="0"/>
              <a:t>OE=OF</a:t>
            </a:r>
          </a:p>
        </p:txBody>
      </p:sp>
      <p:sp>
        <p:nvSpPr>
          <p:cNvPr id="21635" name="Arc 131"/>
          <p:cNvSpPr/>
          <p:nvPr/>
        </p:nvSpPr>
        <p:spPr bwMode="auto">
          <a:xfrm flipH="1">
            <a:off x="6372225" y="1412875"/>
            <a:ext cx="255588" cy="142875"/>
          </a:xfrm>
          <a:custGeom>
            <a:avLst/>
            <a:gdLst>
              <a:gd name="G0" fmla="+- 16643 0 0"/>
              <a:gd name="G1" fmla="+- 21600 0 0"/>
              <a:gd name="G2" fmla="+- 21600 0 0"/>
              <a:gd name="T0" fmla="*/ 0 w 38243"/>
              <a:gd name="T1" fmla="*/ 7832 h 21600"/>
              <a:gd name="T2" fmla="*/ 38243 w 38243"/>
              <a:gd name="T3" fmla="*/ 21600 h 21600"/>
              <a:gd name="T4" fmla="*/ 16643 w 382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243" h="21600" fill="none" extrusionOk="0">
                <a:moveTo>
                  <a:pt x="-1" y="7831"/>
                </a:moveTo>
                <a:cubicBezTo>
                  <a:pt x="4103" y="2871"/>
                  <a:pt x="10205" y="-1"/>
                  <a:pt x="16643" y="0"/>
                </a:cubicBezTo>
                <a:cubicBezTo>
                  <a:pt x="28572" y="0"/>
                  <a:pt x="38243" y="9670"/>
                  <a:pt x="38243" y="21600"/>
                </a:cubicBezTo>
              </a:path>
              <a:path w="38243" h="21600" stroke="0" extrusionOk="0">
                <a:moveTo>
                  <a:pt x="-1" y="7831"/>
                </a:moveTo>
                <a:cubicBezTo>
                  <a:pt x="4103" y="2871"/>
                  <a:pt x="10205" y="-1"/>
                  <a:pt x="16643" y="0"/>
                </a:cubicBezTo>
                <a:cubicBezTo>
                  <a:pt x="28572" y="0"/>
                  <a:pt x="38243" y="9670"/>
                  <a:pt x="38243" y="21600"/>
                </a:cubicBezTo>
                <a:lnTo>
                  <a:pt x="16643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36" name="Arc 132"/>
          <p:cNvSpPr/>
          <p:nvPr/>
        </p:nvSpPr>
        <p:spPr bwMode="auto">
          <a:xfrm flipH="1">
            <a:off x="6516688" y="1916113"/>
            <a:ext cx="215900" cy="144462"/>
          </a:xfrm>
          <a:custGeom>
            <a:avLst/>
            <a:gdLst>
              <a:gd name="G0" fmla="+- 21600 0 0"/>
              <a:gd name="G1" fmla="+- 15740 0 0"/>
              <a:gd name="G2" fmla="+- 21600 0 0"/>
              <a:gd name="T0" fmla="*/ 42706 w 43200"/>
              <a:gd name="T1" fmla="*/ 11148 h 37340"/>
              <a:gd name="T2" fmla="*/ 6808 w 43200"/>
              <a:gd name="T3" fmla="*/ 0 h 37340"/>
              <a:gd name="T4" fmla="*/ 21600 w 43200"/>
              <a:gd name="T5" fmla="*/ 15740 h 37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340" fill="none" extrusionOk="0">
                <a:moveTo>
                  <a:pt x="42706" y="11147"/>
                </a:moveTo>
                <a:cubicBezTo>
                  <a:pt x="43034" y="12656"/>
                  <a:pt x="43200" y="14196"/>
                  <a:pt x="43200" y="15740"/>
                </a:cubicBezTo>
                <a:cubicBezTo>
                  <a:pt x="43200" y="27669"/>
                  <a:pt x="33529" y="37340"/>
                  <a:pt x="21600" y="37340"/>
                </a:cubicBezTo>
                <a:cubicBezTo>
                  <a:pt x="9670" y="37340"/>
                  <a:pt x="0" y="27669"/>
                  <a:pt x="0" y="15740"/>
                </a:cubicBezTo>
                <a:cubicBezTo>
                  <a:pt x="-1" y="9778"/>
                  <a:pt x="2463" y="4082"/>
                  <a:pt x="6807" y="-1"/>
                </a:cubicBezTo>
              </a:path>
              <a:path w="43200" h="37340" stroke="0" extrusionOk="0">
                <a:moveTo>
                  <a:pt x="42706" y="11147"/>
                </a:moveTo>
                <a:cubicBezTo>
                  <a:pt x="43034" y="12656"/>
                  <a:pt x="43200" y="14196"/>
                  <a:pt x="43200" y="15740"/>
                </a:cubicBezTo>
                <a:cubicBezTo>
                  <a:pt x="43200" y="27669"/>
                  <a:pt x="33529" y="37340"/>
                  <a:pt x="21600" y="37340"/>
                </a:cubicBezTo>
                <a:cubicBezTo>
                  <a:pt x="9670" y="37340"/>
                  <a:pt x="0" y="27669"/>
                  <a:pt x="0" y="15740"/>
                </a:cubicBezTo>
                <a:cubicBezTo>
                  <a:pt x="-1" y="9778"/>
                  <a:pt x="2463" y="4082"/>
                  <a:pt x="6807" y="-1"/>
                </a:cubicBezTo>
                <a:lnTo>
                  <a:pt x="21600" y="1574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37" name="Arc 133"/>
          <p:cNvSpPr/>
          <p:nvPr/>
        </p:nvSpPr>
        <p:spPr bwMode="auto">
          <a:xfrm flipH="1" flipV="1">
            <a:off x="5651500" y="620713"/>
            <a:ext cx="215900" cy="261937"/>
          </a:xfrm>
          <a:custGeom>
            <a:avLst/>
            <a:gdLst>
              <a:gd name="G0" fmla="+- 21600 0 0"/>
              <a:gd name="G1" fmla="+- 16871 0 0"/>
              <a:gd name="G2" fmla="+- 21600 0 0"/>
              <a:gd name="T0" fmla="*/ 9763 w 21600"/>
              <a:gd name="T1" fmla="*/ 34939 h 34939"/>
              <a:gd name="T2" fmla="*/ 8112 w 21600"/>
              <a:gd name="T3" fmla="*/ 0 h 34939"/>
              <a:gd name="T4" fmla="*/ 21600 w 21600"/>
              <a:gd name="T5" fmla="*/ 16871 h 34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939" fill="none" extrusionOk="0">
                <a:moveTo>
                  <a:pt x="9763" y="34938"/>
                </a:moveTo>
                <a:cubicBezTo>
                  <a:pt x="3670" y="30947"/>
                  <a:pt x="0" y="24154"/>
                  <a:pt x="0" y="16871"/>
                </a:cubicBezTo>
                <a:cubicBezTo>
                  <a:pt x="-1" y="10306"/>
                  <a:pt x="2984" y="4098"/>
                  <a:pt x="8111" y="-1"/>
                </a:cubicBezTo>
              </a:path>
              <a:path w="21600" h="34939" stroke="0" extrusionOk="0">
                <a:moveTo>
                  <a:pt x="9763" y="34938"/>
                </a:moveTo>
                <a:cubicBezTo>
                  <a:pt x="3670" y="30947"/>
                  <a:pt x="0" y="24154"/>
                  <a:pt x="0" y="16871"/>
                </a:cubicBezTo>
                <a:cubicBezTo>
                  <a:pt x="-1" y="10306"/>
                  <a:pt x="2984" y="4098"/>
                  <a:pt x="8111" y="-1"/>
                </a:cubicBezTo>
                <a:lnTo>
                  <a:pt x="21600" y="16871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zh-CN" altLang="zh-CN"/>
          </a:p>
        </p:txBody>
      </p:sp>
      <p:sp>
        <p:nvSpPr>
          <p:cNvPr id="21638" name="Arc 134"/>
          <p:cNvSpPr/>
          <p:nvPr/>
        </p:nvSpPr>
        <p:spPr bwMode="auto">
          <a:xfrm flipH="1">
            <a:off x="7164388" y="2636838"/>
            <a:ext cx="255587" cy="236537"/>
          </a:xfrm>
          <a:custGeom>
            <a:avLst/>
            <a:gdLst>
              <a:gd name="G0" fmla="+- 16643 0 0"/>
              <a:gd name="G1" fmla="+- 21600 0 0"/>
              <a:gd name="G2" fmla="+- 21600 0 0"/>
              <a:gd name="T0" fmla="*/ 0 w 38243"/>
              <a:gd name="T1" fmla="*/ 7832 h 35784"/>
              <a:gd name="T2" fmla="*/ 32934 w 38243"/>
              <a:gd name="T3" fmla="*/ 35784 h 35784"/>
              <a:gd name="T4" fmla="*/ 16643 w 38243"/>
              <a:gd name="T5" fmla="*/ 21600 h 35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243" h="35784" fill="none" extrusionOk="0">
                <a:moveTo>
                  <a:pt x="-1" y="7831"/>
                </a:moveTo>
                <a:cubicBezTo>
                  <a:pt x="4103" y="2871"/>
                  <a:pt x="10205" y="-1"/>
                  <a:pt x="16643" y="0"/>
                </a:cubicBezTo>
                <a:cubicBezTo>
                  <a:pt x="28572" y="0"/>
                  <a:pt x="38243" y="9670"/>
                  <a:pt x="38243" y="21600"/>
                </a:cubicBezTo>
                <a:cubicBezTo>
                  <a:pt x="38243" y="26813"/>
                  <a:pt x="36357" y="31851"/>
                  <a:pt x="32933" y="35783"/>
                </a:cubicBezTo>
              </a:path>
              <a:path w="38243" h="35784" stroke="0" extrusionOk="0">
                <a:moveTo>
                  <a:pt x="-1" y="7831"/>
                </a:moveTo>
                <a:cubicBezTo>
                  <a:pt x="4103" y="2871"/>
                  <a:pt x="10205" y="-1"/>
                  <a:pt x="16643" y="0"/>
                </a:cubicBezTo>
                <a:cubicBezTo>
                  <a:pt x="28572" y="0"/>
                  <a:pt x="38243" y="9670"/>
                  <a:pt x="38243" y="21600"/>
                </a:cubicBezTo>
                <a:cubicBezTo>
                  <a:pt x="38243" y="26813"/>
                  <a:pt x="36357" y="31851"/>
                  <a:pt x="32933" y="35783"/>
                </a:cubicBezTo>
                <a:lnTo>
                  <a:pt x="16643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1639" name="AutoShape 135"/>
          <p:cNvSpPr>
            <a:spLocks noChangeArrowheads="1"/>
          </p:cNvSpPr>
          <p:nvPr/>
        </p:nvSpPr>
        <p:spPr bwMode="auto">
          <a:xfrm>
            <a:off x="539750" y="692150"/>
            <a:ext cx="576263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5" grpId="0" animBg="1"/>
      <p:bldP spid="21636" grpId="0" animBg="1"/>
      <p:bldP spid="21637" grpId="0" animBg="1"/>
      <p:bldP spid="216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Group 4"/>
          <p:cNvGrpSpPr/>
          <p:nvPr/>
        </p:nvGrpSpPr>
        <p:grpSpPr bwMode="auto">
          <a:xfrm>
            <a:off x="3492500" y="2205038"/>
            <a:ext cx="5292725" cy="2967037"/>
            <a:chOff x="2426" y="164"/>
            <a:chExt cx="3334" cy="1869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2789" y="391"/>
              <a:ext cx="2676" cy="1407"/>
            </a:xfrm>
            <a:prstGeom prst="parallelogram">
              <a:avLst>
                <a:gd name="adj" fmla="val 47548"/>
              </a:avLst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3558" name="Group 6"/>
            <p:cNvGrpSpPr/>
            <p:nvPr/>
          </p:nvGrpSpPr>
          <p:grpSpPr bwMode="auto">
            <a:xfrm>
              <a:off x="2426" y="164"/>
              <a:ext cx="3334" cy="1869"/>
              <a:chOff x="2426" y="164"/>
              <a:chExt cx="3334" cy="1869"/>
            </a:xfrm>
          </p:grpSpPr>
          <p:sp>
            <p:nvSpPr>
              <p:cNvPr id="23559" name="Line 7"/>
              <p:cNvSpPr>
                <a:spLocks noChangeShapeType="1"/>
              </p:cNvSpPr>
              <p:nvPr/>
            </p:nvSpPr>
            <p:spPr bwMode="auto">
              <a:xfrm>
                <a:off x="3470" y="391"/>
                <a:ext cx="1315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3560" name="Group 8"/>
              <p:cNvGrpSpPr/>
              <p:nvPr/>
            </p:nvGrpSpPr>
            <p:grpSpPr bwMode="auto">
              <a:xfrm>
                <a:off x="2426" y="164"/>
                <a:ext cx="3334" cy="1869"/>
                <a:chOff x="2426" y="164"/>
                <a:chExt cx="3334" cy="1869"/>
              </a:xfrm>
            </p:grpSpPr>
            <p:sp>
              <p:nvSpPr>
                <p:cNvPr id="235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96" y="890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/>
                    <a:t>O</a:t>
                  </a:r>
                </a:p>
              </p:txBody>
            </p:sp>
            <p:sp>
              <p:nvSpPr>
                <p:cNvPr id="2356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426" y="1706"/>
                  <a:ext cx="31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/>
                    <a:t>B</a:t>
                  </a:r>
                </a:p>
              </p:txBody>
            </p:sp>
            <p:sp>
              <p:nvSpPr>
                <p:cNvPr id="2356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061" y="164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/>
                    <a:t>A</a:t>
                  </a:r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789" y="391"/>
                  <a:ext cx="2676" cy="140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442" y="164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/>
                    <a:t>D</a:t>
                  </a:r>
                </a:p>
              </p:txBody>
            </p:sp>
            <p:sp>
              <p:nvSpPr>
                <p:cNvPr id="2356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6" y="1706"/>
                  <a:ext cx="31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/>
                    <a:t>C</a:t>
                  </a:r>
                </a:p>
              </p:txBody>
            </p:sp>
          </p:grpSp>
        </p:grpSp>
      </p:grp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6516688" y="4797425"/>
            <a:ext cx="719137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5148263" y="1196975"/>
            <a:ext cx="719137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5867400" y="1268413"/>
            <a:ext cx="649288" cy="482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64163" y="9810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867400" y="580548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148263" y="1196975"/>
            <a:ext cx="719137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5867400" y="1268413"/>
            <a:ext cx="649288" cy="482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6516688" y="4797425"/>
            <a:ext cx="719137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5148263" y="1196975"/>
            <a:ext cx="719137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5867400" y="1268413"/>
            <a:ext cx="649288" cy="482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64163" y="9810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E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6516688" y="4797425"/>
            <a:ext cx="719137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V="1">
            <a:off x="5148263" y="1196975"/>
            <a:ext cx="719137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867400" y="1268413"/>
            <a:ext cx="649288" cy="482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586" name="Group 34"/>
          <p:cNvGrpSpPr/>
          <p:nvPr/>
        </p:nvGrpSpPr>
        <p:grpSpPr bwMode="auto">
          <a:xfrm>
            <a:off x="5148263" y="981075"/>
            <a:ext cx="2087562" cy="5343525"/>
            <a:chOff x="3243" y="618"/>
            <a:chExt cx="1315" cy="3366"/>
          </a:xfrm>
        </p:grpSpPr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3696" y="3657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F</a:t>
              </a:r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3379" y="61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E</a:t>
              </a:r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 flipH="1">
              <a:off x="4105" y="3022"/>
              <a:ext cx="453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 flipV="1">
              <a:off x="3243" y="754"/>
              <a:ext cx="453" cy="8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867400" y="1268413"/>
            <a:ext cx="649288" cy="482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603" name="Group 51"/>
          <p:cNvGrpSpPr/>
          <p:nvPr/>
        </p:nvGrpSpPr>
        <p:grpSpPr bwMode="auto">
          <a:xfrm>
            <a:off x="3492500" y="981075"/>
            <a:ext cx="5292725" cy="5343525"/>
            <a:chOff x="2200" y="618"/>
            <a:chExt cx="3334" cy="3366"/>
          </a:xfrm>
        </p:grpSpPr>
        <p:grpSp>
          <p:nvGrpSpPr>
            <p:cNvPr id="23587" name="Group 35"/>
            <p:cNvGrpSpPr/>
            <p:nvPr/>
          </p:nvGrpSpPr>
          <p:grpSpPr bwMode="auto">
            <a:xfrm>
              <a:off x="2200" y="1389"/>
              <a:ext cx="3334" cy="1869"/>
              <a:chOff x="2426" y="164"/>
              <a:chExt cx="3334" cy="1869"/>
            </a:xfrm>
          </p:grpSpPr>
          <p:sp>
            <p:nvSpPr>
              <p:cNvPr id="23588" name="AutoShape 36"/>
              <p:cNvSpPr>
                <a:spLocks noChangeArrowheads="1"/>
              </p:cNvSpPr>
              <p:nvPr/>
            </p:nvSpPr>
            <p:spPr bwMode="auto">
              <a:xfrm>
                <a:off x="2789" y="391"/>
                <a:ext cx="2676" cy="1407"/>
              </a:xfrm>
              <a:prstGeom prst="parallelogram">
                <a:avLst>
                  <a:gd name="adj" fmla="val 47548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23589" name="Group 37"/>
              <p:cNvGrpSpPr/>
              <p:nvPr/>
            </p:nvGrpSpPr>
            <p:grpSpPr bwMode="auto">
              <a:xfrm>
                <a:off x="2426" y="164"/>
                <a:ext cx="3334" cy="1869"/>
                <a:chOff x="2426" y="164"/>
                <a:chExt cx="3334" cy="1869"/>
              </a:xfrm>
            </p:grpSpPr>
            <p:sp>
              <p:nvSpPr>
                <p:cNvPr id="23590" name="Line 38"/>
                <p:cNvSpPr>
                  <a:spLocks noChangeShapeType="1"/>
                </p:cNvSpPr>
                <p:nvPr/>
              </p:nvSpPr>
              <p:spPr bwMode="auto">
                <a:xfrm>
                  <a:off x="3470" y="391"/>
                  <a:ext cx="1315" cy="140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591" name="Group 39"/>
                <p:cNvGrpSpPr/>
                <p:nvPr/>
              </p:nvGrpSpPr>
              <p:grpSpPr bwMode="auto">
                <a:xfrm>
                  <a:off x="2426" y="164"/>
                  <a:ext cx="3334" cy="1869"/>
                  <a:chOff x="2426" y="164"/>
                  <a:chExt cx="3334" cy="1869"/>
                </a:xfrm>
              </p:grpSpPr>
              <p:sp>
                <p:nvSpPr>
                  <p:cNvPr id="2359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90"/>
                    <a:ext cx="318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/>
                      <a:t>O</a:t>
                    </a:r>
                  </a:p>
                </p:txBody>
              </p:sp>
              <p:sp>
                <p:nvSpPr>
                  <p:cNvPr id="2359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6" y="1706"/>
                    <a:ext cx="317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/>
                      <a:t>B</a:t>
                    </a:r>
                  </a:p>
                </p:txBody>
              </p:sp>
              <p:sp>
                <p:nvSpPr>
                  <p:cNvPr id="23594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1" y="164"/>
                    <a:ext cx="318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/>
                      <a:t>A</a:t>
                    </a:r>
                  </a:p>
                </p:txBody>
              </p:sp>
              <p:sp>
                <p:nvSpPr>
                  <p:cNvPr id="23595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89" y="391"/>
                    <a:ext cx="2676" cy="140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9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42" y="164"/>
                    <a:ext cx="318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/>
                      <a:t>D</a:t>
                    </a:r>
                  </a:p>
                </p:txBody>
              </p:sp>
              <p:sp>
                <p:nvSpPr>
                  <p:cNvPr id="23597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6" y="1706"/>
                    <a:ext cx="317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/>
                      <a:t>C</a:t>
                    </a:r>
                  </a:p>
                </p:txBody>
              </p:sp>
            </p:grpSp>
          </p:grpSp>
        </p:grpSp>
        <p:grpSp>
          <p:nvGrpSpPr>
            <p:cNvPr id="23598" name="Group 46"/>
            <p:cNvGrpSpPr/>
            <p:nvPr/>
          </p:nvGrpSpPr>
          <p:grpSpPr bwMode="auto">
            <a:xfrm>
              <a:off x="3243" y="618"/>
              <a:ext cx="1315" cy="3366"/>
              <a:chOff x="3243" y="618"/>
              <a:chExt cx="1315" cy="3366"/>
            </a:xfrm>
          </p:grpSpPr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3696" y="3657"/>
                <a:ext cx="3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F</a:t>
                </a:r>
              </a:p>
            </p:txBody>
          </p: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3379" y="618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E</a:t>
                </a: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4105" y="3022"/>
                <a:ext cx="453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 flipV="1">
                <a:off x="3243" y="754"/>
                <a:ext cx="453" cy="8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3604" name="Arc 52"/>
          <p:cNvSpPr/>
          <p:nvPr/>
        </p:nvSpPr>
        <p:spPr bwMode="auto">
          <a:xfrm flipH="1">
            <a:off x="5940425" y="3284538"/>
            <a:ext cx="255588" cy="142875"/>
          </a:xfrm>
          <a:custGeom>
            <a:avLst/>
            <a:gdLst>
              <a:gd name="G0" fmla="+- 16665 0 0"/>
              <a:gd name="G1" fmla="+- 21600 0 0"/>
              <a:gd name="G2" fmla="+- 21600 0 0"/>
              <a:gd name="T0" fmla="*/ 0 w 38265"/>
              <a:gd name="T1" fmla="*/ 7858 h 21600"/>
              <a:gd name="T2" fmla="*/ 38265 w 38265"/>
              <a:gd name="T3" fmla="*/ 21600 h 21600"/>
              <a:gd name="T4" fmla="*/ 16665 w 382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265" h="21600" fill="none" extrusionOk="0">
                <a:moveTo>
                  <a:pt x="0" y="7858"/>
                </a:moveTo>
                <a:cubicBezTo>
                  <a:pt x="4103" y="2882"/>
                  <a:pt x="10215" y="-1"/>
                  <a:pt x="16665" y="0"/>
                </a:cubicBezTo>
                <a:cubicBezTo>
                  <a:pt x="28594" y="0"/>
                  <a:pt x="38265" y="9670"/>
                  <a:pt x="38265" y="21600"/>
                </a:cubicBezTo>
              </a:path>
              <a:path w="38265" h="21600" stroke="0" extrusionOk="0">
                <a:moveTo>
                  <a:pt x="0" y="7858"/>
                </a:moveTo>
                <a:cubicBezTo>
                  <a:pt x="4103" y="2882"/>
                  <a:pt x="10215" y="-1"/>
                  <a:pt x="16665" y="0"/>
                </a:cubicBezTo>
                <a:cubicBezTo>
                  <a:pt x="28594" y="0"/>
                  <a:pt x="38265" y="9670"/>
                  <a:pt x="38265" y="21600"/>
                </a:cubicBezTo>
                <a:lnTo>
                  <a:pt x="16665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5" name="Arc 53"/>
          <p:cNvSpPr/>
          <p:nvPr/>
        </p:nvSpPr>
        <p:spPr bwMode="auto">
          <a:xfrm flipH="1">
            <a:off x="6227763" y="3860800"/>
            <a:ext cx="222250" cy="288925"/>
          </a:xfrm>
          <a:custGeom>
            <a:avLst/>
            <a:gdLst>
              <a:gd name="G0" fmla="+- 21600 0 0"/>
              <a:gd name="G1" fmla="+- 15740 0 0"/>
              <a:gd name="G2" fmla="+- 21600 0 0"/>
              <a:gd name="T0" fmla="*/ 33263 w 33263"/>
              <a:gd name="T1" fmla="*/ 33921 h 37340"/>
              <a:gd name="T2" fmla="*/ 6808 w 33263"/>
              <a:gd name="T3" fmla="*/ 0 h 37340"/>
              <a:gd name="T4" fmla="*/ 21600 w 33263"/>
              <a:gd name="T5" fmla="*/ 15740 h 37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263" h="37340" fill="none" extrusionOk="0">
                <a:moveTo>
                  <a:pt x="33262" y="33920"/>
                </a:moveTo>
                <a:cubicBezTo>
                  <a:pt x="29782" y="36153"/>
                  <a:pt x="25734" y="37339"/>
                  <a:pt x="21600" y="37340"/>
                </a:cubicBezTo>
                <a:cubicBezTo>
                  <a:pt x="9670" y="37340"/>
                  <a:pt x="0" y="27669"/>
                  <a:pt x="0" y="15740"/>
                </a:cubicBezTo>
                <a:cubicBezTo>
                  <a:pt x="-1" y="9778"/>
                  <a:pt x="2463" y="4082"/>
                  <a:pt x="6807" y="-1"/>
                </a:cubicBezTo>
              </a:path>
              <a:path w="33263" h="37340" stroke="0" extrusionOk="0">
                <a:moveTo>
                  <a:pt x="33262" y="33920"/>
                </a:moveTo>
                <a:cubicBezTo>
                  <a:pt x="29782" y="36153"/>
                  <a:pt x="25734" y="37339"/>
                  <a:pt x="21600" y="37340"/>
                </a:cubicBezTo>
                <a:cubicBezTo>
                  <a:pt x="9670" y="37340"/>
                  <a:pt x="0" y="27669"/>
                  <a:pt x="0" y="15740"/>
                </a:cubicBezTo>
                <a:cubicBezTo>
                  <a:pt x="-1" y="9778"/>
                  <a:pt x="2463" y="4082"/>
                  <a:pt x="6807" y="-1"/>
                </a:cubicBezTo>
                <a:lnTo>
                  <a:pt x="21600" y="1574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6" name="Arc 54"/>
          <p:cNvSpPr/>
          <p:nvPr/>
        </p:nvSpPr>
        <p:spPr bwMode="auto">
          <a:xfrm rot="5400000" flipH="1" flipV="1">
            <a:off x="5619750" y="1444625"/>
            <a:ext cx="358775" cy="295275"/>
          </a:xfrm>
          <a:custGeom>
            <a:avLst/>
            <a:gdLst>
              <a:gd name="G0" fmla="+- 21600 0 0"/>
              <a:gd name="G1" fmla="+- 16871 0 0"/>
              <a:gd name="G2" fmla="+- 21600 0 0"/>
              <a:gd name="T0" fmla="*/ 1732 w 21600"/>
              <a:gd name="T1" fmla="*/ 25347 h 25347"/>
              <a:gd name="T2" fmla="*/ 8112 w 21600"/>
              <a:gd name="T3" fmla="*/ 0 h 25347"/>
              <a:gd name="T4" fmla="*/ 21600 w 21600"/>
              <a:gd name="T5" fmla="*/ 16871 h 25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347" fill="none" extrusionOk="0">
                <a:moveTo>
                  <a:pt x="1732" y="25346"/>
                </a:moveTo>
                <a:cubicBezTo>
                  <a:pt x="589" y="22667"/>
                  <a:pt x="0" y="19784"/>
                  <a:pt x="0" y="16871"/>
                </a:cubicBezTo>
                <a:cubicBezTo>
                  <a:pt x="-1" y="10306"/>
                  <a:pt x="2984" y="4098"/>
                  <a:pt x="8111" y="-1"/>
                </a:cubicBezTo>
              </a:path>
              <a:path w="21600" h="25347" stroke="0" extrusionOk="0">
                <a:moveTo>
                  <a:pt x="1732" y="25346"/>
                </a:moveTo>
                <a:cubicBezTo>
                  <a:pt x="589" y="22667"/>
                  <a:pt x="0" y="19784"/>
                  <a:pt x="0" y="16871"/>
                </a:cubicBezTo>
                <a:cubicBezTo>
                  <a:pt x="-1" y="10306"/>
                  <a:pt x="2984" y="4098"/>
                  <a:pt x="8111" y="-1"/>
                </a:cubicBezTo>
                <a:lnTo>
                  <a:pt x="21600" y="16871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zh-CN"/>
          </a:p>
        </p:txBody>
      </p:sp>
      <p:sp>
        <p:nvSpPr>
          <p:cNvPr id="23607" name="Arc 55"/>
          <p:cNvSpPr/>
          <p:nvPr/>
        </p:nvSpPr>
        <p:spPr bwMode="auto">
          <a:xfrm rot="18044769" flipH="1">
            <a:off x="5953919" y="5718969"/>
            <a:ext cx="908050" cy="360362"/>
          </a:xfrm>
          <a:custGeom>
            <a:avLst/>
            <a:gdLst>
              <a:gd name="G0" fmla="+- 21600 0 0"/>
              <a:gd name="G1" fmla="+- 13772 0 0"/>
              <a:gd name="G2" fmla="+- 21600 0 0"/>
              <a:gd name="T0" fmla="*/ 686 w 21600"/>
              <a:gd name="T1" fmla="*/ 19171 h 19171"/>
              <a:gd name="T2" fmla="*/ 4960 w 21600"/>
              <a:gd name="T3" fmla="*/ 0 h 19171"/>
              <a:gd name="T4" fmla="*/ 21600 w 21600"/>
              <a:gd name="T5" fmla="*/ 13772 h 19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171" fill="none" extrusionOk="0">
                <a:moveTo>
                  <a:pt x="685" y="19171"/>
                </a:moveTo>
                <a:cubicBezTo>
                  <a:pt x="230" y="17407"/>
                  <a:pt x="0" y="15593"/>
                  <a:pt x="0" y="13772"/>
                </a:cubicBezTo>
                <a:cubicBezTo>
                  <a:pt x="-1" y="8743"/>
                  <a:pt x="1754" y="3873"/>
                  <a:pt x="4959" y="-1"/>
                </a:cubicBezTo>
              </a:path>
              <a:path w="21600" h="19171" stroke="0" extrusionOk="0">
                <a:moveTo>
                  <a:pt x="685" y="19171"/>
                </a:moveTo>
                <a:cubicBezTo>
                  <a:pt x="230" y="17407"/>
                  <a:pt x="0" y="15593"/>
                  <a:pt x="0" y="13772"/>
                </a:cubicBezTo>
                <a:cubicBezTo>
                  <a:pt x="-1" y="8743"/>
                  <a:pt x="1754" y="3873"/>
                  <a:pt x="4959" y="-1"/>
                </a:cubicBezTo>
                <a:lnTo>
                  <a:pt x="21600" y="13772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zh-CN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755650" y="549275"/>
            <a:ext cx="576263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611188" y="404813"/>
            <a:ext cx="446405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         </a:t>
            </a:r>
            <a:r>
              <a:rPr lang="en-US" altLang="zh-CN" sz="3200" b="1"/>
              <a:t>ABCD</a:t>
            </a:r>
            <a:r>
              <a:rPr lang="zh-CN" altLang="en-US" sz="3200" b="1"/>
              <a:t>的对角线</a:t>
            </a:r>
            <a:r>
              <a:rPr lang="en-US" altLang="zh-CN" sz="3200" b="1"/>
              <a:t>AC</a:t>
            </a:r>
            <a:r>
              <a:rPr lang="zh-CN" altLang="en-US" sz="3200" b="1"/>
              <a:t>与</a:t>
            </a:r>
            <a:r>
              <a:rPr lang="en-US" altLang="zh-CN" sz="3200" b="1"/>
              <a:t>BD</a:t>
            </a:r>
            <a:r>
              <a:rPr lang="zh-CN" altLang="en-US" sz="3200" b="1"/>
              <a:t>相交于点</a:t>
            </a:r>
            <a:r>
              <a:rPr lang="en-US" altLang="zh-CN" sz="3200" b="1"/>
              <a:t>O</a:t>
            </a:r>
            <a:r>
              <a:rPr lang="zh-CN" altLang="en-US" sz="3200" b="1"/>
              <a:t>，过点</a:t>
            </a:r>
            <a:r>
              <a:rPr lang="en-US" altLang="zh-CN" sz="3200" b="1"/>
              <a:t>O</a:t>
            </a:r>
            <a:r>
              <a:rPr lang="zh-CN" altLang="en-US" sz="3200" b="1"/>
              <a:t>作一条直线，分别交</a:t>
            </a:r>
            <a:r>
              <a:rPr lang="en-US" altLang="zh-CN" sz="3200" b="1"/>
              <a:t>BA,DC</a:t>
            </a:r>
            <a:r>
              <a:rPr lang="zh-CN" altLang="en-US" sz="3200" b="1"/>
              <a:t>的延长线于点</a:t>
            </a:r>
            <a:r>
              <a:rPr lang="en-US" altLang="zh-CN" sz="3200" b="1"/>
              <a:t>E,F</a:t>
            </a:r>
            <a:r>
              <a:rPr lang="zh-CN" altLang="en-US" sz="3200" b="1"/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3200" b="1"/>
              <a:t>求证：</a:t>
            </a:r>
            <a:r>
              <a:rPr lang="en-US" altLang="zh-CN" sz="3200" b="1"/>
              <a:t>OE=OF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4" grpId="0" animBg="1"/>
      <p:bldP spid="23605" grpId="0" animBg="1"/>
      <p:bldP spid="23606" grpId="0" animBg="1"/>
      <p:bldP spid="236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3"/>
          <p:cNvGrpSpPr/>
          <p:nvPr/>
        </p:nvGrpSpPr>
        <p:grpSpPr bwMode="auto">
          <a:xfrm>
            <a:off x="6132513" y="0"/>
            <a:ext cx="3011487" cy="1687513"/>
            <a:chOff x="3984" y="3072"/>
            <a:chExt cx="1584" cy="565"/>
          </a:xfrm>
        </p:grpSpPr>
        <p:grpSp>
          <p:nvGrpSpPr>
            <p:cNvPr id="26627" name="Group 4"/>
            <p:cNvGrpSpPr/>
            <p:nvPr/>
          </p:nvGrpSpPr>
          <p:grpSpPr bwMode="auto">
            <a:xfrm>
              <a:off x="3984" y="3072"/>
              <a:ext cx="1584" cy="565"/>
              <a:chOff x="4080" y="864"/>
              <a:chExt cx="1584" cy="565"/>
            </a:xfrm>
          </p:grpSpPr>
          <p:sp>
            <p:nvSpPr>
              <p:cNvPr id="88069" name="AutoShape 5"/>
              <p:cNvSpPr>
                <a:spLocks noChangeArrowheads="1"/>
              </p:cNvSpPr>
              <p:nvPr/>
            </p:nvSpPr>
            <p:spPr bwMode="auto">
              <a:xfrm>
                <a:off x="4272" y="1008"/>
                <a:ext cx="1104" cy="384"/>
              </a:xfrm>
              <a:prstGeom prst="parallelogram">
                <a:avLst>
                  <a:gd name="adj" fmla="val 71875"/>
                </a:avLst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kumimoji="1" lang="zh-CN" altLang="en-US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629" name="Text Box 6"/>
              <p:cNvSpPr txBox="1">
                <a:spLocks noChangeArrowheads="1"/>
              </p:cNvSpPr>
              <p:nvPr/>
            </p:nvSpPr>
            <p:spPr bwMode="auto">
              <a:xfrm>
                <a:off x="4080" y="1296"/>
                <a:ext cx="19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630" name="Text Box 7"/>
              <p:cNvSpPr txBox="1">
                <a:spLocks noChangeArrowheads="1"/>
              </p:cNvSpPr>
              <p:nvPr/>
            </p:nvSpPr>
            <p:spPr bwMode="auto">
              <a:xfrm>
                <a:off x="5088" y="1296"/>
                <a:ext cx="24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6631" name="Text Box 8"/>
              <p:cNvSpPr txBox="1">
                <a:spLocks noChangeArrowheads="1"/>
              </p:cNvSpPr>
              <p:nvPr/>
            </p:nvSpPr>
            <p:spPr bwMode="auto">
              <a:xfrm>
                <a:off x="5376" y="864"/>
                <a:ext cx="288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6632" name="Text Box 9"/>
              <p:cNvSpPr txBox="1">
                <a:spLocks noChangeArrowheads="1"/>
              </p:cNvSpPr>
              <p:nvPr/>
            </p:nvSpPr>
            <p:spPr bwMode="auto">
              <a:xfrm>
                <a:off x="4320" y="864"/>
                <a:ext cx="24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 flipV="1">
              <a:off x="4176" y="3216"/>
              <a:ext cx="1104" cy="3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634" name="Group 24"/>
          <p:cNvGrpSpPr/>
          <p:nvPr/>
        </p:nvGrpSpPr>
        <p:grpSpPr bwMode="auto">
          <a:xfrm>
            <a:off x="0" y="260350"/>
            <a:ext cx="6804025" cy="1066800"/>
            <a:chOff x="0" y="164"/>
            <a:chExt cx="4286" cy="672"/>
          </a:xfrm>
        </p:grpSpPr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0" y="164"/>
              <a:ext cx="428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已知：      </a:t>
              </a:r>
              <a:r>
                <a:rPr kumimoji="1" lang="en-US" altLang="zh-CN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ABCD</a:t>
              </a:r>
              <a:r>
                <a:rPr kumimoji="1" lang="zh-CN" alt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的周长等于</a:t>
              </a:r>
              <a:r>
                <a:rPr kumimoji="1" lang="en-US" altLang="zh-CN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20 cm</a:t>
              </a:r>
              <a:r>
                <a:rPr kumimoji="1" lang="zh-CN" alt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，</a:t>
              </a:r>
              <a:r>
                <a:rPr kumimoji="1" lang="en-US" altLang="zh-CN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AC=7 cm</a:t>
              </a:r>
              <a:r>
                <a:rPr kumimoji="1" lang="zh-CN" alt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，求△</a:t>
              </a:r>
              <a:r>
                <a:rPr kumimoji="1" lang="en-US" altLang="zh-CN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ABC</a:t>
              </a:r>
              <a:r>
                <a:rPr kumimoji="1" lang="zh-CN" alt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的周长。</a:t>
              </a:r>
            </a:p>
          </p:txBody>
        </p:sp>
        <p:sp>
          <p:nvSpPr>
            <p:cNvPr id="88077" name="AutoShape 13"/>
            <p:cNvSpPr>
              <a:spLocks noChangeArrowheads="1"/>
            </p:cNvSpPr>
            <p:nvPr/>
          </p:nvSpPr>
          <p:spPr bwMode="auto">
            <a:xfrm>
              <a:off x="793" y="210"/>
              <a:ext cx="350" cy="219"/>
            </a:xfrm>
            <a:prstGeom prst="parallelogram">
              <a:avLst>
                <a:gd name="adj" fmla="val 39954"/>
              </a:avLst>
            </a:prstGeom>
            <a:noFill/>
            <a:ln w="28575">
              <a:solidFill>
                <a:srgbClr val="FF00FF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637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3675" y="6165850"/>
            <a:ext cx="935038" cy="431800"/>
          </a:xfrm>
          <a:prstGeom prst="actionButtonBackPrevious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公式" r:id="rId3" imgW="916305" imgH="215900" progId="Equation.3">
                  <p:embed/>
                </p:oleObj>
              </mc:Choice>
              <mc:Fallback>
                <p:oleObj name="公式" r:id="rId3" imgW="916305" imgH="215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9" name="Group 15"/>
          <p:cNvGrpSpPr/>
          <p:nvPr/>
        </p:nvGrpSpPr>
        <p:grpSpPr bwMode="auto">
          <a:xfrm>
            <a:off x="0" y="1125538"/>
            <a:ext cx="9144000" cy="4275137"/>
            <a:chOff x="0" y="709"/>
            <a:chExt cx="5760" cy="2693"/>
          </a:xfrm>
        </p:grpSpPr>
        <p:sp>
          <p:nvSpPr>
            <p:cNvPr id="26640" name="Text Box 14"/>
            <p:cNvSpPr txBox="1">
              <a:spLocks noChangeArrowheads="1"/>
            </p:cNvSpPr>
            <p:nvPr/>
          </p:nvSpPr>
          <p:spPr bwMode="auto">
            <a:xfrm>
              <a:off x="0" y="709"/>
              <a:ext cx="7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>
                  <a:latin typeface="Times New Roman" panose="02020603050405020304" pitchFamily="18" charset="0"/>
                </a:rPr>
                <a:t>解：</a:t>
              </a: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213" y="962"/>
              <a:ext cx="5547" cy="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∵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四边形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ABCD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是平行四边形（已知）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∴ 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AB=CD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，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BC=AD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（</a:t>
              </a:r>
              <a:r>
                <a:rPr kumimoji="1" lang="zh-CN" altLang="en-US" sz="32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平行四边形的对边相等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）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即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AB+BC=      </a:t>
              </a:r>
              <a:r>
                <a:rPr kumimoji="1" lang="en-US" altLang="zh-CN" sz="4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C</a:t>
              </a:r>
              <a:r>
                <a:rPr kumimoji="1" lang="en-US" altLang="zh-CN" sz="3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    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ABCD =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10cm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又∵ 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AC=7 cm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（已知）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 ∴</a:t>
              </a:r>
              <a:r>
                <a:rPr kumimoji="1" lang="zh-CN" altLang="en-US" sz="3200" b="1" dirty="0">
                  <a:solidFill>
                    <a:srgbClr val="FF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kumimoji="1" lang="en-US" altLang="zh-CN" sz="3200" b="1" dirty="0">
                  <a:solidFill>
                    <a:srgbClr val="FF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C</a:t>
              </a:r>
              <a:r>
                <a:rPr kumimoji="1" lang="en-US" altLang="zh-CN" sz="1600" b="1" dirty="0">
                  <a:solidFill>
                    <a:srgbClr val="FF00FF"/>
                  </a:solidFill>
                </a:rPr>
                <a:t>△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kumimoji="1" lang="en-US" altLang="zh-CN" sz="1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ABC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=AB+BC+AC=10+7=17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（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cm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）</a:t>
              </a:r>
            </a:p>
          </p:txBody>
        </p:sp>
        <p:sp>
          <p:nvSpPr>
            <p:cNvPr id="88084" name="AutoShape 20"/>
            <p:cNvSpPr>
              <a:spLocks noChangeArrowheads="1"/>
            </p:cNvSpPr>
            <p:nvPr/>
          </p:nvSpPr>
          <p:spPr bwMode="auto">
            <a:xfrm>
              <a:off x="2245" y="2251"/>
              <a:ext cx="227" cy="136"/>
            </a:xfrm>
            <a:prstGeom prst="parallelogram">
              <a:avLst>
                <a:gd name="adj" fmla="val 334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26643" name="Object 19"/>
            <p:cNvGraphicFramePr>
              <a:graphicFrameLocks noChangeAspect="1"/>
            </p:cNvGraphicFramePr>
            <p:nvPr/>
          </p:nvGraphicFramePr>
          <p:xfrm>
            <a:off x="1565" y="1979"/>
            <a:ext cx="298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5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979"/>
                          <a:ext cx="298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35"/>
          <p:cNvSpPr>
            <a:spLocks noChangeArrowheads="1"/>
          </p:cNvSpPr>
          <p:nvPr/>
        </p:nvSpPr>
        <p:spPr bwMode="auto">
          <a:xfrm>
            <a:off x="0" y="836613"/>
            <a:ext cx="727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/>
              <a:t>如图： 在      </a:t>
            </a:r>
            <a:r>
              <a:rPr kumimoji="1" lang="en-US" altLang="zh-CN" sz="2800" b="1"/>
              <a:t>ABCD</a:t>
            </a:r>
            <a:r>
              <a:rPr kumimoji="1" lang="zh-CN" altLang="en-US" sz="2800" b="1"/>
              <a:t>中，∠</a:t>
            </a:r>
            <a:r>
              <a:rPr kumimoji="1" lang="en-US" altLang="zh-CN" sz="2800" b="1"/>
              <a:t>A+∠C=200°</a:t>
            </a:r>
          </a:p>
          <a:p>
            <a:pPr eaLnBrk="0" hangingPunct="0"/>
            <a:r>
              <a:rPr kumimoji="1" lang="zh-CN" altLang="en-US" sz="2800" b="1"/>
              <a:t>则：∠</a:t>
            </a:r>
            <a:r>
              <a:rPr kumimoji="1" lang="en-US" altLang="zh-CN" sz="2800" b="1"/>
              <a:t>A=</a:t>
            </a:r>
            <a:r>
              <a:rPr kumimoji="1" lang="en-US" altLang="zh-CN" sz="2800" b="1" u="sng"/>
              <a:t>            </a:t>
            </a:r>
            <a:r>
              <a:rPr kumimoji="1" lang="zh-CN" altLang="en-US" sz="2800" b="1"/>
              <a:t>，∠</a:t>
            </a:r>
            <a:r>
              <a:rPr kumimoji="1" lang="en-US" altLang="zh-CN" sz="2800" b="1"/>
              <a:t>B=</a:t>
            </a:r>
            <a:r>
              <a:rPr kumimoji="1" lang="en-US" altLang="zh-CN" sz="2800" b="1" u="sng"/>
              <a:t>             </a:t>
            </a:r>
            <a:r>
              <a:rPr kumimoji="1" lang="en-US" altLang="zh-CN" sz="2800" b="1"/>
              <a:t>.</a:t>
            </a:r>
          </a:p>
        </p:txBody>
      </p:sp>
      <p:sp>
        <p:nvSpPr>
          <p:cNvPr id="24579" name="AutoShape 26"/>
          <p:cNvSpPr>
            <a:spLocks noChangeArrowheads="1"/>
          </p:cNvSpPr>
          <p:nvPr/>
        </p:nvSpPr>
        <p:spPr bwMode="auto">
          <a:xfrm>
            <a:off x="1692275" y="981075"/>
            <a:ext cx="504825" cy="2159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24580" name="Text Box 44"/>
          <p:cNvSpPr txBox="1">
            <a:spLocks noChangeArrowheads="1"/>
          </p:cNvSpPr>
          <p:nvPr/>
        </p:nvSpPr>
        <p:spPr bwMode="auto">
          <a:xfrm>
            <a:off x="0" y="0"/>
            <a:ext cx="297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4400" b="1">
                <a:solidFill>
                  <a:srgbClr val="CC3300"/>
                </a:solidFill>
                <a:ea typeface="方正姚体" panose="02010601030101010101" pitchFamily="2" charset="-122"/>
              </a:rPr>
              <a:t>变式练习：</a:t>
            </a:r>
          </a:p>
        </p:txBody>
      </p:sp>
      <p:grpSp>
        <p:nvGrpSpPr>
          <p:cNvPr id="24581" name="Group 5"/>
          <p:cNvGrpSpPr/>
          <p:nvPr/>
        </p:nvGrpSpPr>
        <p:grpSpPr bwMode="auto">
          <a:xfrm>
            <a:off x="5543550" y="620713"/>
            <a:ext cx="3600450" cy="1746250"/>
            <a:chOff x="2352" y="259"/>
            <a:chExt cx="1824" cy="1093"/>
          </a:xfrm>
        </p:grpSpPr>
        <p:grpSp>
          <p:nvGrpSpPr>
            <p:cNvPr id="24582" name="Group 6"/>
            <p:cNvGrpSpPr/>
            <p:nvPr/>
          </p:nvGrpSpPr>
          <p:grpSpPr bwMode="auto">
            <a:xfrm>
              <a:off x="2352" y="259"/>
              <a:ext cx="1824" cy="1093"/>
              <a:chOff x="192" y="1344"/>
              <a:chExt cx="2112" cy="1093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13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altLang="zh-CN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en-US" altLang="zh-CN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en-US" altLang="zh-CN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en-US" altLang="zh-CN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24587" name="Group 11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110629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algn="ctr">
                  <a:defRPr/>
                </a:pPr>
                <a:endParaRPr kumimoji="1" lang="zh-CN" altLang="en-US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0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algn="ctr">
                  <a:defRPr/>
                </a:pPr>
                <a:endParaRPr kumimoji="1" lang="zh-CN" altLang="en-US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1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algn="ctr">
                  <a:defRPr/>
                </a:pPr>
                <a:endParaRPr kumimoji="1" lang="zh-CN" altLang="en-US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2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algn="ctr">
                  <a:defRPr/>
                </a:pPr>
                <a:endParaRPr kumimoji="1" lang="zh-CN" altLang="en-US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1692275" y="1268413"/>
            <a:ext cx="13684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 </a:t>
            </a:r>
            <a:r>
              <a:rPr lang="en-US" altLang="zh-CN" sz="280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4067175" y="1268413"/>
            <a:ext cx="11525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 </a:t>
            </a:r>
            <a:r>
              <a:rPr lang="en-US" altLang="zh-CN" sz="280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0645" name="Text Box 53"/>
          <p:cNvSpPr txBox="1">
            <a:spLocks noChangeArrowheads="1"/>
          </p:cNvSpPr>
          <p:nvPr/>
        </p:nvSpPr>
        <p:spPr bwMode="auto">
          <a:xfrm>
            <a:off x="6372225" y="23495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8" grpId="0"/>
      <p:bldP spid="110639" grpId="0"/>
      <p:bldP spid="1106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2"/>
          <p:cNvSpPr>
            <a:spLocks noChangeArrowheads="1"/>
          </p:cNvSpPr>
          <p:nvPr/>
        </p:nvSpPr>
        <p:spPr bwMode="auto">
          <a:xfrm>
            <a:off x="228600" y="0"/>
            <a:ext cx="2543175" cy="1196975"/>
          </a:xfrm>
          <a:prstGeom prst="irregularSeal1">
            <a:avLst/>
          </a:prstGeom>
          <a:solidFill>
            <a:srgbClr val="00FFFF"/>
          </a:solidFill>
          <a:ln w="9525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endParaRPr kumimoji="1" lang="zh-CN" altLang="zh-CN" sz="480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5603" name="Text Box 23"/>
          <p:cNvSpPr txBox="1">
            <a:spLocks noChangeArrowheads="1"/>
          </p:cNvSpPr>
          <p:nvPr/>
        </p:nvSpPr>
        <p:spPr bwMode="auto">
          <a:xfrm>
            <a:off x="539750" y="382588"/>
            <a:ext cx="1962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 b="1">
                <a:solidFill>
                  <a:srgbClr val="FF3300"/>
                </a:solidFill>
                <a:ea typeface="华文隶书" panose="02010800040101010101" pitchFamily="2" charset="-122"/>
              </a:rPr>
              <a:t>可要细心哟</a:t>
            </a:r>
          </a:p>
        </p:txBody>
      </p:sp>
      <p:sp>
        <p:nvSpPr>
          <p:cNvPr id="25604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3675" y="6165850"/>
            <a:ext cx="935038" cy="431800"/>
          </a:xfrm>
          <a:prstGeom prst="actionButtonBackPrevious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25605" name="Text Box 27"/>
          <p:cNvSpPr txBox="1">
            <a:spLocks noChangeArrowheads="1"/>
          </p:cNvSpPr>
          <p:nvPr/>
        </p:nvSpPr>
        <p:spPr bwMode="auto">
          <a:xfrm>
            <a:off x="250825" y="2138363"/>
            <a:ext cx="84248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Times New Roman" panose="02020603050405020304" pitchFamily="18" charset="0"/>
              </a:rPr>
              <a:t>在    </a:t>
            </a:r>
            <a:r>
              <a:rPr kumimoji="1" lang="en-US" altLang="zh-CN" sz="4000" b="1">
                <a:latin typeface="Times New Roman" panose="02020603050405020304" pitchFamily="18" charset="0"/>
              </a:rPr>
              <a:t>ABCD </a:t>
            </a:r>
            <a:r>
              <a:rPr kumimoji="1" lang="zh-CN" altLang="en-US" sz="4000" b="1">
                <a:latin typeface="Times New Roman" panose="02020603050405020304" pitchFamily="18" charset="0"/>
              </a:rPr>
              <a:t>中， ∠</a:t>
            </a:r>
            <a:r>
              <a:rPr kumimoji="1" lang="en-US" altLang="zh-CN" sz="4000" b="1"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latin typeface="Times New Roman" panose="02020603050405020304" pitchFamily="18" charset="0"/>
              </a:rPr>
              <a:t>与∠</a:t>
            </a:r>
            <a:r>
              <a:rPr kumimoji="1" lang="en-US" altLang="zh-CN" sz="4000" b="1">
                <a:latin typeface="Times New Roman" panose="02020603050405020304" pitchFamily="18" charset="0"/>
              </a:rPr>
              <a:t>B </a:t>
            </a:r>
            <a:r>
              <a:rPr kumimoji="1" lang="zh-CN" altLang="en-US" sz="4000" b="1">
                <a:latin typeface="Times New Roman" panose="02020603050405020304" pitchFamily="18" charset="0"/>
              </a:rPr>
              <a:t>的度数之比为</a:t>
            </a:r>
            <a:r>
              <a:rPr kumimoji="1" lang="en-US" altLang="zh-CN" sz="4000" b="1">
                <a:latin typeface="Times New Roman" panose="02020603050405020304" pitchFamily="18" charset="0"/>
              </a:rPr>
              <a:t>4</a:t>
            </a:r>
            <a:r>
              <a:rPr kumimoji="1" lang="zh-CN" altLang="en-US" sz="4000" b="1">
                <a:latin typeface="Times New Roman" panose="02020603050405020304" pitchFamily="18" charset="0"/>
              </a:rPr>
              <a:t>：</a:t>
            </a:r>
            <a:r>
              <a:rPr kumimoji="1" lang="en-US" altLang="zh-CN" sz="4000" b="1">
                <a:latin typeface="Times New Roman" panose="02020603050405020304" pitchFamily="18" charset="0"/>
              </a:rPr>
              <a:t>5</a:t>
            </a:r>
            <a:r>
              <a:rPr kumimoji="1" lang="zh-CN" altLang="en-US" sz="4000" b="1">
                <a:latin typeface="Times New Roman" panose="02020603050405020304" pitchFamily="18" charset="0"/>
              </a:rPr>
              <a:t>，∠</a:t>
            </a:r>
            <a:r>
              <a:rPr kumimoji="1" lang="en-US" altLang="zh-CN" sz="4000" b="1">
                <a:latin typeface="Times New Roman" panose="02020603050405020304" pitchFamily="18" charset="0"/>
              </a:rPr>
              <a:t>A=</a:t>
            </a:r>
            <a:r>
              <a:rPr kumimoji="1" lang="en-US" altLang="zh-CN" sz="4000" b="1" u="sng">
                <a:latin typeface="Times New Roman" panose="02020603050405020304" pitchFamily="18" charset="0"/>
              </a:rPr>
              <a:t>            </a:t>
            </a:r>
            <a:r>
              <a:rPr kumimoji="1" lang="zh-CN" altLang="en-US" sz="4000" b="1">
                <a:latin typeface="Times New Roman" panose="02020603050405020304" pitchFamily="18" charset="0"/>
              </a:rPr>
              <a:t>， </a:t>
            </a:r>
            <a:r>
              <a:rPr kumimoji="1" lang="zh-CN" altLang="en-US" sz="4000" b="1"/>
              <a:t>∠</a:t>
            </a:r>
            <a:r>
              <a:rPr kumimoji="1" lang="en-US" altLang="zh-CN" sz="4000" b="1"/>
              <a:t>B=</a:t>
            </a:r>
            <a:r>
              <a:rPr kumimoji="1" lang="en-US" altLang="zh-CN" sz="4000" b="1" u="sng"/>
              <a:t>         </a:t>
            </a:r>
            <a:r>
              <a:rPr kumimoji="1" lang="zh-CN" altLang="en-US" sz="4000" b="1"/>
              <a:t>， ∠</a:t>
            </a:r>
            <a:r>
              <a:rPr kumimoji="1" lang="en-US" altLang="zh-CN" sz="4000" b="1"/>
              <a:t>C=</a:t>
            </a:r>
            <a:r>
              <a:rPr kumimoji="1" lang="en-US" altLang="zh-CN" sz="4000" b="1" u="sng"/>
              <a:t>       </a:t>
            </a:r>
            <a:r>
              <a:rPr kumimoji="1" lang="en-US" altLang="zh-CN" sz="4000" b="1"/>
              <a:t>∠D=</a:t>
            </a:r>
            <a:r>
              <a:rPr kumimoji="1" lang="en-US" altLang="zh-CN" sz="4000" b="1" u="sng"/>
              <a:t>        </a:t>
            </a:r>
            <a:r>
              <a:rPr kumimoji="1" lang="en-US" altLang="zh-CN" sz="4000" b="1"/>
              <a:t> </a:t>
            </a:r>
            <a:r>
              <a:rPr kumimoji="1" lang="zh-CN" altLang="en-US" sz="4000" b="1"/>
              <a:t>。</a:t>
            </a:r>
            <a:r>
              <a:rPr kumimoji="1" lang="zh-CN" altLang="en-US" sz="4000" b="1" u="sng"/>
              <a:t> </a:t>
            </a:r>
          </a:p>
        </p:txBody>
      </p:sp>
      <p:grpSp>
        <p:nvGrpSpPr>
          <p:cNvPr id="25606" name="Group 28"/>
          <p:cNvGrpSpPr/>
          <p:nvPr/>
        </p:nvGrpSpPr>
        <p:grpSpPr bwMode="auto">
          <a:xfrm>
            <a:off x="3995738" y="4191000"/>
            <a:ext cx="3190875" cy="2262188"/>
            <a:chOff x="2895" y="2364"/>
            <a:chExt cx="2010" cy="1425"/>
          </a:xfrm>
        </p:grpSpPr>
        <p:sp>
          <p:nvSpPr>
            <p:cNvPr id="32781" name="Line 29"/>
            <p:cNvSpPr>
              <a:spLocks noChangeShapeType="1"/>
            </p:cNvSpPr>
            <p:nvPr/>
          </p:nvSpPr>
          <p:spPr bwMode="auto">
            <a:xfrm>
              <a:off x="3198" y="3475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782" name="Line 30"/>
            <p:cNvSpPr>
              <a:spLocks noChangeShapeType="1"/>
            </p:cNvSpPr>
            <p:nvPr/>
          </p:nvSpPr>
          <p:spPr bwMode="auto">
            <a:xfrm flipV="1">
              <a:off x="3198" y="2704"/>
              <a:ext cx="136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783" name="Line 31"/>
            <p:cNvSpPr>
              <a:spLocks noChangeShapeType="1"/>
            </p:cNvSpPr>
            <p:nvPr/>
          </p:nvSpPr>
          <p:spPr bwMode="auto">
            <a:xfrm>
              <a:off x="3334" y="2704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784" name="Line 32"/>
            <p:cNvSpPr>
              <a:spLocks noChangeShapeType="1"/>
            </p:cNvSpPr>
            <p:nvPr/>
          </p:nvSpPr>
          <p:spPr bwMode="auto">
            <a:xfrm flipV="1">
              <a:off x="4377" y="2704"/>
              <a:ext cx="136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1" name="Text Box 33"/>
            <p:cNvSpPr txBox="1">
              <a:spLocks noChangeArrowheads="1"/>
            </p:cNvSpPr>
            <p:nvPr/>
          </p:nvSpPr>
          <p:spPr bwMode="auto">
            <a:xfrm>
              <a:off x="2895" y="333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 b="1"/>
                <a:t>A</a:t>
              </a:r>
            </a:p>
          </p:txBody>
        </p:sp>
        <p:sp>
          <p:nvSpPr>
            <p:cNvPr id="25612" name="Text Box 34"/>
            <p:cNvSpPr txBox="1">
              <a:spLocks noChangeArrowheads="1"/>
            </p:cNvSpPr>
            <p:nvPr/>
          </p:nvSpPr>
          <p:spPr bwMode="auto">
            <a:xfrm>
              <a:off x="4377" y="342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 b="1"/>
                <a:t>B</a:t>
              </a:r>
            </a:p>
          </p:txBody>
        </p:sp>
        <p:sp>
          <p:nvSpPr>
            <p:cNvPr id="25613" name="Text Box 35"/>
            <p:cNvSpPr txBox="1">
              <a:spLocks noChangeArrowheads="1"/>
            </p:cNvSpPr>
            <p:nvPr/>
          </p:nvSpPr>
          <p:spPr bwMode="auto">
            <a:xfrm>
              <a:off x="4604" y="2381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 b="1"/>
                <a:t>C</a:t>
              </a:r>
            </a:p>
          </p:txBody>
        </p:sp>
        <p:sp>
          <p:nvSpPr>
            <p:cNvPr id="25614" name="Text Box 36"/>
            <p:cNvSpPr txBox="1">
              <a:spLocks noChangeArrowheads="1"/>
            </p:cNvSpPr>
            <p:nvPr/>
          </p:nvSpPr>
          <p:spPr bwMode="auto">
            <a:xfrm>
              <a:off x="3068" y="236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3200" b="1"/>
                <a:t>D</a:t>
              </a:r>
            </a:p>
          </p:txBody>
        </p:sp>
      </p:grpSp>
      <p:sp>
        <p:nvSpPr>
          <p:cNvPr id="25615" name="AutoShape 37"/>
          <p:cNvSpPr>
            <a:spLocks noChangeArrowheads="1"/>
          </p:cNvSpPr>
          <p:nvPr/>
        </p:nvSpPr>
        <p:spPr bwMode="auto">
          <a:xfrm>
            <a:off x="827088" y="2427288"/>
            <a:ext cx="576262" cy="2159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210982" name="Text Box 38"/>
          <p:cNvSpPr txBox="1">
            <a:spLocks noChangeArrowheads="1"/>
          </p:cNvSpPr>
          <p:nvPr/>
        </p:nvSpPr>
        <p:spPr bwMode="auto">
          <a:xfrm>
            <a:off x="4624388" y="2686050"/>
            <a:ext cx="1387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</a:rPr>
              <a:t>80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°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210983" name="Text Box 39"/>
          <p:cNvSpPr txBox="1">
            <a:spLocks noChangeArrowheads="1"/>
          </p:cNvSpPr>
          <p:nvPr/>
        </p:nvSpPr>
        <p:spPr bwMode="auto">
          <a:xfrm>
            <a:off x="1763713" y="3327400"/>
            <a:ext cx="1458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100°</a:t>
            </a:r>
          </a:p>
        </p:txBody>
      </p:sp>
      <p:sp>
        <p:nvSpPr>
          <p:cNvPr id="210984" name="Text Box 40"/>
          <p:cNvSpPr txBox="1">
            <a:spLocks noChangeArrowheads="1"/>
          </p:cNvSpPr>
          <p:nvPr/>
        </p:nvSpPr>
        <p:spPr bwMode="auto">
          <a:xfrm>
            <a:off x="4859338" y="3357563"/>
            <a:ext cx="104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80°</a:t>
            </a:r>
          </a:p>
        </p:txBody>
      </p:sp>
      <p:sp>
        <p:nvSpPr>
          <p:cNvPr id="210985" name="Text Box 41"/>
          <p:cNvSpPr txBox="1">
            <a:spLocks noChangeArrowheads="1"/>
          </p:cNvSpPr>
          <p:nvPr/>
        </p:nvSpPr>
        <p:spPr bwMode="auto">
          <a:xfrm>
            <a:off x="7018338" y="3333750"/>
            <a:ext cx="1585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100°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1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1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1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82" grpId="0"/>
      <p:bldP spid="210983" grpId="0"/>
      <p:bldP spid="210984" grpId="0"/>
      <p:bldP spid="2109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323850" y="981075"/>
            <a:ext cx="84963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400" dirty="0">
                <a:latin typeface="隶书" panose="02010509060101010101" pitchFamily="49" charset="-122"/>
                <a:ea typeface="隶书" panose="02010509060101010101" pitchFamily="49" charset="-122"/>
              </a:rPr>
              <a:t>在平行四边形</a:t>
            </a:r>
            <a:r>
              <a:rPr kumimoji="1" lang="en-US" altLang="zh-CN" sz="4400" dirty="0"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kumimoji="1" lang="zh-CN" altLang="en-US" sz="4400" dirty="0">
                <a:latin typeface="隶书" panose="02010509060101010101" pitchFamily="49" charset="-122"/>
                <a:ea typeface="隶书" panose="02010509060101010101" pitchFamily="49" charset="-122"/>
              </a:rPr>
              <a:t>中，若</a:t>
            </a:r>
            <a:r>
              <a:rPr kumimoji="1" lang="en-US" altLang="zh-CN" sz="4400" dirty="0">
                <a:latin typeface="隶书" panose="02010509060101010101" pitchFamily="49" charset="-122"/>
                <a:ea typeface="隶书" panose="02010509060101010101" pitchFamily="49" charset="-122"/>
              </a:rPr>
              <a:t>AE</a:t>
            </a:r>
            <a:r>
              <a:rPr kumimoji="1" lang="zh-CN" altLang="en-US" sz="4400" dirty="0">
                <a:latin typeface="隶书" panose="02010509060101010101" pitchFamily="49" charset="-122"/>
                <a:ea typeface="隶书" panose="02010509060101010101" pitchFamily="49" charset="-122"/>
              </a:rPr>
              <a:t>平分</a:t>
            </a:r>
            <a:r>
              <a:rPr kumimoji="1"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∠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DAB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AB=5cm,AD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9cm,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则</a:t>
            </a:r>
            <a:r>
              <a:rPr kumimoji="1"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EC</a:t>
            </a:r>
            <a:r>
              <a:rPr kumimoji="1"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＝ </a:t>
            </a:r>
            <a:r>
              <a:rPr kumimoji="1" lang="zh-CN" altLang="en-US" sz="3600" b="1" u="sng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en-US" altLang="zh-CN" sz="3600" b="1" u="sng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kumimoji="1" lang="en-US" altLang="zh-CN" sz="36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6696075" y="3119438"/>
            <a:ext cx="973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6859588" y="1647825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4cm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55650" y="5143500"/>
            <a:ext cx="5826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652713" y="2689225"/>
            <a:ext cx="1230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5651500" y="5329238"/>
            <a:ext cx="839788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345113" y="2565400"/>
            <a:ext cx="841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633663" y="4506913"/>
            <a:ext cx="16176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6000">
                <a:latin typeface="Times New Roman" panose="02020603050405020304" pitchFamily="18" charset="0"/>
              </a:rPr>
              <a:t>9cm</a:t>
            </a:r>
          </a:p>
        </p:txBody>
      </p:sp>
      <p:sp>
        <p:nvSpPr>
          <p:cNvPr id="27658" name="Freeform 2"/>
          <p:cNvSpPr/>
          <p:nvPr/>
        </p:nvSpPr>
        <p:spPr bwMode="auto">
          <a:xfrm>
            <a:off x="1263650" y="3371850"/>
            <a:ext cx="5434013" cy="1949450"/>
          </a:xfrm>
          <a:custGeom>
            <a:avLst/>
            <a:gdLst>
              <a:gd name="T0" fmla="*/ 2147483647 w 2928"/>
              <a:gd name="T1" fmla="*/ 0 h 1104"/>
              <a:gd name="T2" fmla="*/ 2147483647 w 2928"/>
              <a:gd name="T3" fmla="*/ 0 h 1104"/>
              <a:gd name="T4" fmla="*/ 2147483647 w 2928"/>
              <a:gd name="T5" fmla="*/ 2147483647 h 1104"/>
              <a:gd name="T6" fmla="*/ 0 w 2928"/>
              <a:gd name="T7" fmla="*/ 2147483647 h 1104"/>
              <a:gd name="T8" fmla="*/ 2147483647 w 2928"/>
              <a:gd name="T9" fmla="*/ 0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8"/>
              <a:gd name="T16" fmla="*/ 0 h 1104"/>
              <a:gd name="T17" fmla="*/ 2928 w 2928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8" h="1104">
                <a:moveTo>
                  <a:pt x="864" y="0"/>
                </a:moveTo>
                <a:lnTo>
                  <a:pt x="2928" y="0"/>
                </a:lnTo>
                <a:lnTo>
                  <a:pt x="2256" y="1104"/>
                </a:lnTo>
                <a:lnTo>
                  <a:pt x="0" y="1104"/>
                </a:lnTo>
                <a:lnTo>
                  <a:pt x="864" y="0"/>
                </a:lnTo>
                <a:close/>
              </a:path>
            </a:pathLst>
          </a:custGeom>
          <a:solidFill>
            <a:srgbClr val="CCFFFF"/>
          </a:solidFill>
          <a:ln w="57150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zh-CN"/>
          </a:p>
        </p:txBody>
      </p:sp>
      <p:sp>
        <p:nvSpPr>
          <p:cNvPr id="33803" name="Line 7"/>
          <p:cNvSpPr>
            <a:spLocks noChangeShapeType="1"/>
          </p:cNvSpPr>
          <p:nvPr/>
        </p:nvSpPr>
        <p:spPr bwMode="auto">
          <a:xfrm flipV="1">
            <a:off x="1263650" y="3371850"/>
            <a:ext cx="4208463" cy="1949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0" name="Freeform 13"/>
          <p:cNvSpPr/>
          <p:nvPr/>
        </p:nvSpPr>
        <p:spPr bwMode="auto">
          <a:xfrm>
            <a:off x="2039938" y="4994275"/>
            <a:ext cx="141287" cy="325438"/>
          </a:xfrm>
          <a:custGeom>
            <a:avLst/>
            <a:gdLst>
              <a:gd name="T0" fmla="*/ 0 w 104"/>
              <a:gd name="T1" fmla="*/ 0 h 240"/>
              <a:gd name="T2" fmla="*/ 2147483647 w 104"/>
              <a:gd name="T3" fmla="*/ 2147483647 h 240"/>
              <a:gd name="T4" fmla="*/ 2147483647 w 104"/>
              <a:gd name="T5" fmla="*/ 2147483647 h 240"/>
              <a:gd name="T6" fmla="*/ 0 60000 65536"/>
              <a:gd name="T7" fmla="*/ 0 60000 65536"/>
              <a:gd name="T8" fmla="*/ 0 60000 65536"/>
              <a:gd name="T9" fmla="*/ 0 w 104"/>
              <a:gd name="T10" fmla="*/ 0 h 240"/>
              <a:gd name="T11" fmla="*/ 104 w 10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56" y="216"/>
                  <a:pt x="48" y="24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zh-CN"/>
          </a:p>
        </p:txBody>
      </p:sp>
      <p:sp>
        <p:nvSpPr>
          <p:cNvPr id="27661" name="Freeform 15"/>
          <p:cNvSpPr/>
          <p:nvPr/>
        </p:nvSpPr>
        <p:spPr bwMode="auto">
          <a:xfrm>
            <a:off x="1716088" y="4691063"/>
            <a:ext cx="377825" cy="303212"/>
          </a:xfrm>
          <a:custGeom>
            <a:avLst/>
            <a:gdLst>
              <a:gd name="T0" fmla="*/ 0 w 280"/>
              <a:gd name="T1" fmla="*/ 2147483647 h 224"/>
              <a:gd name="T2" fmla="*/ 2147483647 w 280"/>
              <a:gd name="T3" fmla="*/ 2147483647 h 224"/>
              <a:gd name="T4" fmla="*/ 2147483647 w 280"/>
              <a:gd name="T5" fmla="*/ 2147483647 h 224"/>
              <a:gd name="T6" fmla="*/ 0 60000 65536"/>
              <a:gd name="T7" fmla="*/ 0 60000 65536"/>
              <a:gd name="T8" fmla="*/ 0 60000 65536"/>
              <a:gd name="T9" fmla="*/ 0 w 280"/>
              <a:gd name="T10" fmla="*/ 0 h 224"/>
              <a:gd name="T11" fmla="*/ 280 w 28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224">
                <a:moveTo>
                  <a:pt x="0" y="32"/>
                </a:moveTo>
                <a:cubicBezTo>
                  <a:pt x="100" y="16"/>
                  <a:pt x="200" y="0"/>
                  <a:pt x="240" y="32"/>
                </a:cubicBezTo>
                <a:cubicBezTo>
                  <a:pt x="280" y="64"/>
                  <a:pt x="260" y="144"/>
                  <a:pt x="240" y="22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zh-CN"/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2124075" y="3933825"/>
            <a:ext cx="517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2428875" y="4581525"/>
            <a:ext cx="1035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664" name="Text Box 19"/>
          <p:cNvSpPr txBox="1">
            <a:spLocks noChangeArrowheads="1"/>
          </p:cNvSpPr>
          <p:nvPr/>
        </p:nvSpPr>
        <p:spPr bwMode="auto">
          <a:xfrm>
            <a:off x="827088" y="3573463"/>
            <a:ext cx="1554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latin typeface="Times New Roman" panose="02020603050405020304" pitchFamily="18" charset="0"/>
              </a:rPr>
              <a:t>5cm</a:t>
            </a:r>
          </a:p>
        </p:txBody>
      </p:sp>
      <p:sp>
        <p:nvSpPr>
          <p:cNvPr id="27665" name="Rectangle 29"/>
          <p:cNvSpPr>
            <a:spLocks noChangeArrowheads="1"/>
          </p:cNvSpPr>
          <p:nvPr/>
        </p:nvSpPr>
        <p:spPr bwMode="auto">
          <a:xfrm>
            <a:off x="2987675" y="5373688"/>
            <a:ext cx="1531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4000" b="1"/>
              <a:t>9cm</a:t>
            </a:r>
          </a:p>
        </p:txBody>
      </p:sp>
      <p:pic>
        <p:nvPicPr>
          <p:cNvPr id="27666" name="Picture 22" descr="587_conew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0"/>
            <a:ext cx="2324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7" name="Freeform 15"/>
          <p:cNvSpPr/>
          <p:nvPr/>
        </p:nvSpPr>
        <p:spPr bwMode="auto">
          <a:xfrm flipH="1" flipV="1">
            <a:off x="4643438" y="3357563"/>
            <a:ext cx="215900" cy="288925"/>
          </a:xfrm>
          <a:custGeom>
            <a:avLst/>
            <a:gdLst>
              <a:gd name="T0" fmla="*/ 0 w 280"/>
              <a:gd name="T1" fmla="*/ 2147483647 h 224"/>
              <a:gd name="T2" fmla="*/ 2147483647 w 280"/>
              <a:gd name="T3" fmla="*/ 2147483647 h 224"/>
              <a:gd name="T4" fmla="*/ 2147483647 w 280"/>
              <a:gd name="T5" fmla="*/ 2147483647 h 224"/>
              <a:gd name="T6" fmla="*/ 0 60000 65536"/>
              <a:gd name="T7" fmla="*/ 0 60000 65536"/>
              <a:gd name="T8" fmla="*/ 0 60000 65536"/>
              <a:gd name="T9" fmla="*/ 0 w 280"/>
              <a:gd name="T10" fmla="*/ 0 h 224"/>
              <a:gd name="T11" fmla="*/ 280 w 28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224">
                <a:moveTo>
                  <a:pt x="0" y="32"/>
                </a:moveTo>
                <a:cubicBezTo>
                  <a:pt x="100" y="16"/>
                  <a:pt x="200" y="0"/>
                  <a:pt x="240" y="32"/>
                </a:cubicBezTo>
                <a:cubicBezTo>
                  <a:pt x="280" y="64"/>
                  <a:pt x="260" y="144"/>
                  <a:pt x="240" y="22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eaLnBrk="0" hangingPunct="0"/>
            <a:endParaRPr lang="zh-CN" altLang="zh-CN"/>
          </a:p>
        </p:txBody>
      </p:sp>
      <p:sp>
        <p:nvSpPr>
          <p:cNvPr id="27668" name="Text Box 17"/>
          <p:cNvSpPr txBox="1">
            <a:spLocks noChangeArrowheads="1"/>
          </p:cNvSpPr>
          <p:nvPr/>
        </p:nvSpPr>
        <p:spPr bwMode="auto">
          <a:xfrm>
            <a:off x="3851275" y="3141663"/>
            <a:ext cx="5762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5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669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3675" y="6165850"/>
            <a:ext cx="935038" cy="431800"/>
          </a:xfrm>
          <a:prstGeom prst="actionButtonBackPrevious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iandong-28jqw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4787900" cy="32131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/>
          <p:nvPr/>
        </p:nvGrpSpPr>
        <p:grpSpPr bwMode="auto">
          <a:xfrm>
            <a:off x="3348038" y="692150"/>
            <a:ext cx="504825" cy="1152525"/>
            <a:chOff x="2154" y="935"/>
            <a:chExt cx="645" cy="1416"/>
          </a:xfrm>
        </p:grpSpPr>
        <p:sp>
          <p:nvSpPr>
            <p:cNvPr id="13317" name="Line 6"/>
            <p:cNvSpPr>
              <a:spLocks noChangeShapeType="1"/>
            </p:cNvSpPr>
            <p:nvPr/>
          </p:nvSpPr>
          <p:spPr bwMode="auto">
            <a:xfrm flipH="1">
              <a:off x="2154" y="935"/>
              <a:ext cx="318" cy="72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 flipH="1">
              <a:off x="2481" y="1625"/>
              <a:ext cx="318" cy="72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9" name="Line 8"/>
            <p:cNvSpPr>
              <a:spLocks noChangeShapeType="1"/>
            </p:cNvSpPr>
            <p:nvPr/>
          </p:nvSpPr>
          <p:spPr bwMode="auto">
            <a:xfrm>
              <a:off x="2154" y="1661"/>
              <a:ext cx="318" cy="68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0" name="Line 9"/>
            <p:cNvSpPr>
              <a:spLocks noChangeShapeType="1"/>
            </p:cNvSpPr>
            <p:nvPr/>
          </p:nvSpPr>
          <p:spPr bwMode="auto">
            <a:xfrm>
              <a:off x="2481" y="962"/>
              <a:ext cx="318" cy="68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80" name="Picture 5" descr="cp36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52112">
            <a:off x="6011863" y="476250"/>
            <a:ext cx="24384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6"/>
          <p:cNvGrpSpPr/>
          <p:nvPr/>
        </p:nvGrpSpPr>
        <p:grpSpPr bwMode="auto">
          <a:xfrm>
            <a:off x="6732588" y="908050"/>
            <a:ext cx="852487" cy="1539875"/>
            <a:chOff x="2608" y="845"/>
            <a:chExt cx="537" cy="970"/>
          </a:xfrm>
        </p:grpSpPr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 flipH="1">
              <a:off x="2608" y="845"/>
              <a:ext cx="409" cy="5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 flipH="1">
              <a:off x="2736" y="1271"/>
              <a:ext cx="409" cy="5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2608" y="1343"/>
              <a:ext cx="13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>
              <a:off x="3017" y="845"/>
              <a:ext cx="128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86" name="Picture 5" descr="P100009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3" y="3141663"/>
            <a:ext cx="4643437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7"/>
          <p:cNvGrpSpPr/>
          <p:nvPr/>
        </p:nvGrpSpPr>
        <p:grpSpPr bwMode="auto">
          <a:xfrm>
            <a:off x="5435600" y="3357563"/>
            <a:ext cx="649288" cy="936625"/>
            <a:chOff x="4649" y="164"/>
            <a:chExt cx="363" cy="499"/>
          </a:xfrm>
        </p:grpSpPr>
        <p:sp>
          <p:nvSpPr>
            <p:cNvPr id="15408" name="Line 14"/>
            <p:cNvSpPr>
              <a:spLocks noChangeShapeType="1"/>
            </p:cNvSpPr>
            <p:nvPr/>
          </p:nvSpPr>
          <p:spPr bwMode="auto">
            <a:xfrm>
              <a:off x="4649" y="436"/>
              <a:ext cx="173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9" name="Line 15"/>
            <p:cNvSpPr>
              <a:spLocks noChangeShapeType="1"/>
            </p:cNvSpPr>
            <p:nvPr/>
          </p:nvSpPr>
          <p:spPr bwMode="auto">
            <a:xfrm>
              <a:off x="4830" y="164"/>
              <a:ext cx="182" cy="25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10" name="Line 16"/>
            <p:cNvSpPr>
              <a:spLocks noChangeShapeType="1"/>
            </p:cNvSpPr>
            <p:nvPr/>
          </p:nvSpPr>
          <p:spPr bwMode="auto">
            <a:xfrm flipV="1">
              <a:off x="4649" y="164"/>
              <a:ext cx="181" cy="27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11" name="Line 17"/>
            <p:cNvSpPr>
              <a:spLocks noChangeShapeType="1"/>
            </p:cNvSpPr>
            <p:nvPr/>
          </p:nvSpPr>
          <p:spPr bwMode="auto">
            <a:xfrm flipV="1">
              <a:off x="4830" y="414"/>
              <a:ext cx="175" cy="24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46"/>
          <p:cNvGrpSpPr/>
          <p:nvPr/>
        </p:nvGrpSpPr>
        <p:grpSpPr bwMode="auto">
          <a:xfrm>
            <a:off x="7740650" y="3429000"/>
            <a:ext cx="649288" cy="936625"/>
            <a:chOff x="4649" y="164"/>
            <a:chExt cx="363" cy="499"/>
          </a:xfrm>
        </p:grpSpPr>
        <p:sp>
          <p:nvSpPr>
            <p:cNvPr id="15397" name="Line 14"/>
            <p:cNvSpPr>
              <a:spLocks noChangeShapeType="1"/>
            </p:cNvSpPr>
            <p:nvPr/>
          </p:nvSpPr>
          <p:spPr bwMode="auto">
            <a:xfrm>
              <a:off x="4649" y="436"/>
              <a:ext cx="173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8" name="Line 15"/>
            <p:cNvSpPr>
              <a:spLocks noChangeShapeType="1"/>
            </p:cNvSpPr>
            <p:nvPr/>
          </p:nvSpPr>
          <p:spPr bwMode="auto">
            <a:xfrm>
              <a:off x="4830" y="164"/>
              <a:ext cx="182" cy="25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9" name="Line 16"/>
            <p:cNvSpPr>
              <a:spLocks noChangeShapeType="1"/>
            </p:cNvSpPr>
            <p:nvPr/>
          </p:nvSpPr>
          <p:spPr bwMode="auto">
            <a:xfrm flipV="1">
              <a:off x="4649" y="164"/>
              <a:ext cx="181" cy="27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 flipV="1">
              <a:off x="4830" y="414"/>
              <a:ext cx="175" cy="24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97" name="Picture 4" descr="P100009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3284538"/>
            <a:ext cx="43561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1"/>
          <p:cNvGrpSpPr/>
          <p:nvPr/>
        </p:nvGrpSpPr>
        <p:grpSpPr bwMode="auto">
          <a:xfrm>
            <a:off x="827088" y="4724400"/>
            <a:ext cx="1511300" cy="719138"/>
            <a:chOff x="612" y="845"/>
            <a:chExt cx="862" cy="453"/>
          </a:xfrm>
        </p:grpSpPr>
        <p:sp>
          <p:nvSpPr>
            <p:cNvPr id="15392" name="Line 9"/>
            <p:cNvSpPr>
              <a:spLocks noChangeShapeType="1"/>
            </p:cNvSpPr>
            <p:nvPr/>
          </p:nvSpPr>
          <p:spPr bwMode="auto">
            <a:xfrm flipH="1">
              <a:off x="612" y="845"/>
              <a:ext cx="454" cy="2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3" name="Line 10"/>
            <p:cNvSpPr>
              <a:spLocks noChangeShapeType="1"/>
            </p:cNvSpPr>
            <p:nvPr/>
          </p:nvSpPr>
          <p:spPr bwMode="auto">
            <a:xfrm flipH="1">
              <a:off x="1066" y="1071"/>
              <a:ext cx="408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4" name="Line 11"/>
            <p:cNvSpPr>
              <a:spLocks noChangeShapeType="1"/>
            </p:cNvSpPr>
            <p:nvPr/>
          </p:nvSpPr>
          <p:spPr bwMode="auto">
            <a:xfrm>
              <a:off x="612" y="1071"/>
              <a:ext cx="454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5" name="Line 12"/>
            <p:cNvSpPr>
              <a:spLocks noChangeShapeType="1"/>
            </p:cNvSpPr>
            <p:nvPr/>
          </p:nvSpPr>
          <p:spPr bwMode="auto">
            <a:xfrm>
              <a:off x="1066" y="845"/>
              <a:ext cx="408" cy="2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30"/>
          <p:cNvGrpSpPr/>
          <p:nvPr/>
        </p:nvGrpSpPr>
        <p:grpSpPr bwMode="auto">
          <a:xfrm>
            <a:off x="2411413" y="4724400"/>
            <a:ext cx="1511300" cy="719138"/>
            <a:chOff x="612" y="845"/>
            <a:chExt cx="862" cy="453"/>
          </a:xfrm>
        </p:grpSpPr>
        <p:sp>
          <p:nvSpPr>
            <p:cNvPr id="15378" name="Line 9"/>
            <p:cNvSpPr>
              <a:spLocks noChangeShapeType="1"/>
            </p:cNvSpPr>
            <p:nvPr/>
          </p:nvSpPr>
          <p:spPr bwMode="auto">
            <a:xfrm flipH="1">
              <a:off x="612" y="845"/>
              <a:ext cx="454" cy="2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9" name="Line 10"/>
            <p:cNvSpPr>
              <a:spLocks noChangeShapeType="1"/>
            </p:cNvSpPr>
            <p:nvPr/>
          </p:nvSpPr>
          <p:spPr bwMode="auto">
            <a:xfrm flipH="1">
              <a:off x="1066" y="1071"/>
              <a:ext cx="408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80" name="Line 11"/>
            <p:cNvSpPr>
              <a:spLocks noChangeShapeType="1"/>
            </p:cNvSpPr>
            <p:nvPr/>
          </p:nvSpPr>
          <p:spPr bwMode="auto">
            <a:xfrm>
              <a:off x="612" y="1071"/>
              <a:ext cx="454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81" name="Line 12"/>
            <p:cNvSpPr>
              <a:spLocks noChangeShapeType="1"/>
            </p:cNvSpPr>
            <p:nvPr/>
          </p:nvSpPr>
          <p:spPr bwMode="auto">
            <a:xfrm>
              <a:off x="1066" y="845"/>
              <a:ext cx="408" cy="2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79388" y="4005263"/>
            <a:ext cx="2735262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ea typeface="黑体" panose="02010609060101010101" pitchFamily="49" charset="-122"/>
              </a:rPr>
              <a:t>两组对边都不平行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059113" y="3716338"/>
            <a:ext cx="2362200" cy="1014412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ea typeface="黑体" panose="02010609060101010101" pitchFamily="49" charset="-122"/>
              </a:rPr>
              <a:t>一组对边平行，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ea typeface="黑体" panose="02010609060101010101" pitchFamily="49" charset="-122"/>
              </a:rPr>
              <a:t>一组对边不平行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971550" y="3284538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3779838" y="314166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7524750" y="335756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eaLnBrk="0" hangingPunct="0"/>
            <a:endParaRPr lang="zh-CN" altLang="zh-CN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7380288" y="4005263"/>
            <a:ext cx="1655762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ea typeface="黑体" panose="02010609060101010101" pitchFamily="49" charset="-122"/>
              </a:rPr>
              <a:t>两组对边分别平行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7380288" y="5445125"/>
            <a:ext cx="1349375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ea typeface="黑体" panose="02010609060101010101" pitchFamily="49" charset="-122"/>
              </a:rPr>
              <a:t>四边形</a:t>
            </a:r>
          </a:p>
        </p:txBody>
      </p:sp>
      <p:sp>
        <p:nvSpPr>
          <p:cNvPr id="6153" name="AutoShape 16"/>
          <p:cNvSpPr/>
          <p:nvPr/>
        </p:nvSpPr>
        <p:spPr bwMode="auto">
          <a:xfrm>
            <a:off x="7138988" y="4295775"/>
            <a:ext cx="182562" cy="1463675"/>
          </a:xfrm>
          <a:prstGeom prst="leftBrace">
            <a:avLst>
              <a:gd name="adj1" fmla="val 90827"/>
              <a:gd name="adj2" fmla="val 51431"/>
            </a:avLst>
          </a:prstGeom>
          <a:noFill/>
          <a:ln w="25400">
            <a:solidFill>
              <a:srgbClr val="A5002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zh-CN" sz="2400"/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5038725" y="4881563"/>
            <a:ext cx="210026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CC"/>
                </a:solidFill>
                <a:ea typeface="黑体" panose="02010609060101010101" pitchFamily="49" charset="-122"/>
              </a:rPr>
              <a:t>平行四边形</a:t>
            </a:r>
            <a:endParaRPr kumimoji="1" lang="zh-CN" altLang="en-US" sz="2400" b="1">
              <a:ea typeface="黑体" panose="02010609060101010101" pitchFamily="49" charset="-122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0" y="6092825"/>
            <a:ext cx="9717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3200" b="1">
                <a:solidFill>
                  <a:srgbClr val="FF0000"/>
                </a:solidFill>
                <a:ea typeface="黑体" panose="02010609060101010101" pitchFamily="49" charset="-122"/>
              </a:rPr>
              <a:t>有两组对边分别平行的四边形叫做平行四边形。</a:t>
            </a:r>
          </a:p>
        </p:txBody>
      </p:sp>
      <p:sp>
        <p:nvSpPr>
          <p:cNvPr id="6156" name="Rectangle 21"/>
          <p:cNvSpPr>
            <a:spLocks noChangeArrowheads="1"/>
          </p:cNvSpPr>
          <p:nvPr/>
        </p:nvSpPr>
        <p:spPr bwMode="auto">
          <a:xfrm>
            <a:off x="179388" y="1268413"/>
            <a:ext cx="643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</a:rPr>
              <a:t>观察图形，说出下列图形边的位置有什么特征？</a:t>
            </a:r>
            <a:endParaRPr lang="zh-CN" altLang="en-US" sz="2400"/>
          </a:p>
        </p:txBody>
      </p:sp>
      <p:grpSp>
        <p:nvGrpSpPr>
          <p:cNvPr id="6157" name="Group 34"/>
          <p:cNvGrpSpPr/>
          <p:nvPr/>
        </p:nvGrpSpPr>
        <p:grpSpPr bwMode="auto">
          <a:xfrm>
            <a:off x="468313" y="1989138"/>
            <a:ext cx="1584325" cy="936625"/>
            <a:chOff x="3923" y="572"/>
            <a:chExt cx="998" cy="590"/>
          </a:xfrm>
        </p:grpSpPr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3923" y="572"/>
              <a:ext cx="227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V="1">
              <a:off x="3923" y="572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H="1">
              <a:off x="4694" y="572"/>
              <a:ext cx="227" cy="5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4150" y="1026"/>
              <a:ext cx="544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83" name="AutoShape 35"/>
          <p:cNvSpPr>
            <a:spLocks noChangeArrowheads="1"/>
          </p:cNvSpPr>
          <p:nvPr/>
        </p:nvSpPr>
        <p:spPr bwMode="auto">
          <a:xfrm rot="10800000">
            <a:off x="3203575" y="2060575"/>
            <a:ext cx="1728788" cy="936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6588125" y="2060575"/>
            <a:ext cx="2303463" cy="1081088"/>
          </a:xfrm>
          <a:prstGeom prst="parallelogram">
            <a:avLst>
              <a:gd name="adj" fmla="val 53267"/>
            </a:avLst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64" name="Picture 40" descr="4521_conew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350"/>
            <a:ext cx="3419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 autoUpdateAnimBg="0"/>
      <p:bldP spid="30728" grpId="0" animBg="1" autoUpdateAnimBg="0"/>
      <p:bldP spid="30733" grpId="0" animBg="1"/>
      <p:bldP spid="30734" grpId="0" animBg="1"/>
      <p:bldP spid="30735" grpId="0" animBg="1"/>
      <p:bldP spid="6151" grpId="0" animBg="1"/>
      <p:bldP spid="6152" grpId="0" animBg="1"/>
      <p:bldP spid="6153" grpId="0" animBg="1"/>
      <p:bldP spid="6154" grpId="0" animBg="1"/>
      <p:bldP spid="2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475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atinLnBrk="1"/>
            <a:r>
              <a:rPr kumimoji="1" lang="zh-CN" altLang="en-US" sz="3200" b="1" i="1" dirty="0"/>
              <a:t>一、 </a:t>
            </a:r>
            <a:r>
              <a:rPr kumimoji="1" lang="zh-CN" altLang="en-US" sz="3200" b="1" dirty="0"/>
              <a:t>平行四边形的概念：</a:t>
            </a:r>
            <a:endParaRPr lang="zh-CN" altLang="en-US" sz="3200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836613"/>
            <a:ext cx="80279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1</a:t>
            </a:r>
            <a:r>
              <a:rPr lang="zh-CN" altLang="en-US" sz="3200" b="1" dirty="0"/>
              <a:t>、定义：有</a:t>
            </a:r>
            <a:r>
              <a:rPr lang="zh-CN" altLang="en-US" sz="3200" b="1" u="sng" dirty="0">
                <a:solidFill>
                  <a:srgbClr val="FF0000"/>
                </a:solidFill>
              </a:rPr>
              <a:t>两组对边分别平行</a:t>
            </a:r>
            <a:r>
              <a:rPr lang="zh-CN" altLang="en-US" sz="3200" b="1" dirty="0"/>
              <a:t>的四边形叫   平行四边形</a:t>
            </a:r>
            <a:r>
              <a:rPr lang="zh-CN" altLang="en-US" sz="2800" dirty="0"/>
              <a:t>。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7056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2</a:t>
            </a:r>
            <a:r>
              <a:rPr lang="zh-CN" altLang="en-US" sz="3200" b="1" dirty="0"/>
              <a:t>、特征：</a:t>
            </a:r>
            <a:r>
              <a:rPr lang="zh-CN" altLang="zh-CN" sz="3200" b="1" dirty="0"/>
              <a:t>①</a:t>
            </a:r>
            <a:r>
              <a:rPr lang="zh-CN" altLang="en-US" sz="3200" b="1" dirty="0"/>
              <a:t>属于四边形； </a:t>
            </a:r>
          </a:p>
          <a:p>
            <a:r>
              <a:rPr lang="zh-CN" altLang="en-US" sz="3200" b="1" dirty="0"/>
              <a:t>                   </a:t>
            </a:r>
            <a:r>
              <a:rPr lang="zh-CN" altLang="zh-CN" sz="3200" b="1" dirty="0"/>
              <a:t>②</a:t>
            </a:r>
            <a:r>
              <a:rPr lang="zh-CN" altLang="en-US" sz="3200" b="1" dirty="0"/>
              <a:t>有两组对边分别平行。</a:t>
            </a:r>
            <a:endParaRPr lang="zh-CN" altLang="en-US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8" y="2924175"/>
            <a:ext cx="56896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3</a:t>
            </a:r>
            <a:r>
              <a:rPr lang="zh-CN" altLang="en-US" sz="3200" b="1" dirty="0"/>
              <a:t>、符号：“       ”如平行四边形</a:t>
            </a:r>
            <a:r>
              <a:rPr lang="en-US" altLang="zh-CN" sz="3200" b="1" dirty="0"/>
              <a:t>ABCD</a:t>
            </a:r>
            <a:r>
              <a:rPr lang="zh-CN" altLang="en-US" sz="3200" b="1" dirty="0"/>
              <a:t>，记作：      </a:t>
            </a:r>
            <a:r>
              <a:rPr lang="en-US" altLang="zh-CN" sz="3200" b="1" dirty="0"/>
              <a:t>ABCD</a:t>
            </a:r>
            <a:r>
              <a:rPr lang="zh-CN" altLang="en-US" sz="3200" b="1" dirty="0"/>
              <a:t>；   读作：平行四边形</a:t>
            </a:r>
            <a:r>
              <a:rPr lang="en-US" altLang="zh-CN" sz="3200" b="1" dirty="0"/>
              <a:t>ABCD</a:t>
            </a:r>
          </a:p>
          <a:p>
            <a:endParaRPr lang="en-US" altLang="zh-CN" sz="3200" b="1" dirty="0">
              <a:solidFill>
                <a:srgbClr val="FF3399"/>
              </a:solidFill>
            </a:endParaRPr>
          </a:p>
          <a:p>
            <a:r>
              <a:rPr lang="zh-CN" altLang="en-US" sz="3200" b="1" dirty="0">
                <a:solidFill>
                  <a:srgbClr val="FF3399"/>
                </a:solidFill>
              </a:rPr>
              <a:t>用符号“       ”表示平行四边形时，字母必须按逆时针或顺时针排列，不可打乱顺序。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2051050" y="4941888"/>
            <a:ext cx="576263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13325" name="Group 13"/>
          <p:cNvGrpSpPr/>
          <p:nvPr/>
        </p:nvGrpSpPr>
        <p:grpSpPr bwMode="auto">
          <a:xfrm>
            <a:off x="5940425" y="3357563"/>
            <a:ext cx="2989263" cy="2076450"/>
            <a:chOff x="2880" y="1752"/>
            <a:chExt cx="1883" cy="1308"/>
          </a:xfrm>
        </p:grpSpPr>
        <p:sp>
          <p:nvSpPr>
            <p:cNvPr id="13326" name="AutoShape 14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  D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3348038" y="3573463"/>
            <a:ext cx="576262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2700338" y="3068638"/>
            <a:ext cx="576262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95288" y="908050"/>
            <a:ext cx="5113337" cy="1439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平行四边形相对的边称为  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对边  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kumimoji="1" lang="zh-CN" altLang="en-US" sz="2800" b="1" dirty="0" smtClean="0">
                <a:latin typeface="Times New Roman" panose="02020603050405020304" pitchFamily="18" charset="0"/>
              </a:rPr>
              <a:t>相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对的角称为   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对角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邻边，邻角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2" name="Group 50"/>
          <p:cNvGrpSpPr/>
          <p:nvPr/>
        </p:nvGrpSpPr>
        <p:grpSpPr bwMode="auto">
          <a:xfrm>
            <a:off x="250825" y="5157788"/>
            <a:ext cx="6121400" cy="457200"/>
            <a:chOff x="249" y="3566"/>
            <a:chExt cx="3856" cy="288"/>
          </a:xfrm>
        </p:grpSpPr>
        <p:sp>
          <p:nvSpPr>
            <p:cNvPr id="12292" name="Text Box 7"/>
            <p:cNvSpPr txBox="1">
              <a:spLocks noChangeArrowheads="1"/>
            </p:cNvSpPr>
            <p:nvPr/>
          </p:nvSpPr>
          <p:spPr bwMode="auto">
            <a:xfrm>
              <a:off x="249" y="3566"/>
              <a:ext cx="38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如图</a:t>
              </a:r>
              <a:r>
                <a:rPr kumimoji="1" lang="en-US" altLang="zh-CN" sz="24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4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线段</a:t>
              </a:r>
              <a:r>
                <a:rPr kumimoji="1" lang="en-US" altLang="zh-CN" sz="2400" b="1" i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AC</a:t>
              </a:r>
              <a:r>
                <a:rPr kumimoji="1" lang="zh-CN" altLang="en-US" sz="2400" b="1" i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400" b="1" i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BD</a:t>
              </a:r>
              <a:r>
                <a:rPr kumimoji="1" lang="zh-CN" altLang="en-US" sz="24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就是       </a:t>
              </a:r>
              <a:r>
                <a:rPr kumimoji="1" lang="en-US" altLang="zh-CN" sz="2400" b="1" i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ABCD</a:t>
              </a:r>
              <a:r>
                <a:rPr kumimoji="1" lang="zh-CN" altLang="en-US" sz="24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的对角线</a:t>
              </a:r>
            </a:p>
          </p:txBody>
        </p:sp>
        <p:sp>
          <p:nvSpPr>
            <p:cNvPr id="92168" name="AutoShape 8"/>
            <p:cNvSpPr>
              <a:spLocks noChangeArrowheads="1"/>
            </p:cNvSpPr>
            <p:nvPr/>
          </p:nvSpPr>
          <p:spPr bwMode="auto">
            <a:xfrm>
              <a:off x="2290" y="3657"/>
              <a:ext cx="258" cy="91"/>
            </a:xfrm>
            <a:prstGeom prst="parallelogram">
              <a:avLst>
                <a:gd name="adj" fmla="val 70879"/>
              </a:avLst>
            </a:prstGeom>
            <a:noFill/>
            <a:ln w="25400">
              <a:solidFill>
                <a:srgbClr val="80008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294" name="Group 40"/>
          <p:cNvGrpSpPr/>
          <p:nvPr/>
        </p:nvGrpSpPr>
        <p:grpSpPr bwMode="auto">
          <a:xfrm>
            <a:off x="5508625" y="692150"/>
            <a:ext cx="3635375" cy="1947863"/>
            <a:chOff x="3470" y="164"/>
            <a:chExt cx="2132" cy="1068"/>
          </a:xfrm>
        </p:grpSpPr>
        <p:sp>
          <p:nvSpPr>
            <p:cNvPr id="92196" name="AutoShape 36"/>
            <p:cNvSpPr>
              <a:spLocks noChangeArrowheads="1"/>
            </p:cNvSpPr>
            <p:nvPr/>
          </p:nvSpPr>
          <p:spPr bwMode="auto">
            <a:xfrm>
              <a:off x="3743" y="483"/>
              <a:ext cx="1496" cy="499"/>
            </a:xfrm>
            <a:prstGeom prst="parallelogram">
              <a:avLst>
                <a:gd name="adj" fmla="val 55037"/>
              </a:avLst>
            </a:prstGeom>
            <a:noFill/>
            <a:ln w="28575" cap="sq" algn="ctr">
              <a:solidFill>
                <a:schemeClr val="tx1"/>
              </a:solidFill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96" name="Text Box 11"/>
            <p:cNvSpPr txBox="1">
              <a:spLocks noChangeArrowheads="1"/>
            </p:cNvSpPr>
            <p:nvPr/>
          </p:nvSpPr>
          <p:spPr bwMode="auto">
            <a:xfrm>
              <a:off x="3833" y="210"/>
              <a:ext cx="36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297" name="Text Box 12"/>
            <p:cNvSpPr txBox="1">
              <a:spLocks noChangeArrowheads="1"/>
            </p:cNvSpPr>
            <p:nvPr/>
          </p:nvSpPr>
          <p:spPr bwMode="auto">
            <a:xfrm>
              <a:off x="5239" y="164"/>
              <a:ext cx="36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2298" name="Text Box 13"/>
            <p:cNvSpPr txBox="1">
              <a:spLocks noChangeArrowheads="1"/>
            </p:cNvSpPr>
            <p:nvPr/>
          </p:nvSpPr>
          <p:spPr bwMode="auto">
            <a:xfrm>
              <a:off x="4876" y="981"/>
              <a:ext cx="36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299" name="Text Box 14"/>
            <p:cNvSpPr txBox="1">
              <a:spLocks noChangeArrowheads="1"/>
            </p:cNvSpPr>
            <p:nvPr/>
          </p:nvSpPr>
          <p:spPr bwMode="auto">
            <a:xfrm>
              <a:off x="3470" y="890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pic>
        <p:nvPicPr>
          <p:cNvPr id="12300" name="Picture 15" descr="4521_conew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0591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6443663" y="765175"/>
            <a:ext cx="1296987" cy="863600"/>
          </a:xfrm>
          <a:prstGeom prst="line">
            <a:avLst/>
          </a:prstGeom>
          <a:noFill/>
          <a:ln w="12700" cap="sq">
            <a:noFill/>
            <a:rou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6588125" y="1268413"/>
            <a:ext cx="1296988" cy="9366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63"/>
          <p:cNvGrpSpPr/>
          <p:nvPr/>
        </p:nvGrpSpPr>
        <p:grpSpPr bwMode="auto">
          <a:xfrm rot="358434">
            <a:off x="5648325" y="620713"/>
            <a:ext cx="3244850" cy="2230437"/>
            <a:chOff x="3606" y="1480"/>
            <a:chExt cx="2010" cy="1327"/>
          </a:xfrm>
        </p:grpSpPr>
        <p:sp>
          <p:nvSpPr>
            <p:cNvPr id="92180" name="PubPieSlice"/>
            <p:cNvSpPr>
              <a:spLocks noEditPoints="1" noChangeArrowheads="1"/>
            </p:cNvSpPr>
            <p:nvPr/>
          </p:nvSpPr>
          <p:spPr bwMode="auto">
            <a:xfrm rot="-1716628">
              <a:off x="3606" y="2115"/>
              <a:ext cx="559" cy="691"/>
            </a:xfrm>
            <a:custGeom>
              <a:avLst/>
              <a:gdLst>
                <a:gd name="G0" fmla="+- 0 0 0"/>
                <a:gd name="G1" fmla="sin 10800 1539441"/>
                <a:gd name="G2" fmla="cos 10800 1539441"/>
                <a:gd name="G3" fmla="sin 10800 -1579416"/>
                <a:gd name="G4" fmla="cos 10800 -157941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0704 w 21600"/>
                <a:gd name="T1" fmla="*/ 15104 h 21600"/>
                <a:gd name="T2" fmla="*/ 10800 w 21600"/>
                <a:gd name="T3" fmla="*/ 10800 h 21600"/>
                <a:gd name="T4" fmla="*/ 20658 w 21600"/>
                <a:gd name="T5" fmla="*/ 639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001"/>
              </a:srgbClr>
            </a:solidFill>
            <a:ln w="22225">
              <a:solidFill>
                <a:srgbClr val="00000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81" name="PubPieSlice"/>
            <p:cNvSpPr>
              <a:spLocks noEditPoints="1" noChangeArrowheads="1"/>
            </p:cNvSpPr>
            <p:nvPr/>
          </p:nvSpPr>
          <p:spPr bwMode="auto">
            <a:xfrm rot="-1716628" flipH="1" flipV="1">
              <a:off x="5057" y="1480"/>
              <a:ext cx="559" cy="691"/>
            </a:xfrm>
            <a:custGeom>
              <a:avLst/>
              <a:gdLst>
                <a:gd name="T0" fmla="*/ 536 w 21600"/>
                <a:gd name="T1" fmla="*/ 483 h 21600"/>
                <a:gd name="T2" fmla="*/ 280 w 21600"/>
                <a:gd name="T3" fmla="*/ 345 h 21600"/>
                <a:gd name="T4" fmla="*/ 535 w 21600"/>
                <a:gd name="T5" fmla="*/ 204 h 21600"/>
                <a:gd name="T6" fmla="*/ 0 60000 65536"/>
                <a:gd name="T7" fmla="*/ 0 60000 65536"/>
                <a:gd name="T8" fmla="*/ 0 60000 65536"/>
                <a:gd name="T9" fmla="*/ 3169 w 21600"/>
                <a:gd name="T10" fmla="*/ 3157 h 21600"/>
                <a:gd name="T11" fmla="*/ 18431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117"/>
              </a:srgbClr>
            </a:solidFill>
            <a:ln w="22225">
              <a:solidFill>
                <a:srgbClr val="000000"/>
              </a:solidFill>
              <a:miter lim="800000"/>
            </a:ln>
          </p:spPr>
          <p:txBody>
            <a:bodyPr rot="10800000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64"/>
          <p:cNvGrpSpPr/>
          <p:nvPr/>
        </p:nvGrpSpPr>
        <p:grpSpPr bwMode="auto">
          <a:xfrm>
            <a:off x="6372225" y="981075"/>
            <a:ext cx="1709738" cy="1511300"/>
            <a:chOff x="4105" y="1662"/>
            <a:chExt cx="1032" cy="955"/>
          </a:xfrm>
        </p:grpSpPr>
        <p:sp>
          <p:nvSpPr>
            <p:cNvPr id="92182" name="PubPieSlice"/>
            <p:cNvSpPr>
              <a:spLocks noEditPoints="1" noChangeArrowheads="1"/>
            </p:cNvSpPr>
            <p:nvPr/>
          </p:nvSpPr>
          <p:spPr bwMode="auto">
            <a:xfrm>
              <a:off x="4105" y="1662"/>
              <a:ext cx="318" cy="317"/>
            </a:xfrm>
            <a:custGeom>
              <a:avLst/>
              <a:gdLst>
                <a:gd name="G0" fmla="+- 0 0 0"/>
                <a:gd name="G1" fmla="sin 10800 8067828"/>
                <a:gd name="G2" fmla="cos 10800 8067828"/>
                <a:gd name="G3" fmla="sin 10800 57965"/>
                <a:gd name="G4" fmla="cos 10800 5796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4901 w 21600"/>
                <a:gd name="T1" fmla="*/ 19846 h 21600"/>
                <a:gd name="T2" fmla="*/ 10800 w 21600"/>
                <a:gd name="T3" fmla="*/ 10800 h 21600"/>
                <a:gd name="T4" fmla="*/ 21598 w 21600"/>
                <a:gd name="T5" fmla="*/ 1096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001"/>
              </a:srgbClr>
            </a:solidFill>
            <a:ln w="25400">
              <a:solidFill>
                <a:srgbClr val="00000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83" name="PubPieSlice"/>
            <p:cNvSpPr>
              <a:spLocks noEditPoints="1" noChangeArrowheads="1"/>
            </p:cNvSpPr>
            <p:nvPr/>
          </p:nvSpPr>
          <p:spPr bwMode="auto">
            <a:xfrm rot="18080323" flipV="1">
              <a:off x="4824" y="2303"/>
              <a:ext cx="320" cy="307"/>
            </a:xfrm>
            <a:custGeom>
              <a:avLst/>
              <a:gdLst>
                <a:gd name="T0" fmla="*/ 73 w 21600"/>
                <a:gd name="T1" fmla="*/ 282 h 21600"/>
                <a:gd name="T2" fmla="*/ 160 w 21600"/>
                <a:gd name="T3" fmla="*/ 154 h 21600"/>
                <a:gd name="T4" fmla="*/ 32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3173 w 21600"/>
                <a:gd name="T10" fmla="*/ 3166 h 21600"/>
                <a:gd name="T11" fmla="*/ 18428 w 21600"/>
                <a:gd name="T12" fmla="*/ 18434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117"/>
              </a:srgbClr>
            </a:solidFill>
            <a:ln w="25400">
              <a:solidFill>
                <a:srgbClr val="000000"/>
              </a:solidFill>
              <a:miter lim="800000"/>
            </a:ln>
          </p:spPr>
          <p:txBody>
            <a:bodyPr rot="10800000" vert="eaVert"/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6011863" y="1341438"/>
            <a:ext cx="2447925" cy="792162"/>
          </a:xfrm>
          <a:prstGeom prst="line">
            <a:avLst/>
          </a:prstGeom>
          <a:noFill/>
          <a:ln w="28575" cap="sq">
            <a:solidFill>
              <a:srgbClr val="CC6600"/>
            </a:solidFill>
            <a:rou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kumimoji="1"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42"/>
          <p:cNvGrpSpPr/>
          <p:nvPr/>
        </p:nvGrpSpPr>
        <p:grpSpPr bwMode="auto">
          <a:xfrm>
            <a:off x="6011863" y="1268413"/>
            <a:ext cx="2519362" cy="935037"/>
            <a:chOff x="3742" y="391"/>
            <a:chExt cx="1497" cy="680"/>
          </a:xfrm>
        </p:grpSpPr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 flipV="1">
              <a:off x="3742" y="391"/>
              <a:ext cx="363" cy="680"/>
            </a:xfrm>
            <a:prstGeom prst="line">
              <a:avLst/>
            </a:prstGeom>
            <a:noFill/>
            <a:ln w="57150" cap="sq">
              <a:solidFill>
                <a:srgbClr val="00FF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97" name="Line 37"/>
            <p:cNvSpPr>
              <a:spLocks noChangeShapeType="1"/>
            </p:cNvSpPr>
            <p:nvPr/>
          </p:nvSpPr>
          <p:spPr bwMode="auto">
            <a:xfrm flipV="1">
              <a:off x="4876" y="391"/>
              <a:ext cx="363" cy="680"/>
            </a:xfrm>
            <a:prstGeom prst="line">
              <a:avLst/>
            </a:prstGeom>
            <a:noFill/>
            <a:ln w="57150" cap="sq">
              <a:solidFill>
                <a:srgbClr val="00FF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43"/>
          <p:cNvGrpSpPr/>
          <p:nvPr/>
        </p:nvGrpSpPr>
        <p:grpSpPr bwMode="auto">
          <a:xfrm>
            <a:off x="6011863" y="1268413"/>
            <a:ext cx="2484437" cy="936625"/>
            <a:chOff x="3742" y="391"/>
            <a:chExt cx="1474" cy="680"/>
          </a:xfrm>
        </p:grpSpPr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>
              <a:off x="4105" y="391"/>
              <a:ext cx="1111" cy="0"/>
            </a:xfrm>
            <a:prstGeom prst="line">
              <a:avLst/>
            </a:prstGeom>
            <a:noFill/>
            <a:ln w="57150" cap="sq">
              <a:solidFill>
                <a:srgbClr val="9900FF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>
              <a:off x="3742" y="1071"/>
              <a:ext cx="1111" cy="0"/>
            </a:xfrm>
            <a:prstGeom prst="line">
              <a:avLst/>
            </a:prstGeom>
            <a:noFill/>
            <a:ln w="57150" cap="sq">
              <a:solidFill>
                <a:srgbClr val="9900FF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51"/>
          <p:cNvGrpSpPr/>
          <p:nvPr/>
        </p:nvGrpSpPr>
        <p:grpSpPr bwMode="auto">
          <a:xfrm>
            <a:off x="323850" y="3284538"/>
            <a:ext cx="5795963" cy="1682750"/>
            <a:chOff x="158" y="2115"/>
            <a:chExt cx="3651" cy="1060"/>
          </a:xfrm>
        </p:grpSpPr>
        <p:sp>
          <p:nvSpPr>
            <p:cNvPr id="12317" name="Text Box 4"/>
            <p:cNvSpPr txBox="1">
              <a:spLocks noChangeArrowheads="1"/>
            </p:cNvSpPr>
            <p:nvPr/>
          </p:nvSpPr>
          <p:spPr bwMode="auto">
            <a:xfrm>
              <a:off x="158" y="2115"/>
              <a:ext cx="3651" cy="106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85000"/>
                </a:lnSpc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</a:rPr>
                <a:t>平行四边形不相邻的两个顶点连成的线段叫平行四边形的</a:t>
              </a:r>
              <a:r>
                <a:rPr kumimoji="1"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对角线．</a:t>
              </a:r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>
              <a:off x="1360" y="2614"/>
              <a:ext cx="1747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23850" y="5805488"/>
            <a:ext cx="360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平行四边形的</a:t>
            </a:r>
            <a:r>
              <a:rPr lang="zh-CN" altLang="en-US" sz="3200" b="1" dirty="0">
                <a:solidFill>
                  <a:srgbClr val="FF0000"/>
                </a:solidFill>
              </a:rPr>
              <a:t>高</a:t>
            </a:r>
          </a:p>
        </p:txBody>
      </p:sp>
      <p:grpSp>
        <p:nvGrpSpPr>
          <p:cNvPr id="12328" name="Group 40"/>
          <p:cNvGrpSpPr/>
          <p:nvPr/>
        </p:nvGrpSpPr>
        <p:grpSpPr bwMode="auto">
          <a:xfrm>
            <a:off x="5795963" y="4292600"/>
            <a:ext cx="2989262" cy="2076450"/>
            <a:chOff x="2880" y="1752"/>
            <a:chExt cx="1883" cy="1308"/>
          </a:xfrm>
        </p:grpSpPr>
        <p:sp>
          <p:nvSpPr>
            <p:cNvPr id="12329" name="AutoShape 41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  D</a:t>
              </a: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6588125" y="4797425"/>
            <a:ext cx="0" cy="1223963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7092950" y="4797425"/>
            <a:ext cx="0" cy="1223963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6659563" y="4797425"/>
            <a:ext cx="1441450" cy="57626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12327" grpId="0"/>
      <p:bldP spid="12334" grpId="0" animBg="1"/>
      <p:bldP spid="12335" grpId="0" animBg="1"/>
      <p:bldP spid="12335" grpId="1" animBg="1"/>
      <p:bldP spid="123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8304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你能从以下图形中找出平行四边形吗？</a:t>
            </a:r>
          </a:p>
        </p:txBody>
      </p: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611188" y="5791200"/>
            <a:ext cx="762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99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两组对边分别平行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，是平行四边形的一个主要特征。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6227763" y="5229225"/>
            <a:ext cx="649287" cy="503238"/>
            <a:chOff x="2290" y="1752"/>
            <a:chExt cx="409" cy="317"/>
          </a:xfrm>
        </p:grpSpPr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>
              <a:off x="2290" y="1888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1" name="Line 14"/>
            <p:cNvSpPr>
              <a:spLocks noChangeShapeType="1"/>
            </p:cNvSpPr>
            <p:nvPr/>
          </p:nvSpPr>
          <p:spPr bwMode="auto">
            <a:xfrm flipV="1">
              <a:off x="2381" y="1752"/>
              <a:ext cx="318" cy="3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6"/>
          <p:cNvGrpSpPr/>
          <p:nvPr/>
        </p:nvGrpSpPr>
        <p:grpSpPr bwMode="auto">
          <a:xfrm>
            <a:off x="4572000" y="2852738"/>
            <a:ext cx="649288" cy="503237"/>
            <a:chOff x="2290" y="1752"/>
            <a:chExt cx="409" cy="317"/>
          </a:xfrm>
        </p:grpSpPr>
        <p:sp>
          <p:nvSpPr>
            <p:cNvPr id="19468" name="Line 17"/>
            <p:cNvSpPr>
              <a:spLocks noChangeShapeType="1"/>
            </p:cNvSpPr>
            <p:nvPr/>
          </p:nvSpPr>
          <p:spPr bwMode="auto">
            <a:xfrm>
              <a:off x="2290" y="1888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69" name="Line 18"/>
            <p:cNvSpPr>
              <a:spLocks noChangeShapeType="1"/>
            </p:cNvSpPr>
            <p:nvPr/>
          </p:nvSpPr>
          <p:spPr bwMode="auto">
            <a:xfrm flipV="1">
              <a:off x="2381" y="1752"/>
              <a:ext cx="318" cy="3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kumimoji="1"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725988" y="2676525"/>
            <a:ext cx="1984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1" lang="en-US" altLang="zh-CN" sz="2800">
                <a:solidFill>
                  <a:srgbClr val="000000"/>
                </a:solidFill>
              </a:rPr>
              <a:t>2</a:t>
            </a:r>
            <a:endParaRPr kumimoji="1" lang="en-US" altLang="zh-CN" sz="2800" b="1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7086600" y="2708275"/>
            <a:ext cx="198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1" lang="en-US" altLang="zh-CN" sz="2800">
                <a:solidFill>
                  <a:srgbClr val="000000"/>
                </a:solidFill>
              </a:rPr>
              <a:t>3</a:t>
            </a:r>
            <a:endParaRPr kumimoji="1" lang="en-US" altLang="zh-CN" sz="2800" b="1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6227763" y="1125538"/>
            <a:ext cx="2087562" cy="1295400"/>
          </a:xfrm>
          <a:prstGeom prst="triangle">
            <a:avLst>
              <a:gd name="adj" fmla="val 50000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1865896">
            <a:off x="1547813" y="3213100"/>
            <a:ext cx="1728787" cy="1584325"/>
          </a:xfrm>
          <a:prstGeom prst="pentagon">
            <a:avLst/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3851275" y="1341438"/>
            <a:ext cx="2303463" cy="1081087"/>
          </a:xfrm>
          <a:prstGeom prst="parallelogram">
            <a:avLst>
              <a:gd name="adj" fmla="val 53267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1476375" y="1341438"/>
            <a:ext cx="1944688" cy="12239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148263" y="3284538"/>
            <a:ext cx="2663825" cy="1584325"/>
          </a:xfrm>
          <a:prstGeom prst="rect">
            <a:avLst/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112963" y="2636838"/>
            <a:ext cx="1984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1" lang="en-US" altLang="zh-CN" sz="2800" b="1"/>
              <a:t>1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044700" y="5084763"/>
            <a:ext cx="1984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1" lang="en-US" altLang="zh-CN" sz="2800">
                <a:solidFill>
                  <a:srgbClr val="000000"/>
                </a:solidFill>
              </a:rPr>
              <a:t>4</a:t>
            </a:r>
            <a:endParaRPr kumimoji="1" lang="en-US" altLang="zh-CN" sz="2800" b="1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94438" y="5157788"/>
            <a:ext cx="1984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1" lang="en-US" altLang="zh-CN" sz="2800" b="1">
                <a:solidFill>
                  <a:srgbClr val="000000"/>
                </a:solidFill>
              </a:rPr>
              <a:t>5</a:t>
            </a:r>
            <a:endParaRPr kumimoji="1"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207963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/>
              <a:t>练习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-1260475" y="260350"/>
            <a:ext cx="10152063" cy="3209925"/>
            <a:chOff x="113" y="0"/>
            <a:chExt cx="5488" cy="973"/>
          </a:xfrm>
        </p:grpSpPr>
        <p:grpSp>
          <p:nvGrpSpPr>
            <p:cNvPr id="15364" name="Group 4"/>
            <p:cNvGrpSpPr/>
            <p:nvPr/>
          </p:nvGrpSpPr>
          <p:grpSpPr bwMode="auto">
            <a:xfrm>
              <a:off x="113" y="499"/>
              <a:ext cx="3724" cy="227"/>
              <a:chOff x="476" y="618"/>
              <a:chExt cx="3724" cy="227"/>
            </a:xfrm>
          </p:grpSpPr>
          <p:sp>
            <p:nvSpPr>
              <p:cNvPr id="15365" name="Text Box 5"/>
              <p:cNvSpPr txBox="1">
                <a:spLocks noChangeArrowheads="1"/>
              </p:cNvSpPr>
              <p:nvPr/>
            </p:nvSpPr>
            <p:spPr bwMode="auto">
              <a:xfrm>
                <a:off x="476" y="618"/>
                <a:ext cx="3724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zh-CN" sz="2800" b="1"/>
              </a:p>
            </p:txBody>
          </p:sp>
          <p:sp>
            <p:nvSpPr>
              <p:cNvPr id="15366" name="AutoShape 6"/>
              <p:cNvSpPr>
                <a:spLocks noChangeArrowheads="1"/>
              </p:cNvSpPr>
              <p:nvPr/>
            </p:nvSpPr>
            <p:spPr bwMode="auto">
              <a:xfrm>
                <a:off x="1610" y="709"/>
                <a:ext cx="227" cy="136"/>
              </a:xfrm>
              <a:prstGeom prst="parallelogram">
                <a:avLst>
                  <a:gd name="adj" fmla="val 4172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>
              <a:off x="3923" y="227"/>
              <a:ext cx="1360" cy="589"/>
            </a:xfrm>
            <a:prstGeom prst="parallelogram">
              <a:avLst>
                <a:gd name="adj" fmla="val 577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H="1">
              <a:off x="4332" y="227"/>
              <a:ext cx="317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4105" y="0"/>
              <a:ext cx="136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A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742" y="726"/>
              <a:ext cx="272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B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4876" y="771"/>
              <a:ext cx="317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C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5193" y="0"/>
              <a:ext cx="408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D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241" y="816"/>
              <a:ext cx="272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F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4559" y="0"/>
              <a:ext cx="363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E</a:t>
              </a:r>
            </a:p>
          </p:txBody>
        </p:sp>
      </p:grp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23850" y="2152650"/>
            <a:ext cx="5256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/>
              <a:t>①</a:t>
            </a:r>
            <a:r>
              <a:rPr lang="zh-CN" altLang="en-US" sz="3200" b="1" dirty="0"/>
              <a:t>则图中有＿＿个平行四边形；</a:t>
            </a:r>
          </a:p>
        </p:txBody>
      </p:sp>
      <p:grpSp>
        <p:nvGrpSpPr>
          <p:cNvPr id="15376" name="Group 16"/>
          <p:cNvGrpSpPr/>
          <p:nvPr/>
        </p:nvGrpSpPr>
        <p:grpSpPr bwMode="auto">
          <a:xfrm>
            <a:off x="-973138" y="1700213"/>
            <a:ext cx="9323388" cy="2266950"/>
            <a:chOff x="327" y="436"/>
            <a:chExt cx="4995" cy="1428"/>
          </a:xfrm>
        </p:grpSpPr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327" y="1537"/>
              <a:ext cx="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800" b="1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4105" y="572"/>
              <a:ext cx="104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3923" y="436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G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5135" y="449"/>
              <a:ext cx="1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H</a:t>
              </a:r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4513" y="572"/>
              <a:ext cx="1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/>
                <a:t>O</a:t>
              </a:r>
            </a:p>
          </p:txBody>
        </p:sp>
      </p:grp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700338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779838" y="37163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384" name="AutoShape 2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/>
            <a:r>
              <a:rPr lang="zh-CN" altLang="en-US">
                <a:hlinkClick r:id="rId2" action="ppaction://hlinksldjump"/>
              </a:rPr>
              <a:t>返回</a:t>
            </a:r>
            <a:endParaRPr lang="zh-CN" alt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95288" y="952500"/>
            <a:ext cx="5184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1</a:t>
            </a:r>
            <a:r>
              <a:rPr lang="zh-CN" altLang="en-US" sz="3200" b="1"/>
              <a:t>、如图：      </a:t>
            </a:r>
            <a:r>
              <a:rPr lang="en-US" altLang="zh-CN" sz="3200" b="1"/>
              <a:t>ABCD</a:t>
            </a:r>
            <a:r>
              <a:rPr lang="zh-CN" altLang="en-US" sz="3200" b="1"/>
              <a:t>中，</a:t>
            </a:r>
            <a:r>
              <a:rPr lang="en-US" altLang="zh-CN" sz="3200" b="1"/>
              <a:t>EF∥AB</a:t>
            </a:r>
            <a:r>
              <a:rPr lang="zh-CN" altLang="en-US" sz="3200" b="1"/>
              <a:t>，</a:t>
            </a:r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2339975" y="1125538"/>
            <a:ext cx="576263" cy="215900"/>
          </a:xfrm>
          <a:prstGeom prst="parallelogram">
            <a:avLst>
              <a:gd name="adj" fmla="val 66728"/>
            </a:avLst>
          </a:prstGeom>
          <a:noFill/>
          <a:ln w="57150" cap="sq" algn="ctr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95288" y="3213100"/>
            <a:ext cx="49688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②</a:t>
            </a:r>
            <a:r>
              <a:rPr lang="zh-CN" altLang="en-US" sz="3200" b="1"/>
              <a:t>若</a:t>
            </a:r>
            <a:r>
              <a:rPr lang="en-US" altLang="zh-CN" sz="3200" b="1"/>
              <a:t>GH∥AD</a:t>
            </a:r>
            <a:r>
              <a:rPr lang="zh-CN" altLang="en-US" sz="3200" b="1"/>
              <a:t>，</a:t>
            </a:r>
            <a:r>
              <a:rPr lang="en-US" altLang="zh-CN" sz="3200" b="1"/>
              <a:t>EF</a:t>
            </a:r>
            <a:r>
              <a:rPr lang="zh-CN" altLang="en-US" sz="3200" b="1"/>
              <a:t>与</a:t>
            </a:r>
            <a:r>
              <a:rPr lang="en-US" altLang="zh-CN" sz="3200" b="1"/>
              <a:t>GH</a:t>
            </a:r>
            <a:r>
              <a:rPr lang="zh-CN" altLang="en-US" sz="3200" b="1"/>
              <a:t>交于点</a:t>
            </a:r>
            <a:r>
              <a:rPr lang="en-US" altLang="zh-CN" sz="3200" b="1"/>
              <a:t>O</a:t>
            </a:r>
            <a:r>
              <a:rPr lang="zh-CN" altLang="en-US" sz="3200" b="1"/>
              <a:t>，则图中有＿＿个平行四边形。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/>
      <p:bldP spid="153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488237" cy="620713"/>
          </a:xfrm>
        </p:spPr>
        <p:txBody>
          <a:bodyPr/>
          <a:lstStyle/>
          <a:p>
            <a:r>
              <a:rPr lang="zh-CN" altLang="en-US" sz="3600" b="1" dirty="0"/>
              <a:t>二、平行四边形性质探究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374063" cy="59039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1</a:t>
            </a:r>
            <a:r>
              <a:rPr lang="zh-CN" altLang="en-US" dirty="0"/>
              <a:t>、画一个      </a:t>
            </a:r>
            <a:r>
              <a:rPr lang="en-US" altLang="zh-CN" dirty="0"/>
              <a:t>ABCD</a:t>
            </a:r>
            <a:r>
              <a:rPr lang="zh-CN" altLang="en-US" dirty="0"/>
              <a:t>，对边</a:t>
            </a:r>
            <a:r>
              <a:rPr lang="en-US" altLang="zh-CN" dirty="0"/>
              <a:t>AB</a:t>
            </a:r>
            <a:r>
              <a:rPr lang="zh-CN" altLang="en-US" dirty="0"/>
              <a:t>与</a:t>
            </a:r>
            <a:r>
              <a:rPr lang="en-US" altLang="zh-CN" dirty="0"/>
              <a:t>CD</a:t>
            </a:r>
            <a:r>
              <a:rPr lang="zh-CN" altLang="en-US" dirty="0"/>
              <a:t>， </a:t>
            </a:r>
            <a:r>
              <a:rPr lang="en-US" altLang="zh-CN" dirty="0"/>
              <a:t>BC</a:t>
            </a:r>
            <a:r>
              <a:rPr lang="zh-CN" altLang="en-US" dirty="0"/>
              <a:t>与</a:t>
            </a:r>
            <a:r>
              <a:rPr lang="en-US" altLang="zh-CN" dirty="0"/>
              <a:t>DA</a:t>
            </a:r>
            <a:r>
              <a:rPr lang="zh-CN" altLang="en-US" dirty="0"/>
              <a:t>有怎样的位置关系？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solidFill>
                  <a:srgbClr val="0000FF"/>
                </a:solidFill>
              </a:rPr>
              <a:t>                                  平行四边形的对边平行</a:t>
            </a:r>
            <a:r>
              <a:rPr kumimoji="1" lang="en-US" altLang="zh-CN" b="1" dirty="0">
                <a:solidFill>
                  <a:srgbClr val="0000FF"/>
                </a:solidFill>
              </a:rPr>
              <a:t>.</a:t>
            </a:r>
            <a:endParaRPr lang="en-US" altLang="zh-CN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2</a:t>
            </a:r>
            <a:r>
              <a:rPr lang="zh-CN" altLang="en-US" dirty="0"/>
              <a:t>、度量对边</a:t>
            </a:r>
            <a:r>
              <a:rPr lang="en-US" altLang="zh-CN" dirty="0"/>
              <a:t>AB</a:t>
            </a:r>
            <a:r>
              <a:rPr lang="zh-CN" altLang="en-US" dirty="0"/>
              <a:t>与</a:t>
            </a:r>
            <a:r>
              <a:rPr lang="en-US" altLang="zh-CN" dirty="0"/>
              <a:t>CD</a:t>
            </a:r>
            <a:r>
              <a:rPr lang="zh-CN" altLang="en-US" dirty="0"/>
              <a:t>的长，</a:t>
            </a:r>
            <a:r>
              <a:rPr lang="en-US" altLang="zh-CN" dirty="0"/>
              <a:t>BC</a:t>
            </a:r>
            <a:r>
              <a:rPr lang="zh-CN" altLang="en-US" dirty="0"/>
              <a:t>与</a:t>
            </a:r>
            <a:r>
              <a:rPr lang="en-US" altLang="zh-CN" dirty="0"/>
              <a:t>DA</a:t>
            </a:r>
            <a:r>
              <a:rPr lang="zh-CN" altLang="en-US" dirty="0"/>
              <a:t>的长，发现？</a:t>
            </a:r>
            <a:r>
              <a:rPr kumimoji="1" lang="zh-CN" altLang="en-US" b="1" dirty="0">
                <a:solidFill>
                  <a:srgbClr val="0000FF"/>
                </a:solidFill>
              </a:rPr>
              <a:t>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solidFill>
                  <a:srgbClr val="0000FF"/>
                </a:solidFill>
              </a:rPr>
              <a:t>                                 平行四边形的对边相等</a:t>
            </a:r>
            <a:endParaRPr lang="zh-CN" alt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3</a:t>
            </a:r>
            <a:r>
              <a:rPr lang="zh-CN" altLang="en-US" dirty="0"/>
              <a:t>、度量对角∠</a:t>
            </a:r>
            <a:r>
              <a:rPr lang="en-US" altLang="zh-CN" dirty="0"/>
              <a:t>A</a:t>
            </a:r>
            <a:r>
              <a:rPr lang="zh-CN" altLang="en-US" dirty="0"/>
              <a:t>与∠</a:t>
            </a:r>
            <a:r>
              <a:rPr lang="en-US" altLang="zh-CN" dirty="0"/>
              <a:t>C</a:t>
            </a:r>
            <a:r>
              <a:rPr lang="zh-CN" altLang="en-US" dirty="0"/>
              <a:t>， ∠</a:t>
            </a:r>
            <a:r>
              <a:rPr lang="en-US" altLang="zh-CN" dirty="0"/>
              <a:t>B</a:t>
            </a:r>
            <a:r>
              <a:rPr lang="zh-CN" altLang="en-US" dirty="0"/>
              <a:t>与∠</a:t>
            </a:r>
            <a:r>
              <a:rPr lang="en-US" altLang="zh-CN" dirty="0"/>
              <a:t>D</a:t>
            </a:r>
            <a:r>
              <a:rPr lang="zh-CN" altLang="en-US" dirty="0"/>
              <a:t>的大小，发现？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solidFill>
                  <a:srgbClr val="0000FF"/>
                </a:solidFill>
              </a:rPr>
              <a:t>                                 平行四边形的对角相等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/>
              <a:t>邻角呢？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solidFill>
                  <a:srgbClr val="0000FF"/>
                </a:solidFill>
              </a:rPr>
              <a:t>平行四边形的邻角互补。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124075" y="692150"/>
            <a:ext cx="360363" cy="215900"/>
          </a:xfrm>
          <a:prstGeom prst="parallelogram">
            <a:avLst>
              <a:gd name="adj" fmla="val 417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dist"/>
            <a:r>
              <a:rPr lang="zh-CN" altLang="en-US">
                <a:hlinkClick r:id="rId3" action="ppaction://hlinksldjump"/>
              </a:rPr>
              <a:t>返回</a:t>
            </a:r>
            <a:endParaRPr lang="zh-CN" altLang="en-US"/>
          </a:p>
        </p:txBody>
      </p:sp>
      <p:grpSp>
        <p:nvGrpSpPr>
          <p:cNvPr id="16390" name="Group 6"/>
          <p:cNvGrpSpPr/>
          <p:nvPr/>
        </p:nvGrpSpPr>
        <p:grpSpPr bwMode="auto">
          <a:xfrm>
            <a:off x="5867400" y="4508500"/>
            <a:ext cx="2989263" cy="2076450"/>
            <a:chOff x="2880" y="1752"/>
            <a:chExt cx="1883" cy="1308"/>
          </a:xfrm>
        </p:grpSpPr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  D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659563" y="5013325"/>
            <a:ext cx="11525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187450" y="1412875"/>
            <a:ext cx="1439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平行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39750" y="2852738"/>
            <a:ext cx="33480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AB=CD   BC=DA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50825" y="4076700"/>
            <a:ext cx="4321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∠A=∠C   ∠B=∠D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9613" y="4724400"/>
            <a:ext cx="15128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互补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  <p:bldP spid="16399" grpId="0"/>
      <p:bldP spid="164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9" name="Group 13"/>
          <p:cNvGrpSpPr/>
          <p:nvPr/>
        </p:nvGrpSpPr>
        <p:grpSpPr bwMode="auto">
          <a:xfrm>
            <a:off x="5867400" y="260350"/>
            <a:ext cx="2989263" cy="2076450"/>
            <a:chOff x="2880" y="1752"/>
            <a:chExt cx="1883" cy="1308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  D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659563" y="765175"/>
            <a:ext cx="122555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084888" y="765175"/>
            <a:ext cx="237490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7092950" y="134143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O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250825" y="260350"/>
            <a:ext cx="61928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4</a:t>
            </a:r>
            <a:r>
              <a:rPr lang="zh-CN" altLang="en-US" sz="3600"/>
              <a:t>、连结</a:t>
            </a:r>
            <a:r>
              <a:rPr lang="en-US" altLang="zh-CN" sz="3600"/>
              <a:t>AC</a:t>
            </a:r>
            <a:r>
              <a:rPr lang="zh-CN" altLang="en-US" sz="3600"/>
              <a:t>、</a:t>
            </a:r>
            <a:r>
              <a:rPr lang="en-US" altLang="zh-CN" sz="3600"/>
              <a:t>BD</a:t>
            </a:r>
            <a:r>
              <a:rPr lang="zh-CN" altLang="en-US" sz="3600"/>
              <a:t>，交于点</a:t>
            </a:r>
            <a:r>
              <a:rPr lang="en-US" altLang="zh-CN" sz="3600"/>
              <a:t>O</a:t>
            </a:r>
            <a:r>
              <a:rPr lang="zh-CN" altLang="en-US" sz="3600"/>
              <a:t>，度量</a:t>
            </a:r>
            <a:r>
              <a:rPr lang="en-US" altLang="zh-CN" sz="3600"/>
              <a:t>OA</a:t>
            </a:r>
            <a:r>
              <a:rPr lang="zh-CN" altLang="en-US" sz="3600"/>
              <a:t>与</a:t>
            </a:r>
            <a:r>
              <a:rPr lang="en-US" altLang="zh-CN" sz="3600"/>
              <a:t>OC</a:t>
            </a:r>
            <a:r>
              <a:rPr lang="zh-CN" altLang="en-US" sz="3600"/>
              <a:t>的长，</a:t>
            </a:r>
            <a:r>
              <a:rPr lang="en-US" altLang="zh-CN" sz="3600"/>
              <a:t>OB</a:t>
            </a:r>
            <a:r>
              <a:rPr lang="zh-CN" altLang="en-US" sz="3600"/>
              <a:t>与</a:t>
            </a:r>
            <a:r>
              <a:rPr lang="en-US" altLang="zh-CN" sz="3600"/>
              <a:t>OD</a:t>
            </a:r>
            <a:r>
              <a:rPr lang="zh-CN" altLang="en-US" sz="3600"/>
              <a:t>的长，发现？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84213" y="2205038"/>
            <a:ext cx="4176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OA=OC   OB=OD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50825" y="2924175"/>
            <a:ext cx="6551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平行四边形的对角线互相平分。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6659563" y="765175"/>
            <a:ext cx="122555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6084888" y="765175"/>
            <a:ext cx="237490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7092950" y="134143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O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6659563" y="765175"/>
            <a:ext cx="122555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6084888" y="765175"/>
            <a:ext cx="237490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250825" y="260350"/>
            <a:ext cx="61928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4</a:t>
            </a:r>
            <a:r>
              <a:rPr lang="zh-CN" altLang="en-US" sz="3600"/>
              <a:t>、连结</a:t>
            </a:r>
            <a:r>
              <a:rPr lang="en-US" altLang="zh-CN" sz="3600"/>
              <a:t>AC</a:t>
            </a:r>
            <a:r>
              <a:rPr lang="zh-CN" altLang="en-US" sz="3600"/>
              <a:t>、</a:t>
            </a:r>
            <a:r>
              <a:rPr lang="en-US" altLang="zh-CN" sz="3600"/>
              <a:t>BD</a:t>
            </a:r>
            <a:r>
              <a:rPr lang="zh-CN" altLang="en-US" sz="3600"/>
              <a:t>，交于点</a:t>
            </a:r>
            <a:r>
              <a:rPr lang="en-US" altLang="zh-CN" sz="3600"/>
              <a:t>O</a:t>
            </a:r>
            <a:r>
              <a:rPr lang="zh-CN" altLang="en-US" sz="3600"/>
              <a:t>，度量</a:t>
            </a:r>
            <a:r>
              <a:rPr lang="en-US" altLang="zh-CN" sz="3600"/>
              <a:t>OA</a:t>
            </a:r>
            <a:r>
              <a:rPr lang="zh-CN" altLang="en-US" sz="3600"/>
              <a:t>与</a:t>
            </a:r>
            <a:r>
              <a:rPr lang="en-US" altLang="zh-CN" sz="3600"/>
              <a:t>OC</a:t>
            </a:r>
            <a:r>
              <a:rPr lang="zh-CN" altLang="en-US" sz="3600"/>
              <a:t>的长，</a:t>
            </a:r>
            <a:r>
              <a:rPr lang="en-US" altLang="zh-CN" sz="3600"/>
              <a:t>OB</a:t>
            </a:r>
            <a:r>
              <a:rPr lang="zh-CN" altLang="en-US" sz="3600"/>
              <a:t>与</a:t>
            </a:r>
            <a:r>
              <a:rPr lang="en-US" altLang="zh-CN" sz="3600"/>
              <a:t>OD</a:t>
            </a:r>
            <a:r>
              <a:rPr lang="zh-CN" altLang="en-US" sz="3600"/>
              <a:t>的长，发现？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7092950" y="134143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O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659563" y="765175"/>
            <a:ext cx="122555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6084888" y="765175"/>
            <a:ext cx="237490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50825" y="260350"/>
            <a:ext cx="61928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4</a:t>
            </a:r>
            <a:r>
              <a:rPr lang="zh-CN" altLang="en-US" sz="3600"/>
              <a:t>、连结</a:t>
            </a:r>
            <a:r>
              <a:rPr lang="en-US" altLang="zh-CN" sz="3600"/>
              <a:t>AC</a:t>
            </a:r>
            <a:r>
              <a:rPr lang="zh-CN" altLang="en-US" sz="3600"/>
              <a:t>、</a:t>
            </a:r>
            <a:r>
              <a:rPr lang="en-US" altLang="zh-CN" sz="3600"/>
              <a:t>BD</a:t>
            </a:r>
            <a:r>
              <a:rPr lang="zh-CN" altLang="en-US" sz="3600"/>
              <a:t>，交于点</a:t>
            </a:r>
            <a:r>
              <a:rPr lang="en-US" altLang="zh-CN" sz="3600"/>
              <a:t>O</a:t>
            </a:r>
            <a:r>
              <a:rPr lang="zh-CN" altLang="en-US" sz="3600"/>
              <a:t>，度量</a:t>
            </a:r>
            <a:r>
              <a:rPr lang="en-US" altLang="zh-CN" sz="3600"/>
              <a:t>OA</a:t>
            </a:r>
            <a:r>
              <a:rPr lang="zh-CN" altLang="en-US" sz="3600"/>
              <a:t>与</a:t>
            </a:r>
            <a:r>
              <a:rPr lang="en-US" altLang="zh-CN" sz="3600"/>
              <a:t>OC</a:t>
            </a:r>
            <a:r>
              <a:rPr lang="zh-CN" altLang="en-US" sz="3600"/>
              <a:t>的长，</a:t>
            </a:r>
            <a:r>
              <a:rPr lang="en-US" altLang="zh-CN" sz="3600"/>
              <a:t>OB</a:t>
            </a:r>
            <a:r>
              <a:rPr lang="zh-CN" altLang="en-US" sz="3600"/>
              <a:t>与</a:t>
            </a:r>
            <a:r>
              <a:rPr lang="en-US" altLang="zh-CN" sz="3600"/>
              <a:t>OD</a:t>
            </a:r>
            <a:r>
              <a:rPr lang="zh-CN" altLang="en-US" sz="3600"/>
              <a:t>的长，发现？</a:t>
            </a:r>
          </a:p>
        </p:txBody>
      </p:sp>
      <p:grpSp>
        <p:nvGrpSpPr>
          <p:cNvPr id="19501" name="Group 45"/>
          <p:cNvGrpSpPr/>
          <p:nvPr/>
        </p:nvGrpSpPr>
        <p:grpSpPr bwMode="auto">
          <a:xfrm>
            <a:off x="5867400" y="260350"/>
            <a:ext cx="2989263" cy="2076450"/>
            <a:chOff x="3696" y="164"/>
            <a:chExt cx="1883" cy="1308"/>
          </a:xfrm>
        </p:grpSpPr>
        <p:grpSp>
          <p:nvGrpSpPr>
            <p:cNvPr id="19491" name="Group 35"/>
            <p:cNvGrpSpPr/>
            <p:nvPr/>
          </p:nvGrpSpPr>
          <p:grpSpPr bwMode="auto">
            <a:xfrm>
              <a:off x="3696" y="164"/>
              <a:ext cx="1883" cy="1308"/>
              <a:chOff x="2880" y="1752"/>
              <a:chExt cx="1883" cy="1308"/>
            </a:xfrm>
          </p:grpSpPr>
          <p:sp>
            <p:nvSpPr>
              <p:cNvPr id="19492" name="AutoShape 36"/>
              <p:cNvSpPr>
                <a:spLocks noChangeArrowheads="1"/>
              </p:cNvSpPr>
              <p:nvPr/>
            </p:nvSpPr>
            <p:spPr bwMode="auto">
              <a:xfrm>
                <a:off x="3016" y="2069"/>
                <a:ext cx="1497" cy="736"/>
              </a:xfrm>
              <a:prstGeom prst="parallelogram">
                <a:avLst>
                  <a:gd name="adj" fmla="val 50849"/>
                </a:avLst>
              </a:prstGeom>
              <a:noFill/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3243" y="175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4" name="Text Box 38"/>
              <p:cNvSpPr txBox="1">
                <a:spLocks noChangeArrowheads="1"/>
              </p:cNvSpPr>
              <p:nvPr/>
            </p:nvSpPr>
            <p:spPr bwMode="auto">
              <a:xfrm>
                <a:off x="4400" y="1774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  D</a:t>
                </a:r>
              </a:p>
            </p:txBody>
          </p:sp>
          <p:sp>
            <p:nvSpPr>
              <p:cNvPr id="19495" name="Text Box 39"/>
              <p:cNvSpPr txBox="1">
                <a:spLocks noChangeArrowheads="1"/>
              </p:cNvSpPr>
              <p:nvPr/>
            </p:nvSpPr>
            <p:spPr bwMode="auto">
              <a:xfrm>
                <a:off x="4059" y="277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2880" y="2772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4468" y="845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/>
                <a:t>O</a:t>
              </a: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4195" y="482"/>
              <a:ext cx="772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 flipV="1">
              <a:off x="3833" y="482"/>
              <a:ext cx="1496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973</Words>
  <Application>Microsoft Office PowerPoint</Application>
  <PresentationFormat>全屏显示(4:3)</PresentationFormat>
  <Paragraphs>246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方正姚体</vt:lpstr>
      <vt:lpstr>汉仪综艺体简</vt:lpstr>
      <vt:lpstr>黑体</vt:lpstr>
      <vt:lpstr>华文行楷</vt:lpstr>
      <vt:lpstr>华文隶书</vt:lpstr>
      <vt:lpstr>楷体_GB2312</vt:lpstr>
      <vt:lpstr>隶书</vt:lpstr>
      <vt:lpstr>宋体</vt:lpstr>
      <vt:lpstr>微软雅黑</vt:lpstr>
      <vt:lpstr>Arial</vt:lpstr>
      <vt:lpstr>Times New Roman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二、平行四边形性质探究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2022-01-05T01:30:55Z</dcterms:created>
  <dcterms:modified xsi:type="dcterms:W3CDTF">2023-01-16T18:34:02Z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FC2823CCEF66412688031C31C101EF87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