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425" r:id="rId3"/>
    <p:sldId id="262" r:id="rId4"/>
    <p:sldId id="426" r:id="rId5"/>
    <p:sldId id="264" r:id="rId6"/>
    <p:sldId id="304" r:id="rId7"/>
    <p:sldId id="410" r:id="rId8"/>
    <p:sldId id="306" r:id="rId9"/>
    <p:sldId id="265" r:id="rId10"/>
    <p:sldId id="308" r:id="rId11"/>
    <p:sldId id="372" r:id="rId12"/>
    <p:sldId id="444" r:id="rId13"/>
    <p:sldId id="375" r:id="rId14"/>
    <p:sldId id="415" r:id="rId15"/>
    <p:sldId id="445" r:id="rId16"/>
    <p:sldId id="446" r:id="rId17"/>
    <p:sldId id="447" r:id="rId18"/>
    <p:sldId id="448" r:id="rId19"/>
    <p:sldId id="449" r:id="rId20"/>
    <p:sldId id="270" r:id="rId21"/>
    <p:sldId id="431" r:id="rId22"/>
    <p:sldId id="323" r:id="rId23"/>
    <p:sldId id="273" r:id="rId24"/>
    <p:sldId id="271" r:id="rId25"/>
    <p:sldId id="359" r:id="rId26"/>
    <p:sldId id="450" r:id="rId27"/>
    <p:sldId id="398" r:id="rId28"/>
    <p:sldId id="423" r:id="rId29"/>
    <p:sldId id="451" r:id="rId30"/>
    <p:sldId id="452" r:id="rId31"/>
    <p:sldId id="453" r:id="rId32"/>
    <p:sldId id="454" r:id="rId33"/>
    <p:sldId id="455" r:id="rId34"/>
    <p:sldId id="456" r:id="rId35"/>
    <p:sldId id="457" r:id="rId36"/>
    <p:sldId id="458" r:id="rId37"/>
    <p:sldId id="459" r:id="rId3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3C6BC-3733-48CF-9695-904613D7D62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7B486-3B92-4A0F-BB05-5DF78B26BA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1966639"/>
            <a:ext cx="9144000" cy="147732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6000" b="1" dirty="0" smtClean="0">
                <a:latin typeface="微软雅黑" panose="020B0503020204020204" charset="-122"/>
                <a:ea typeface="微软雅黑" panose="020B0503020204020204" charset="-122"/>
              </a:rPr>
              <a:t>Ms. Liu's Speech</a:t>
            </a:r>
            <a:endParaRPr lang="zh-CN" altLang="zh-CN" sz="60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693996" y="53368"/>
            <a:ext cx="64180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10 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Get Ready for the Future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3066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5983" y="12342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641" y="14107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665693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750" y="2189864"/>
            <a:ext cx="84259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连云港  </a:t>
            </a:r>
            <a:r>
              <a:rPr lang="en-US" altLang="en-US" sz="2400" b="1" dirty="0" smtClean="0"/>
              <a:t>—Do you like watching these TED_______________(</a:t>
            </a:r>
            <a:r>
              <a:rPr lang="zh-CN" altLang="en-US" sz="2400" b="1" dirty="0" smtClean="0"/>
              <a:t>演说</a:t>
            </a:r>
            <a:r>
              <a:rPr lang="en-US" altLang="en-US" sz="2400" b="1" dirty="0" smtClean="0"/>
              <a:t>)   online?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—Yes, I've learned a lot from them.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1498260" y="27426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speeches/talks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854" y="943430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    </a:t>
            </a:r>
            <a:r>
              <a:rPr lang="en-US" altLang="en-US" sz="3200" b="1" dirty="0" smtClean="0"/>
              <a:t>valuable adj. </a:t>
            </a:r>
            <a:r>
              <a:rPr lang="zh-CN" altLang="en-US" sz="3200" b="1" dirty="0" smtClean="0"/>
              <a:t>宝贵的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1755" y="2237925"/>
            <a:ext cx="8186057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You had </a:t>
            </a:r>
            <a:r>
              <a:rPr lang="en-US" altLang="zh-CN" sz="2400" b="1" i="1" dirty="0" smtClean="0"/>
              <a:t>valuable</a:t>
            </a:r>
            <a:r>
              <a:rPr lang="en-US" altLang="zh-CN" sz="2400" b="1" dirty="0" smtClean="0"/>
              <a:t> experiences in the past and you have bright futures ahead of you.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过去你们有宝贵的经历，并且前方有光明的未来。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This painting is very </a:t>
            </a:r>
            <a:r>
              <a:rPr lang="en-US" altLang="zh-CN" sz="2400" b="1" i="1" dirty="0" smtClean="0"/>
              <a:t>valuable</a:t>
            </a:r>
            <a:r>
              <a:rPr lang="en-US" altLang="zh-CN" sz="2400" b="1" dirty="0" smtClean="0"/>
              <a:t>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这幅画非常名贵。</a:t>
            </a:r>
            <a:endParaRPr lang="zh-CN" altLang="zh-CN" sz="2400" b="1" dirty="0" smtClean="0"/>
          </a:p>
        </p:txBody>
      </p:sp>
      <p:sp>
        <p:nvSpPr>
          <p:cNvPr id="8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391662" y="1346967"/>
            <a:ext cx="833323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valuable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贵重的；珍贵的；名贵的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，在句中可作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语，也可用作表语，用作表语时，可与介词</a:t>
            </a:r>
            <a:r>
              <a:rPr lang="en-US" altLang="en-US" sz="2400" b="1" dirty="0" smtClean="0"/>
              <a:t>to</a:t>
            </a:r>
            <a:r>
              <a:rPr lang="zh-CN" altLang="en-US" sz="2400" b="1" dirty="0" smtClean="0"/>
              <a:t>连用。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This experience is valuable to me.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这段经历对我来说很珍贵。</a:t>
            </a:r>
            <a:endParaRPr lang="en-US" altLang="zh-CN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910988" y="188543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58337" y="3995493"/>
            <a:ext cx="833323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valuable</a:t>
            </a:r>
            <a:r>
              <a:rPr lang="zh-CN" altLang="en-US" sz="2400" b="1" dirty="0" smtClean="0"/>
              <a:t>的名词形式是</a:t>
            </a:r>
            <a:r>
              <a:rPr lang="en-US" altLang="en-US" sz="2400" b="1" dirty="0" smtClean="0"/>
              <a:t>value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价值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；</a:t>
            </a:r>
            <a:r>
              <a:rPr lang="en-US" altLang="en-US" sz="2400" b="1" dirty="0" smtClean="0"/>
              <a:t>value</a:t>
            </a:r>
            <a:r>
              <a:rPr lang="zh-CN" altLang="en-US" sz="2400" b="1" dirty="0" smtClean="0"/>
              <a:t>还可作动词，意为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珍惜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</p:txBody>
      </p:sp>
      <p:sp>
        <p:nvSpPr>
          <p:cNvPr id="10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081488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444573"/>
            <a:ext cx="789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2. (1)2018·</a:t>
            </a:r>
            <a:r>
              <a:rPr lang="zh-CN" altLang="en-US" sz="2400" b="1" dirty="0" smtClean="0"/>
              <a:t>抚顺    </a:t>
            </a:r>
            <a:r>
              <a:rPr lang="en-US" altLang="zh-CN" sz="2400" b="1" dirty="0" smtClean="0"/>
              <a:t>Your advice is very ________ to me. I am sure our activity will be more meaningful.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A. Terrible</a:t>
            </a:r>
            <a:r>
              <a:rPr lang="zh-CN" altLang="en-US" sz="2400" b="1" dirty="0" smtClean="0"/>
              <a:t>                 </a:t>
            </a:r>
            <a:r>
              <a:rPr lang="en-US" altLang="zh-CN" sz="2400" b="1" dirty="0" smtClean="0"/>
              <a:t>         B. comfortable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C. Impossible</a:t>
            </a:r>
            <a:r>
              <a:rPr lang="zh-CN" altLang="en-US" sz="2400" b="1" dirty="0" smtClean="0"/>
              <a:t>            </a:t>
            </a:r>
            <a:r>
              <a:rPr lang="en-US" altLang="zh-CN" sz="2400" b="1" dirty="0" smtClean="0"/>
              <a:t>         D. valuable</a:t>
            </a:r>
            <a:endParaRPr lang="zh-CN" altLang="en-US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5462857" y="144457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545953" y="3589478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880" y="1679494"/>
            <a:ext cx="7899888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 </a:t>
            </a:r>
            <a:r>
              <a:rPr lang="en-US" altLang="en-US" sz="2400" b="1" dirty="0" smtClean="0"/>
              <a:t>(2)2018· </a:t>
            </a:r>
            <a:r>
              <a:rPr lang="zh-CN" altLang="en-US" sz="2400" b="1" dirty="0" smtClean="0"/>
              <a:t>包头    </a:t>
            </a:r>
            <a:r>
              <a:rPr lang="en-US" altLang="en-US" sz="2400" b="1" dirty="0" smtClean="0"/>
              <a:t>They have been friends for many years and they both________(value)their friendship very much.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2449669" y="2246477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value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0569" y="2336487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9877" y="1200330"/>
            <a:ext cx="832757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    </a:t>
            </a:r>
            <a:r>
              <a:rPr lang="en-US" altLang="en-US" sz="3200" b="1" dirty="0" smtClean="0"/>
              <a:t>achieve v. </a:t>
            </a:r>
            <a:r>
              <a:rPr lang="zh-CN" altLang="en-US" sz="3200" b="1" dirty="0" smtClean="0"/>
              <a:t>做成；获得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5806" y="2323843"/>
            <a:ext cx="8186057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Whatever you want to be, you need to work hard to </a:t>
            </a:r>
            <a:r>
              <a:rPr lang="en-US" altLang="zh-CN" sz="2400" b="1" i="1" dirty="0" smtClean="0"/>
              <a:t>achieve</a:t>
            </a:r>
            <a:r>
              <a:rPr lang="en-US" altLang="zh-CN" sz="2400" b="1" dirty="0" smtClean="0"/>
              <a:t> it.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无论你想成为什么，你都需要努力工作来实现它。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It takes hard work to </a:t>
            </a:r>
            <a:r>
              <a:rPr lang="en-US" altLang="zh-CN" sz="2400" b="1" i="1" dirty="0" smtClean="0"/>
              <a:t>achieve</a:t>
            </a:r>
            <a:r>
              <a:rPr lang="en-US" altLang="zh-CN" sz="2400" b="1" dirty="0" smtClean="0"/>
              <a:t> success.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取得成功需要努力工作。</a:t>
            </a:r>
            <a:endParaRPr lang="zh-CN" altLang="zh-CN" sz="2400" b="1" dirty="0" smtClean="0"/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31140" y="1930569"/>
            <a:ext cx="7772624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achieve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做成；获得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，常用作及物动词，主语一般为人，宾语多为抽象名词或代词。其名词形式为</a:t>
            </a:r>
            <a:r>
              <a:rPr lang="en-US" altLang="en-US" sz="2400" b="1" dirty="0" smtClean="0"/>
              <a:t>achievement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成就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am proud of your great achievement in music.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我因你在音乐方面的伟大成就而感到骄傲。</a:t>
            </a:r>
            <a:endParaRPr lang="en-US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88798" y="2292945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827082" y="1064239"/>
            <a:ext cx="8333238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辨析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3000" b="1" dirty="0" smtClean="0"/>
              <a:t> achieve</a:t>
            </a:r>
            <a:r>
              <a:rPr lang="zh-CN" altLang="en-US" sz="3000" b="1" dirty="0" smtClean="0"/>
              <a:t>与</a:t>
            </a:r>
            <a:r>
              <a:rPr lang="en-US" altLang="en-US" sz="3000" b="1" dirty="0" smtClean="0"/>
              <a:t>come true</a:t>
            </a:r>
            <a:endParaRPr lang="en-US" altLang="zh-CN" sz="3000" b="1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92633" y="2035025"/>
          <a:ext cx="7536992" cy="202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1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achieve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做成；获得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，一般用人作主语。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87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come true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动词短语，意为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成为现实；实现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，一般用物作主语。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88798" y="4640337"/>
            <a:ext cx="8353425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/>
              <a:t>I believe I will achieve my dream when I grow up.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b="1" dirty="0" smtClean="0"/>
              <a:t>我相信我长大后会实现我的梦想。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/>
              <a:t>His wish has come true at last.</a:t>
            </a:r>
            <a:r>
              <a:rPr lang="zh-CN" altLang="en-US" sz="2400" b="1" dirty="0" smtClean="0"/>
              <a:t>他的愿望最终实现了。 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17357" y="303794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989" y="1456570"/>
            <a:ext cx="83307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(1)2018·</a:t>
            </a:r>
            <a:r>
              <a:rPr lang="zh-CN" altLang="en-US" sz="2400" b="1" dirty="0" smtClean="0"/>
              <a:t>武汉改编  </a:t>
            </a:r>
            <a:r>
              <a:rPr lang="en-US" altLang="zh-CN" sz="2400" b="1" dirty="0" smtClean="0"/>
              <a:t>The spirit of these climbers shows us that we should never give up trying to  a________ our dreams.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(2)2018·</a:t>
            </a:r>
            <a:r>
              <a:rPr lang="zh-CN" altLang="en-US" sz="2400" b="1" dirty="0" smtClean="0"/>
              <a:t>泰安  </a:t>
            </a:r>
            <a:r>
              <a:rPr lang="en-US" altLang="zh-CN" sz="2400" b="1" dirty="0" smtClean="0"/>
              <a:t>China has been making many great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___________(</a:t>
            </a:r>
            <a:r>
              <a:rPr lang="zh-CN" altLang="en-US" sz="2400" b="1" dirty="0" smtClean="0"/>
              <a:t>成就</a:t>
            </a:r>
            <a:r>
              <a:rPr lang="en-US" altLang="zh-CN" sz="2400" b="1" dirty="0" smtClean="0"/>
              <a:t>) in every field these years, which amazes the world.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5743206" y="2016074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chieve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69195" y="3130279"/>
            <a:ext cx="1944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achievements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844" y="1888012"/>
            <a:ext cx="8330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(3)2018·</a:t>
            </a:r>
            <a:r>
              <a:rPr lang="zh-CN" altLang="en-US" sz="2400" b="1" dirty="0" smtClean="0"/>
              <a:t>淮安    我们中国人正在尽最大的努力使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绿水青山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成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</a:t>
            </a:r>
            <a:r>
              <a:rPr lang="zh-CN" altLang="en-US" sz="2400" b="1" dirty="0" smtClean="0"/>
              <a:t>为现实。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We Chinese are trying our best ____________ “Clear Waters and Green Mountains” ____________.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4792168" y="3605291"/>
            <a:ext cx="1491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come true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85422" y="2926835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make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500803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7508" y="1944321"/>
          <a:ext cx="6854883" cy="4273995"/>
        </p:xfrm>
        <a:graphic>
          <a:graphicData uri="http://schemas.openxmlformats.org/drawingml/2006/table">
            <a:tbl>
              <a:tblPr/>
              <a:tblGrid>
                <a:gridCol w="547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发言；演讲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．时期；一段时间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．宝贵的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名词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做成；获得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名词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behalf ________________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6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congratulation________________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3299633" y="2066410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speech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161785" y="2726810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period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66113" y="3438010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value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91440" y="3412610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valuable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359223" y="4098410"/>
            <a:ext cx="1824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achievement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67968" y="4123810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achieve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919256" y="4796910"/>
            <a:ext cx="2555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代表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或代替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某人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795276" y="5742892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祝贺；恭祝；贺词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2" grpId="0"/>
      <p:bldP spid="23" grpId="0"/>
      <p:bldP spid="24" grpId="0"/>
      <p:bldP spid="27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3594" y="135877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4467" y="12523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821" y="2017487"/>
            <a:ext cx="8360229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/>
              <a:t>It is a great </a:t>
            </a:r>
            <a:r>
              <a:rPr lang="en-US" altLang="zh-CN" sz="2400" b="1" dirty="0" err="1" smtClean="0"/>
              <a:t>honour</a:t>
            </a:r>
            <a:r>
              <a:rPr lang="en-US" altLang="zh-CN" sz="2400" b="1" dirty="0" smtClean="0"/>
              <a:t> to be invited to speak to you and to wish you well in the future.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很荣幸受邀来这里给大家发表讲话并祝愿你们将来好运。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1116" y="4219324"/>
            <a:ext cx="831283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It's an </a:t>
            </a:r>
            <a:r>
              <a:rPr lang="en-US" altLang="en-US" sz="2400" b="1" dirty="0" err="1" smtClean="0"/>
              <a:t>honour</a:t>
            </a:r>
            <a:r>
              <a:rPr lang="en-US" altLang="en-US" sz="2400" b="1" dirty="0" smtClean="0"/>
              <a:t>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为固定结构，意为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很荣幸做某事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。其中</a:t>
            </a:r>
            <a:r>
              <a:rPr lang="en-US" altLang="en-US" sz="2400" b="1" dirty="0" err="1" smtClean="0"/>
              <a:t>honour</a:t>
            </a:r>
            <a:r>
              <a:rPr lang="zh-CN" altLang="en-US" sz="2400" b="1" dirty="0" smtClean="0"/>
              <a:t>作名词，意为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光荣；荣幸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2066" y="1910160"/>
            <a:ext cx="8312834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 (1) </a:t>
            </a:r>
            <a:r>
              <a:rPr lang="en-US" altLang="en-US" sz="2400" b="1" dirty="0" err="1" smtClean="0"/>
              <a:t>honour</a:t>
            </a:r>
            <a:r>
              <a:rPr lang="en-US" altLang="en-US" sz="2400" b="1" dirty="0" smtClean="0"/>
              <a:t> </a:t>
            </a:r>
            <a:r>
              <a:rPr lang="zh-CN" altLang="en-US" sz="2400" b="1" dirty="0" smtClean="0"/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have the  </a:t>
            </a:r>
            <a:r>
              <a:rPr lang="en-US" altLang="en-US" sz="2400" b="1" dirty="0" err="1" smtClean="0"/>
              <a:t>honour</a:t>
            </a:r>
            <a:r>
              <a:rPr lang="en-US" altLang="en-US" sz="2400" b="1" dirty="0" smtClean="0"/>
              <a:t> of 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有幸做某事；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in </a:t>
            </a:r>
            <a:r>
              <a:rPr lang="en-US" altLang="en-US" sz="2400" b="1" dirty="0" err="1" smtClean="0"/>
              <a:t>honour</a:t>
            </a:r>
            <a:r>
              <a:rPr lang="en-US" altLang="en-US" sz="2400" b="1" dirty="0" smtClean="0"/>
              <a:t> of</a:t>
            </a:r>
            <a:r>
              <a:rPr lang="zh-CN" altLang="en-US" sz="2400" b="1" dirty="0" smtClean="0"/>
              <a:t>向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表示敬意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</a:t>
            </a:r>
            <a:r>
              <a:rPr lang="en-US" altLang="en-US" sz="2400" b="1" dirty="0" err="1" smtClean="0"/>
              <a:t>honour</a:t>
            </a:r>
            <a:r>
              <a:rPr lang="zh-CN" altLang="en-US" sz="2400" b="1" dirty="0" smtClean="0"/>
              <a:t>还可作动词，常用于</a:t>
            </a:r>
            <a:r>
              <a:rPr lang="en-US" altLang="en-US" sz="2400" b="1" dirty="0" smtClean="0"/>
              <a:t>“be/feel </a:t>
            </a:r>
            <a:r>
              <a:rPr lang="en-US" altLang="en-US" sz="2400" b="1" dirty="0" err="1" smtClean="0"/>
              <a:t>honoured</a:t>
            </a:r>
            <a:r>
              <a:rPr lang="en-US" altLang="en-US" sz="2400" b="1" dirty="0" smtClean="0"/>
              <a:t>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.”</a:t>
            </a:r>
            <a:r>
              <a:rPr lang="zh-CN" altLang="en-US" sz="2400" b="1" dirty="0" smtClean="0"/>
              <a:t>结构，意为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做某事感到荣幸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5032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7839" y="11694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741892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750" y="2235340"/>
            <a:ext cx="8302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．今天，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我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很荣幸能站在这里演讲。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It is ________ ________ ________ to give you a speech here today.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1988750" y="2762510"/>
            <a:ext cx="3667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   great       </a:t>
            </a:r>
            <a:r>
              <a:rPr lang="en-US" sz="2400" b="1" dirty="0" err="1" smtClean="0">
                <a:solidFill>
                  <a:srgbClr val="FF0000"/>
                </a:solidFill>
              </a:rPr>
              <a:t>honour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2541" y="1043232"/>
            <a:ext cx="8343900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</a:t>
            </a:r>
            <a:r>
              <a:rPr lang="zh-CN" altLang="en-US" sz="2400" dirty="0" smtClean="0"/>
              <a:t>　</a:t>
            </a:r>
            <a:r>
              <a:rPr lang="en-US" altLang="zh-CN" sz="2400" b="1" dirty="0" smtClean="0"/>
              <a:t>Some of them made me laugh and some almost brought tears to my eyes.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它们中有些让我大笑，有些几乎让我流下眼泪。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2541" y="3353913"/>
            <a:ext cx="846523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bring tears to one's eyes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使某人流泪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。根据不同的语境可以译为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伤心得流泪，激动得流泪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等。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318" y="1725909"/>
            <a:ext cx="8596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．这个消息使他流下泪来。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The news _______ _______ _______ ______ _______</a:t>
            </a:r>
            <a:r>
              <a:rPr lang="zh-CN" altLang="en-US" sz="2400" b="1" dirty="0" smtClean="0"/>
              <a:t>．</a:t>
            </a:r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>
          <a:xfrm>
            <a:off x="2365771" y="2260999"/>
            <a:ext cx="5608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brought     tears      to           his          eyes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06146" y="1939667"/>
            <a:ext cx="844219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All of you have some great memories of this period of your life, and so do I!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你们所有的人对这一段生活都有一些美好的回忆，我也是！</a:t>
            </a:r>
            <a:endParaRPr lang="zh-CN" altLang="zh-CN" sz="2400" b="1" dirty="0" smtClean="0"/>
          </a:p>
        </p:txBody>
      </p:sp>
      <p:sp>
        <p:nvSpPr>
          <p:cNvPr id="4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1591" y="1820286"/>
            <a:ext cx="846523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“So do I”</a:t>
            </a:r>
            <a:r>
              <a:rPr lang="zh-CN" altLang="en-US" sz="2400" b="1" dirty="0" smtClean="0"/>
              <a:t>是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句，意为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我也是如此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</a:t>
            </a:r>
            <a:r>
              <a:rPr lang="en-US" altLang="en-US" sz="2400" b="1" dirty="0" smtClean="0"/>
              <a:t>so</a:t>
            </a:r>
            <a:r>
              <a:rPr lang="zh-CN" altLang="en-US" sz="2400" b="1" dirty="0" smtClean="0"/>
              <a:t>代替上文提到的情况。用</a:t>
            </a:r>
            <a:r>
              <a:rPr lang="en-US" altLang="en-US" sz="2400" b="1" dirty="0" smtClean="0"/>
              <a:t>so </a:t>
            </a:r>
            <a:r>
              <a:rPr lang="zh-CN" altLang="en-US" sz="2400" b="1" dirty="0" smtClean="0"/>
              <a:t>表示“某人也是如此”时，其结构是“</a:t>
            </a:r>
            <a:r>
              <a:rPr lang="en-US" altLang="en-US" sz="2400" b="1" dirty="0" smtClean="0"/>
              <a:t>so</a:t>
            </a:r>
            <a:r>
              <a:rPr lang="zh-CN" altLang="en-US" sz="2400" b="1" dirty="0" smtClean="0"/>
              <a:t>＋</a:t>
            </a:r>
            <a:r>
              <a:rPr lang="en-US" altLang="en-US" sz="2400" b="1" dirty="0" smtClean="0"/>
              <a:t>____________/____________ /____________</a:t>
            </a:r>
            <a:r>
              <a:rPr lang="zh-CN" altLang="en-US" sz="2400" b="1" dirty="0" smtClean="0"/>
              <a:t>＋主语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。表示前者所述的肯定情况同样适用于后者。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Jack is an actor. So is his brother.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杰克是一位演员。 他弟弟也是。</a:t>
            </a:r>
          </a:p>
        </p:txBody>
      </p:sp>
      <p:sp>
        <p:nvSpPr>
          <p:cNvPr id="7" name="矩形 6"/>
          <p:cNvSpPr/>
          <p:nvPr/>
        </p:nvSpPr>
        <p:spPr>
          <a:xfrm>
            <a:off x="4504527" y="291413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情态动词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9451" y="15425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倒装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4597" y="2926835"/>
            <a:ext cx="1111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85739" y="290143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助动词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3491" y="1915067"/>
            <a:ext cx="8465234" cy="3727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000" b="1" dirty="0" smtClean="0"/>
              <a:t>(1)</a:t>
            </a:r>
            <a:r>
              <a:rPr lang="zh-CN" altLang="en-US" sz="2000" b="1" dirty="0" smtClean="0"/>
              <a:t>当表示后者与前者的否定情况一样时，用</a:t>
            </a:r>
            <a:r>
              <a:rPr lang="en-US" altLang="en-US" sz="2000" b="1" dirty="0" smtClean="0"/>
              <a:t>“Neither/Nor</a:t>
            </a:r>
            <a:r>
              <a:rPr lang="zh-CN" altLang="en-US" sz="2000" b="1" dirty="0" smtClean="0"/>
              <a:t>＋</a:t>
            </a:r>
            <a:r>
              <a:rPr lang="en-US" altLang="en-US" sz="2000" b="1" dirty="0" smtClean="0"/>
              <a:t>be</a:t>
            </a:r>
            <a:r>
              <a:rPr lang="zh-CN" altLang="en-US" sz="2000" b="1" dirty="0" smtClean="0"/>
              <a:t>动词</a:t>
            </a:r>
            <a:r>
              <a:rPr lang="en-US" altLang="en-US" sz="2000" b="1" dirty="0" smtClean="0"/>
              <a:t>/</a:t>
            </a:r>
            <a:r>
              <a:rPr lang="zh-CN" altLang="en-US" sz="2000" b="1" dirty="0" smtClean="0"/>
              <a:t>助动词</a:t>
            </a:r>
            <a:r>
              <a:rPr lang="en-US" altLang="en-US" sz="2000" b="1" dirty="0" smtClean="0"/>
              <a:t>/</a:t>
            </a:r>
            <a:r>
              <a:rPr lang="zh-CN" altLang="en-US" sz="2000" b="1" dirty="0" smtClean="0"/>
              <a:t>情态动词＋主语</a:t>
            </a:r>
            <a:r>
              <a:rPr lang="en-US" altLang="en-US" sz="2000" b="1" dirty="0" smtClean="0"/>
              <a:t>”</a:t>
            </a:r>
            <a:r>
              <a:rPr lang="zh-CN" altLang="en-US" sz="2000" b="1" dirty="0" smtClean="0"/>
              <a:t>表示</a:t>
            </a:r>
            <a:r>
              <a:rPr lang="en-US" altLang="en-US" sz="2000" b="1" dirty="0" smtClean="0"/>
              <a:t>“……</a:t>
            </a:r>
            <a:r>
              <a:rPr lang="zh-CN" altLang="en-US" sz="2000" b="1" dirty="0" smtClean="0"/>
              <a:t>也不</a:t>
            </a:r>
            <a:r>
              <a:rPr lang="en-US" altLang="en-US" sz="2000" b="1" dirty="0" smtClean="0"/>
              <a:t>……”</a:t>
            </a:r>
            <a:r>
              <a:rPr lang="zh-CN" altLang="en-US" sz="2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 smtClean="0"/>
              <a:t>I have never been to Nanjing. Neither has Li Ming.</a:t>
            </a:r>
            <a:endParaRPr lang="zh-CN" altLang="en-US" sz="2000" b="1" dirty="0" smtClean="0"/>
          </a:p>
          <a:p>
            <a:pPr>
              <a:lnSpc>
                <a:spcPct val="150000"/>
              </a:lnSpc>
            </a:pPr>
            <a:r>
              <a:rPr lang="zh-CN" altLang="en-US" sz="2000" b="1" dirty="0" smtClean="0"/>
              <a:t>我没有去过南京。李明也没有去过。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 smtClean="0"/>
              <a:t>(2)“So</a:t>
            </a:r>
            <a:r>
              <a:rPr lang="zh-CN" altLang="en-US" sz="2000" b="1" dirty="0" smtClean="0"/>
              <a:t>＋主语＋</a:t>
            </a:r>
            <a:r>
              <a:rPr lang="en-US" altLang="en-US" sz="2000" b="1" dirty="0" smtClean="0"/>
              <a:t>be</a:t>
            </a:r>
            <a:r>
              <a:rPr lang="zh-CN" altLang="en-US" sz="2000" b="1" dirty="0" smtClean="0"/>
              <a:t>动词</a:t>
            </a:r>
            <a:r>
              <a:rPr lang="en-US" altLang="en-US" sz="2000" b="1" dirty="0" smtClean="0"/>
              <a:t>/</a:t>
            </a:r>
            <a:r>
              <a:rPr lang="zh-CN" altLang="en-US" sz="2000" b="1" dirty="0" smtClean="0"/>
              <a:t>助动词</a:t>
            </a:r>
            <a:r>
              <a:rPr lang="en-US" altLang="en-US" sz="2000" b="1" dirty="0" smtClean="0"/>
              <a:t>/</a:t>
            </a:r>
            <a:r>
              <a:rPr lang="zh-CN" altLang="en-US" sz="2000" b="1" dirty="0" smtClean="0"/>
              <a:t>情态动词</a:t>
            </a:r>
            <a:r>
              <a:rPr lang="en-US" altLang="en-US" sz="2000" b="1" dirty="0" smtClean="0"/>
              <a:t>”</a:t>
            </a:r>
            <a:r>
              <a:rPr lang="zh-CN" altLang="en-US" sz="2000" b="1" dirty="0" smtClean="0"/>
              <a:t>用来加强语气，表示赞同，前后所述情况是同一人或事，意为</a:t>
            </a:r>
            <a:r>
              <a:rPr lang="en-US" altLang="en-US" sz="2000" b="1" dirty="0" smtClean="0"/>
              <a:t>“</a:t>
            </a:r>
            <a:r>
              <a:rPr lang="zh-CN" altLang="en-US" sz="2000" b="1" dirty="0" smtClean="0"/>
              <a:t>的确如此</a:t>
            </a:r>
            <a:r>
              <a:rPr lang="en-US" altLang="en-US" sz="2000" b="1" dirty="0" smtClean="0"/>
              <a:t>”</a:t>
            </a:r>
            <a:r>
              <a:rPr lang="zh-CN" altLang="en-US" sz="2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 smtClean="0"/>
              <a:t>—It's a lovely day, isn't it</a:t>
            </a:r>
            <a:r>
              <a:rPr lang="zh-CN" altLang="en-US" sz="2000" b="1" dirty="0" smtClean="0"/>
              <a:t>？天气很好，不是吗？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 smtClean="0"/>
              <a:t>—So it is.</a:t>
            </a:r>
            <a:r>
              <a:rPr lang="zh-CN" altLang="en-US" sz="2000" b="1" dirty="0" smtClean="0"/>
              <a:t>的确如此。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43922" y="2907320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842" y="1354519"/>
            <a:ext cx="8302136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(1)2018·</a:t>
            </a:r>
            <a:r>
              <a:rPr lang="zh-CN" altLang="en-US" sz="2400" b="1" dirty="0" smtClean="0"/>
              <a:t>绥化改编   </a:t>
            </a:r>
            <a:r>
              <a:rPr lang="en-US" altLang="en-US" sz="2400" b="1" dirty="0" smtClean="0"/>
              <a:t>Jim can swim, 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neither can I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so I can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so can I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neither I can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5717939" y="124319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305991"/>
            <a:ext cx="8302136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(2)2017·</a:t>
            </a:r>
            <a:r>
              <a:rPr lang="zh-CN" altLang="en-US" sz="2400" b="1" dirty="0" smtClean="0"/>
              <a:t>宿迁   </a:t>
            </a:r>
            <a:r>
              <a:rPr lang="en-US" altLang="en-US" sz="2400" b="1" dirty="0" smtClean="0"/>
              <a:t>—I don't like horror films. They're terrible.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—________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Either I do</a:t>
            </a:r>
            <a:r>
              <a:rPr lang="zh-CN" altLang="en-US" sz="2400" b="1" dirty="0" smtClean="0"/>
              <a:t>     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Neither I do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Either do I</a:t>
            </a:r>
            <a:r>
              <a:rPr lang="zh-CN" altLang="en-US" sz="2400" b="1" dirty="0" smtClean="0"/>
              <a:t>               </a:t>
            </a:r>
            <a:r>
              <a:rPr lang="en-US" altLang="en-US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Neither do I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1526945" y="196344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1975" y="3792835"/>
            <a:ext cx="8315325" cy="1405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</a:rPr>
              <a:t>考查倒装句。句意：</a:t>
            </a:r>
            <a:r>
              <a:rPr lang="en-US" sz="20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</a:rPr>
              <a:t>我不喜欢恐怖电影。它们太可怕。</a:t>
            </a:r>
            <a:r>
              <a:rPr lang="en-US" sz="20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</a:rPr>
              <a:t>我也不喜欢。</a:t>
            </a:r>
            <a:r>
              <a:rPr lang="en-US" sz="20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</a:rPr>
              <a:t>承接上文，用</a:t>
            </a:r>
            <a:r>
              <a:rPr lang="en-US" sz="2000" b="1" dirty="0" smtClean="0">
                <a:latin typeface="仿宋" panose="02010609060101010101" charset="-122"/>
                <a:ea typeface="仿宋" panose="02010609060101010101" charset="-122"/>
              </a:rPr>
              <a:t>neither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</a:rPr>
              <a:t>或</a:t>
            </a:r>
            <a:r>
              <a:rPr lang="en-US" sz="2000" b="1" dirty="0" smtClean="0">
                <a:latin typeface="仿宋" panose="02010609060101010101" charset="-122"/>
                <a:ea typeface="仿宋" panose="02010609060101010101" charset="-122"/>
              </a:rPr>
              <a:t>nor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</a:rPr>
              <a:t>引导倒装句，表示“也不”，要构成完全倒装句。故选</a:t>
            </a:r>
            <a:r>
              <a:rPr lang="en-US" sz="2000" b="1" dirty="0" smtClean="0">
                <a:latin typeface="仿宋" panose="02010609060101010101" charset="-122"/>
                <a:ea typeface="仿宋" panose="02010609060101010101" charset="-122"/>
              </a:rPr>
              <a:t>D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81715" y="1612900"/>
          <a:ext cx="6966860" cy="3505200"/>
        </p:xfrm>
        <a:graphic>
          <a:graphicData uri="http://schemas.openxmlformats.org/drawingml/2006/table">
            <a:tbl>
              <a:tblPr/>
              <a:tblGrid>
                <a:gridCol w="97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时间、空间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前面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．摔倒；失败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．振作精神；站起来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代表，为了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5302371" y="2193410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ahead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94613" y="2837935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fall down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30984" y="3374510"/>
            <a:ext cx="215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pick oneself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46093" y="3971837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behalf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4118" y="1784395"/>
            <a:ext cx="8442198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 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  </a:t>
            </a:r>
            <a:r>
              <a:rPr lang="en-US" altLang="zh-CN" sz="2400" b="1" dirty="0" smtClean="0"/>
              <a:t>No matter how high you rise, there will be times when you fall down.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无论你升得多高，总会有摔倒的时候。</a:t>
            </a:r>
            <a:endParaRPr lang="zh-CN" altLang="zh-CN" sz="2400" b="1" dirty="0" smtClean="0"/>
          </a:p>
        </p:txBody>
      </p:sp>
      <p:sp>
        <p:nvSpPr>
          <p:cNvPr id="5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1591" y="1820285"/>
            <a:ext cx="846523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no matter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无论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，常与</a:t>
            </a:r>
            <a:r>
              <a:rPr lang="en-US" altLang="en-US" sz="2400" b="1" dirty="0" smtClean="0"/>
              <a:t>what, who, when, where, which, how</a:t>
            </a:r>
            <a:r>
              <a:rPr lang="zh-CN" altLang="en-US" sz="2400" b="1" dirty="0" smtClean="0"/>
              <a:t>等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词连用，引导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状语从句。状语从句放在主句前或主句后均可。在这类从句中，一般用</a:t>
            </a:r>
            <a:r>
              <a:rPr lang="en-US" altLang="en-US" sz="2400" b="1" dirty="0" smtClean="0"/>
              <a:t>____________</a:t>
            </a:r>
            <a:r>
              <a:rPr lang="zh-CN" altLang="en-US" sz="2400" b="1" dirty="0" smtClean="0"/>
              <a:t>代替一般将来时，用一般过去时代替过去将来时。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No matter where you work, you can always find time to study.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无论你在哪里工作，你都能找到学习的时间。</a:t>
            </a:r>
          </a:p>
        </p:txBody>
      </p:sp>
      <p:sp>
        <p:nvSpPr>
          <p:cNvPr id="11" name="矩形 10"/>
          <p:cNvSpPr/>
          <p:nvPr/>
        </p:nvSpPr>
        <p:spPr>
          <a:xfrm>
            <a:off x="607341" y="3388500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一般现在时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87462" y="229909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疑问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75212" y="239116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让步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289" y="1827579"/>
            <a:ext cx="8302136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No matter________ late he comes home, his mother always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waits for him to have dinner.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what</a:t>
            </a:r>
            <a:r>
              <a:rPr lang="zh-CN" altLang="en-US" sz="2400" b="1" dirty="0" smtClean="0"/>
              <a:t>　　</a:t>
            </a:r>
            <a:r>
              <a:rPr lang="en-US" altLang="en-US" sz="2400" b="1" dirty="0" smtClean="0"/>
              <a:t>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where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how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when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2601908" y="192716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576" y="1035966"/>
            <a:ext cx="8343900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 </a:t>
            </a:r>
            <a:r>
              <a:rPr lang="zh-CN" altLang="en-US" sz="2800" dirty="0" smtClean="0"/>
              <a:t>　</a:t>
            </a:r>
            <a:r>
              <a:rPr lang="en-US" altLang="zh-CN" sz="2800" b="1" dirty="0" smtClean="0"/>
              <a:t>…there is no such thing as true failure.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……</a:t>
            </a:r>
            <a:r>
              <a:rPr lang="zh-CN" altLang="en-US" sz="2800" b="1" dirty="0" smtClean="0"/>
              <a:t>没有真正失败这种事情。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9576" y="2841989"/>
            <a:ext cx="84652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there is no such thing as…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没有诸如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之类的事”。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There is no such thing as a free lunch in the world.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世界上没有免费的午餐。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995855"/>
            <a:ext cx="8302136" cy="26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 smtClean="0"/>
              <a:t>5.</a:t>
            </a:r>
            <a:r>
              <a:rPr lang="zh-CN" altLang="en-US" sz="2800" b="1" dirty="0" smtClean="0"/>
              <a:t>没有所谓的新音乐，只有新音乐家。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 smtClean="0"/>
              <a:t>    There is ________ ________ ________ ________ new music; 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 smtClean="0"/>
              <a:t>    there are only new musicians.</a:t>
            </a:r>
            <a:endParaRPr lang="zh-CN" altLang="en-US" sz="28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2304201" y="2761735"/>
            <a:ext cx="5145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               such           thing              as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576" y="1391567"/>
            <a:ext cx="8343900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●6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</a:t>
            </a:r>
            <a:r>
              <a:rPr lang="zh-CN" altLang="en-US" sz="2400" dirty="0" smtClean="0"/>
              <a:t>　</a:t>
            </a:r>
            <a:r>
              <a:rPr lang="en-US" altLang="zh-CN" sz="2400" b="1" dirty="0" smtClean="0"/>
              <a:t>…I'd like to give our best wishes and congratulations to the graduating class!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我想送给毕业班的学生们最美好的祝福，祝贺你们！</a:t>
            </a:r>
          </a:p>
        </p:txBody>
      </p:sp>
      <p:sp>
        <p:nvSpPr>
          <p:cNvPr id="4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3966" y="1550452"/>
            <a:ext cx="8465234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congratulation</a:t>
            </a:r>
            <a:r>
              <a:rPr lang="zh-CN" altLang="en-US" sz="2400" b="1" dirty="0" smtClean="0"/>
              <a:t>通常用复数形式，常用结构为 </a:t>
            </a:r>
            <a:r>
              <a:rPr lang="en-US" altLang="en-US" sz="2400" b="1" dirty="0" smtClean="0"/>
              <a:t>“congratulations to sb. on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.”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祝贺某人某事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。另外，</a:t>
            </a:r>
            <a:r>
              <a:rPr lang="en-US" altLang="en-US" sz="2400" b="1" dirty="0" smtClean="0"/>
              <a:t>congratulations </a:t>
            </a:r>
            <a:r>
              <a:rPr lang="zh-CN" altLang="en-US" sz="2400" b="1" dirty="0" smtClean="0"/>
              <a:t>可用于成功、生日、结婚、毕业等场合的祝贺，但一般不用于节日的致辞。其动词形式是</a:t>
            </a:r>
            <a:r>
              <a:rPr lang="en-US" altLang="en-US" sz="2400" b="1" dirty="0" smtClean="0"/>
              <a:t>congratulate, congratulate sb. on (doing)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祝贺某人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做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congratulated them all on their results.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我为他们取得的成就向他们所有人表示祝贺。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37098" y="296537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156" y="1050625"/>
            <a:ext cx="8302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6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Congratulations ________ you all ________ your success.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to; on</a:t>
            </a:r>
            <a:r>
              <a:rPr lang="zh-CN" altLang="en-US" sz="2400" b="1" dirty="0" smtClean="0"/>
              <a:t>　　           </a:t>
            </a:r>
            <a:r>
              <a:rPr lang="en-US" altLang="en-US" sz="2400" b="1" dirty="0" smtClean="0"/>
              <a:t>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for; to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to; to      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for; on 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3340775" y="118150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7480" y="3333834"/>
            <a:ext cx="8315325" cy="495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en-US" sz="2000" b="1" dirty="0" smtClean="0">
                <a:ea typeface="仿宋" panose="02010609060101010101" charset="-122"/>
              </a:rPr>
              <a:t>congratulations to sb. on </a:t>
            </a:r>
            <a:r>
              <a:rPr lang="en-US" altLang="en-US" sz="2000" b="1" dirty="0" err="1" smtClean="0">
                <a:ea typeface="仿宋" panose="02010609060101010101" charset="-122"/>
              </a:rPr>
              <a:t>sth</a:t>
            </a:r>
            <a:r>
              <a:rPr lang="en-US" altLang="en-US" sz="2000" b="1" dirty="0" smtClean="0">
                <a:ea typeface="仿宋" panose="02010609060101010101" charset="-122"/>
              </a:rPr>
              <a:t>.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祝贺某人某事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，故选</a:t>
            </a:r>
            <a:r>
              <a:rPr lang="en-US" altLang="en-US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51089" y="1583872"/>
          <a:ext cx="7221310" cy="3505200"/>
        </p:xfrm>
        <a:graphic>
          <a:graphicData uri="http://schemas.openxmlformats.org/drawingml/2006/table">
            <a:tbl>
              <a:tblPr/>
              <a:tblGrid>
                <a:gridCol w="1011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5.on one's way to _________________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another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 by ____________ 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times 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742741" y="2139435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在某人去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的路上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71253" y="2796207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彼此，互相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54156" y="3465679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流逝；过去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298415" y="41841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有时，偶尔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5739" y="1315935"/>
          <a:ext cx="8468436" cy="3771075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我在你们的一些教室旁停下，阅读你们互相留下的便条。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…I stopped________ some of your classrooms and read the notes you left for ________ 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．它们中有些让我大笑，有些几乎让我流下眼泪。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 of them made me laugh and some almost________  ________ 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592666" y="2904610"/>
            <a:ext cx="2595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one            another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98877" y="2300070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96769" y="4613702"/>
            <a:ext cx="4894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tears            to              my         eyes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107405" y="4152037"/>
            <a:ext cx="1317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brought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4788" y="1034669"/>
          <a:ext cx="8386787" cy="432339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．过去你们有宝贵的经历，并且前方有光明的未来。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had________ ________ in the past and you have bright futures________ ________  you.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我的确认为你们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会成功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I________ ________ you will.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．不论你升得有多高，你总会有往下落的时候。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________high you rise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will be times when you fall down.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942187" y="2126735"/>
            <a:ext cx="1758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ahead          of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11589" y="1619162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valuable    experiences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02039" y="3215760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           think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93091" y="4304785"/>
            <a:ext cx="3454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            matter      how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6688" y="1590294"/>
          <a:ext cx="8386787" cy="322611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．失败是一次尝试新事物的机会。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 is________ ________ ________ try something new.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．自己站起来，走上一条新道路。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________ ________ ________ and take a new road.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．最后，代表所有的老师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At last, ________ ________ ________ all the teachers…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382058" y="2110345"/>
            <a:ext cx="3494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        opportunity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06362" y="3247937"/>
            <a:ext cx="3706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Pick          yourself         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88891" y="4295260"/>
            <a:ext cx="351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            behalf     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7064" y="879567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1038794" y="188731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2631" y="1059826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06508" y="2307459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3769" y="202193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71516" y="2364016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    </a:t>
            </a:r>
            <a:r>
              <a:rPr lang="en-US" altLang="en-US" sz="3200" b="1" dirty="0" smtClean="0"/>
              <a:t>speech n. </a:t>
            </a:r>
            <a:r>
              <a:rPr lang="zh-CN" altLang="en-US" sz="3200" b="1" dirty="0" smtClean="0"/>
              <a:t>发言；演讲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2338" y="3195013"/>
            <a:ext cx="74172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When running for president, the </a:t>
            </a:r>
            <a:r>
              <a:rPr lang="en-US" altLang="zh-CN" sz="2400" b="1" i="1" dirty="0" smtClean="0"/>
              <a:t>speech</a:t>
            </a:r>
            <a:r>
              <a:rPr lang="en-US" altLang="zh-CN" sz="2400" b="1" dirty="0" smtClean="0"/>
              <a:t> he gave is a formal talk.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竞选总统时，他所做的发言是一次正式的演讲。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He has lost the power of </a:t>
            </a:r>
            <a:r>
              <a:rPr lang="en-US" altLang="zh-CN" sz="2400" b="1" i="1" dirty="0" smtClean="0"/>
              <a:t>speech</a:t>
            </a:r>
            <a:r>
              <a:rPr lang="en-US" altLang="zh-CN" sz="2400" b="1" dirty="0" smtClean="0"/>
              <a:t>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他已经丧失了语言能力。</a:t>
            </a:r>
            <a:endParaRPr lang="zh-CN" altLang="zh-CN" sz="2400" b="1" dirty="0"/>
          </a:p>
        </p:txBody>
      </p:sp>
      <p:sp>
        <p:nvSpPr>
          <p:cNvPr id="16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862463" y="1338482"/>
            <a:ext cx="745421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zh-CN" altLang="en-US" sz="30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/>
              <a:t>speech</a:t>
            </a:r>
            <a:r>
              <a:rPr lang="zh-CN" altLang="en-US" sz="3000" b="1" dirty="0" smtClean="0"/>
              <a:t>作</a:t>
            </a:r>
            <a:r>
              <a:rPr lang="en-US" altLang="en-US" sz="3000" b="1" dirty="0" smtClean="0"/>
              <a:t>“</a:t>
            </a:r>
            <a:r>
              <a:rPr lang="zh-CN" altLang="en-US" sz="3000" b="1" dirty="0" smtClean="0"/>
              <a:t>演说，演讲；讲话</a:t>
            </a:r>
            <a:r>
              <a:rPr lang="en-US" altLang="en-US" sz="3000" b="1" dirty="0" smtClean="0"/>
              <a:t>”</a:t>
            </a:r>
            <a:r>
              <a:rPr lang="zh-CN" altLang="en-US" sz="3000" b="1" dirty="0" smtClean="0"/>
              <a:t>讲时，是可数名词；</a:t>
            </a:r>
            <a:r>
              <a:rPr lang="en-US" altLang="en-US" sz="3000" b="1" dirty="0" smtClean="0"/>
              <a:t>speech</a:t>
            </a:r>
            <a:r>
              <a:rPr lang="zh-CN" altLang="en-US" sz="3000" b="1" dirty="0" smtClean="0"/>
              <a:t>还可作</a:t>
            </a:r>
            <a:r>
              <a:rPr lang="en-US" altLang="en-US" sz="3000" b="1" dirty="0" smtClean="0"/>
              <a:t>“</a:t>
            </a:r>
            <a:r>
              <a:rPr lang="zh-CN" altLang="en-US" sz="3000" b="1" dirty="0" smtClean="0"/>
              <a:t>说话的能力</a:t>
            </a:r>
            <a:r>
              <a:rPr lang="en-US" altLang="en-US" sz="3000" b="1" dirty="0" smtClean="0"/>
              <a:t>”</a:t>
            </a:r>
            <a:r>
              <a:rPr lang="zh-CN" altLang="en-US" sz="3000" b="1" dirty="0" smtClean="0"/>
              <a:t>讲，指人的一种语言能力，是不可数名词。</a:t>
            </a:r>
            <a:endParaRPr lang="en-US" altLang="zh-CN" sz="30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04850" y="124971"/>
            <a:ext cx="51720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58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Ms. Liu's Speech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2055</Words>
  <Application>Microsoft Office PowerPoint</Application>
  <PresentationFormat>全屏显示(4:3)</PresentationFormat>
  <Paragraphs>254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C46D80740B41459388B08ED657504319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