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323" r:id="rId2"/>
    <p:sldId id="319" r:id="rId3"/>
    <p:sldId id="332" r:id="rId4"/>
    <p:sldId id="366" r:id="rId5"/>
    <p:sldId id="378" r:id="rId6"/>
    <p:sldId id="379" r:id="rId7"/>
    <p:sldId id="325" r:id="rId8"/>
    <p:sldId id="352" r:id="rId9"/>
    <p:sldId id="369" r:id="rId10"/>
    <p:sldId id="370" r:id="rId11"/>
    <p:sldId id="327" r:id="rId12"/>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43">
          <p15:clr>
            <a:srgbClr val="A4A3A4"/>
          </p15:clr>
        </p15:guide>
        <p15:guide id="2" pos="38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C6CF"/>
    <a:srgbClr val="0000FF"/>
    <a:srgbClr val="2E74B6"/>
    <a:srgbClr val="B9B9B9"/>
    <a:srgbClr val="BABABA"/>
    <a:srgbClr val="187E72"/>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20" y="-90"/>
      </p:cViewPr>
      <p:guideLst>
        <p:guide orient="horz" pos="2243"/>
        <p:guide pos="381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4" name="矩形 3"/>
          <p:cNvSpPr/>
          <p:nvPr userDrawn="1"/>
        </p:nvSpPr>
        <p:spPr>
          <a:xfrm>
            <a:off x="4445" y="763270"/>
            <a:ext cx="12179935" cy="60756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userDrawn="1"/>
        </p:nvSpPr>
        <p:spPr>
          <a:xfrm>
            <a:off x="1270" y="142875"/>
            <a:ext cx="158115" cy="5340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userDrawn="1"/>
        </p:nvSpPr>
        <p:spPr>
          <a:xfrm>
            <a:off x="-35560" y="6708775"/>
            <a:ext cx="12280265" cy="1454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平行四边形 2"/>
          <p:cNvSpPr/>
          <p:nvPr/>
        </p:nvSpPr>
        <p:spPr>
          <a:xfrm>
            <a:off x="-2254885" y="1036320"/>
            <a:ext cx="16614140" cy="2753995"/>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4" name="平行四边形 3"/>
          <p:cNvSpPr/>
          <p:nvPr/>
        </p:nvSpPr>
        <p:spPr>
          <a:xfrm>
            <a:off x="-1979930" y="1036320"/>
            <a:ext cx="4958080" cy="2753995"/>
          </a:xfrm>
          <a:prstGeom prst="parallelogram">
            <a:avLst>
              <a:gd name="adj" fmla="val 44396"/>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9" name="Rectangle 5"/>
          <p:cNvSpPr/>
          <p:nvPr/>
        </p:nvSpPr>
        <p:spPr>
          <a:xfrm>
            <a:off x="924929" y="4186977"/>
            <a:ext cx="10658901" cy="784830"/>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zh-CN" altLang="en-US" sz="4500" dirty="0" smtClean="0">
                <a:latin typeface="微软雅黑" panose="020B0503020204020204" charset="-122"/>
                <a:ea typeface="微软雅黑" panose="020B0503020204020204" charset="-122"/>
                <a:cs typeface="微软雅黑" panose="020B0503020204020204" charset="-122"/>
              </a:rPr>
              <a:t>第</a:t>
            </a:r>
            <a:r>
              <a:rPr lang="en-US" altLang="zh-CN" sz="4500" dirty="0" smtClean="0">
                <a:latin typeface="微软雅黑" panose="020B0503020204020204" charset="-122"/>
                <a:ea typeface="微软雅黑" panose="020B0503020204020204" charset="-122"/>
                <a:cs typeface="微软雅黑" panose="020B0503020204020204" charset="-122"/>
              </a:rPr>
              <a:t>3</a:t>
            </a:r>
            <a:r>
              <a:rPr lang="zh-CN" altLang="en-US" sz="4500" dirty="0" smtClean="0">
                <a:latin typeface="微软雅黑" panose="020B0503020204020204" charset="-122"/>
                <a:ea typeface="微软雅黑" panose="020B0503020204020204" charset="-122"/>
                <a:cs typeface="微软雅黑" panose="020B0503020204020204" charset="-122"/>
              </a:rPr>
              <a:t>课时</a:t>
            </a:r>
          </a:p>
        </p:txBody>
      </p:sp>
      <p:sp>
        <p:nvSpPr>
          <p:cNvPr id="7" name="文本框 5"/>
          <p:cNvSpPr txBox="1"/>
          <p:nvPr/>
        </p:nvSpPr>
        <p:spPr>
          <a:xfrm>
            <a:off x="2316111" y="1628487"/>
            <a:ext cx="9971777" cy="1569660"/>
          </a:xfrm>
          <a:prstGeom prst="rect">
            <a:avLst/>
          </a:prstGeom>
          <a:noFill/>
        </p:spPr>
        <p:txBody>
          <a:bodyPr wrap="square" rtlCol="0">
            <a:spAutoFit/>
          </a:bodyPr>
          <a:lstStyle/>
          <a:p>
            <a:pPr algn="ctr"/>
            <a:r>
              <a:rPr lang="en-US" altLang="en-US" sz="4800" b="1" dirty="0" smtClean="0">
                <a:solidFill>
                  <a:schemeClr val="bg1"/>
                </a:solidFill>
                <a:latin typeface="微软雅黑" panose="020B0503020204020204" charset="-122"/>
                <a:ea typeface="微软雅黑" panose="020B0503020204020204" charset="-122"/>
              </a:rPr>
              <a:t>Unit 4</a:t>
            </a:r>
            <a:endParaRPr lang="en-US" altLang="zh-CN" sz="4800" b="1" dirty="0" smtClean="0">
              <a:solidFill>
                <a:schemeClr val="bg1"/>
              </a:solidFill>
              <a:latin typeface="微软雅黑" panose="020B0503020204020204" charset="-122"/>
              <a:ea typeface="微软雅黑" panose="020B0503020204020204" charset="-122"/>
            </a:endParaRPr>
          </a:p>
          <a:p>
            <a:pPr algn="ctr"/>
            <a:r>
              <a:rPr lang="en-US" altLang="en-US" sz="4800" b="1" dirty="0" smtClean="0">
                <a:solidFill>
                  <a:schemeClr val="bg1"/>
                </a:solidFill>
                <a:latin typeface="微软雅黑" panose="020B0503020204020204" charset="-122"/>
                <a:ea typeface="微软雅黑" panose="020B0503020204020204" charset="-122"/>
              </a:rPr>
              <a:t>I used to be afraid of the dark.</a:t>
            </a:r>
            <a:r>
              <a:rPr lang="zh-CN" altLang="en-US" sz="4800" b="1" dirty="0" smtClean="0">
                <a:solidFill>
                  <a:schemeClr val="bg1"/>
                </a:solidFill>
                <a:latin typeface="微软雅黑" panose="020B0503020204020204" charset="-122"/>
                <a:ea typeface="微软雅黑" panose="020B0503020204020204" charset="-122"/>
              </a:rPr>
              <a:t>　</a:t>
            </a:r>
          </a:p>
        </p:txBody>
      </p:sp>
      <p:sp>
        <p:nvSpPr>
          <p:cNvPr id="6" name="矩形 5"/>
          <p:cNvSpPr/>
          <p:nvPr/>
        </p:nvSpPr>
        <p:spPr>
          <a:xfrm>
            <a:off x="0" y="5893462"/>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000" fill="hold">
                                          <p:stCondLst>
                                            <p:cond delay="0"/>
                                          </p:stCondLst>
                                        </p:cTn>
                                        <p:tgtEl>
                                          <p:spTgt spid="7"/>
                                        </p:tgtEl>
                                        <p:attrNameLst>
                                          <p:attrName>style.visibility</p:attrName>
                                        </p:attrNameLst>
                                      </p:cBhvr>
                                      <p:to>
                                        <p:strVal val="visible"/>
                                      </p:to>
                                    </p:set>
                                    <p:animEffect transition="in" filter="box(in)">
                                      <p:cBhvr>
                                        <p:cTn id="15" dur="1000"/>
                                        <p:tgtEl>
                                          <p:spTgt spid="7"/>
                                        </p:tgtEl>
                                      </p:cBhvr>
                                    </p:animEffect>
                                  </p:childTnLst>
                                </p:cTn>
                              </p:par>
                            </p:childTnLst>
                          </p:cTn>
                        </p:par>
                        <p:par>
                          <p:cTn id="16" fill="hold">
                            <p:stCondLst>
                              <p:cond delay="2000"/>
                            </p:stCondLst>
                            <p:childTnLst>
                              <p:par>
                                <p:cTn id="17" presetID="21" presetClass="entr" presetSubtype="3" fill="hold" grpId="0" nodeType="afterEffect">
                                  <p:stCondLst>
                                    <p:cond delay="0"/>
                                  </p:stCondLst>
                                  <p:childTnLst>
                                    <p:set>
                                      <p:cBhvr>
                                        <p:cTn id="18" dur="500" fill="hold">
                                          <p:stCondLst>
                                            <p:cond delay="0"/>
                                          </p:stCondLst>
                                        </p:cTn>
                                        <p:tgtEl>
                                          <p:spTgt spid="9"/>
                                        </p:tgtEl>
                                        <p:attrNameLst>
                                          <p:attrName>style.visibility</p:attrName>
                                        </p:attrNameLst>
                                      </p:cBhvr>
                                      <p:to>
                                        <p:strVal val="visible"/>
                                      </p:to>
                                    </p:set>
                                    <p:animEffect transition="in" filter="wheel(3)">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9"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55982" y="1113178"/>
            <a:ext cx="11072192" cy="4939814"/>
          </a:xfrm>
          <a:prstGeom prst="rect">
            <a:avLst/>
          </a:prstGeom>
          <a:noFill/>
        </p:spPr>
        <p:txBody>
          <a:bodyPr wrap="square" rtlCol="0">
            <a:spAutoFit/>
          </a:bodyPr>
          <a:lstStyle/>
          <a:p>
            <a:pPr>
              <a:lnSpc>
                <a:spcPct val="150000"/>
              </a:lnSpc>
            </a:pPr>
            <a:r>
              <a:rPr lang="zh-CN" altLang="en-US" sz="3000" b="1" dirty="0" smtClean="0"/>
              <a:t>根据短文内容，完成句子，每空一词。</a:t>
            </a:r>
            <a:endParaRPr lang="zh-CN" altLang="en-US" sz="3000" dirty="0" smtClean="0"/>
          </a:p>
          <a:p>
            <a:pPr>
              <a:lnSpc>
                <a:spcPct val="150000"/>
              </a:lnSpc>
            </a:pPr>
            <a:r>
              <a:rPr lang="en-US" sz="3000" b="1" dirty="0" smtClean="0"/>
              <a:t>1</a:t>
            </a:r>
            <a:r>
              <a:rPr lang="zh-CN" altLang="en-US" sz="3000" b="1" dirty="0" smtClean="0"/>
              <a:t>．</a:t>
            </a:r>
            <a:r>
              <a:rPr lang="en-US" sz="3000" b="1" dirty="0" smtClean="0"/>
              <a:t>Josh and his sister used to play in the ________</a:t>
            </a:r>
            <a:r>
              <a:rPr lang="zh-CN" altLang="en-US" sz="3000" b="1" dirty="0" smtClean="0"/>
              <a:t>．</a:t>
            </a:r>
            <a:endParaRPr lang="zh-CN" altLang="en-US" sz="3000" dirty="0" smtClean="0"/>
          </a:p>
          <a:p>
            <a:pPr>
              <a:lnSpc>
                <a:spcPct val="150000"/>
              </a:lnSpc>
            </a:pPr>
            <a:r>
              <a:rPr lang="en-US" sz="3000" b="1" dirty="0" smtClean="0"/>
              <a:t>2</a:t>
            </a:r>
            <a:r>
              <a:rPr lang="zh-CN" altLang="en-US" sz="3000" b="1" dirty="0" smtClean="0"/>
              <a:t>．</a:t>
            </a:r>
            <a:r>
              <a:rPr lang="en-US" sz="3000" b="1" dirty="0" smtClean="0"/>
              <a:t>There were ________ schools in the small town.</a:t>
            </a:r>
            <a:endParaRPr lang="zh-CN" altLang="en-US" sz="3000" dirty="0" smtClean="0"/>
          </a:p>
          <a:p>
            <a:pPr>
              <a:lnSpc>
                <a:spcPct val="150000"/>
              </a:lnSpc>
            </a:pPr>
            <a:r>
              <a:rPr lang="en-US" sz="3000" b="1" dirty="0" smtClean="0"/>
              <a:t>3</a:t>
            </a:r>
            <a:r>
              <a:rPr lang="zh-CN" altLang="en-US" sz="3000" b="1" dirty="0" smtClean="0"/>
              <a:t>．</a:t>
            </a:r>
            <a:r>
              <a:rPr lang="en-US" sz="3000" b="1" dirty="0" smtClean="0"/>
              <a:t>Josh's mom likes to grow ________ very much.</a:t>
            </a:r>
            <a:endParaRPr lang="zh-CN" altLang="en-US" sz="3000" dirty="0" smtClean="0"/>
          </a:p>
          <a:p>
            <a:pPr>
              <a:lnSpc>
                <a:spcPct val="150000"/>
              </a:lnSpc>
            </a:pPr>
            <a:r>
              <a:rPr lang="en-US" sz="3000" b="1" dirty="0" smtClean="0"/>
              <a:t>4</a:t>
            </a:r>
            <a:r>
              <a:rPr lang="zh-CN" altLang="en-US" sz="3000" b="1" dirty="0" smtClean="0"/>
              <a:t>．</a:t>
            </a:r>
            <a:r>
              <a:rPr lang="en-US" sz="3000" b="1" dirty="0" smtClean="0"/>
              <a:t>Josh's family go shopping in ___________ now.</a:t>
            </a:r>
            <a:endParaRPr lang="zh-CN" altLang="en-US" sz="3000" dirty="0" smtClean="0"/>
          </a:p>
          <a:p>
            <a:pPr>
              <a:lnSpc>
                <a:spcPct val="150000"/>
              </a:lnSpc>
            </a:pPr>
            <a:r>
              <a:rPr lang="en-US" sz="3000" b="1" dirty="0" smtClean="0"/>
              <a:t>5</a:t>
            </a:r>
            <a:r>
              <a:rPr lang="zh-CN" altLang="en-US" sz="3000" b="1" dirty="0" smtClean="0"/>
              <a:t>．</a:t>
            </a:r>
            <a:r>
              <a:rPr lang="en-US" sz="3000" b="1" dirty="0" smtClean="0"/>
              <a:t>Josh keeps in touch with(</a:t>
            </a:r>
            <a:r>
              <a:rPr lang="zh-CN" altLang="en-US" sz="3000" b="1" dirty="0" smtClean="0"/>
              <a:t>与</a:t>
            </a:r>
            <a:r>
              <a:rPr lang="en-US" sz="3000" b="1" dirty="0" smtClean="0"/>
              <a:t>……</a:t>
            </a:r>
            <a:r>
              <a:rPr lang="zh-CN" altLang="en-US" sz="3000" b="1" dirty="0" smtClean="0"/>
              <a:t>保持联系</a:t>
            </a:r>
            <a:r>
              <a:rPr lang="en-US" sz="3000" b="1" dirty="0" smtClean="0"/>
              <a:t>) his old friends by </a:t>
            </a:r>
          </a:p>
          <a:p>
            <a:pPr indent="536575">
              <a:lnSpc>
                <a:spcPct val="150000"/>
              </a:lnSpc>
            </a:pPr>
            <a:r>
              <a:rPr lang="en-US" sz="3000" b="1" dirty="0" smtClean="0"/>
              <a:t>________</a:t>
            </a:r>
            <a:r>
              <a:rPr lang="zh-CN" altLang="en-US" sz="3000" b="1" dirty="0" smtClean="0"/>
              <a:t>．</a:t>
            </a:r>
            <a:endParaRPr lang="zh-CN" altLang="en-US" sz="3000" dirty="0"/>
          </a:p>
        </p:txBody>
      </p:sp>
      <p:sp>
        <p:nvSpPr>
          <p:cNvPr id="14337" name="Rectangle 1"/>
          <p:cNvSpPr>
            <a:spLocks noChangeArrowheads="1"/>
          </p:cNvSpPr>
          <p:nvPr/>
        </p:nvSpPr>
        <p:spPr bwMode="auto">
          <a:xfrm>
            <a:off x="7792278" y="1958010"/>
            <a:ext cx="800219"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yard</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4" name="Rectangle 1"/>
          <p:cNvSpPr>
            <a:spLocks noChangeArrowheads="1"/>
          </p:cNvSpPr>
          <p:nvPr/>
        </p:nvSpPr>
        <p:spPr bwMode="auto">
          <a:xfrm>
            <a:off x="3369366" y="2643809"/>
            <a:ext cx="1177758"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 three/3</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Rectangle 1"/>
          <p:cNvSpPr>
            <a:spLocks noChangeArrowheads="1"/>
          </p:cNvSpPr>
          <p:nvPr/>
        </p:nvSpPr>
        <p:spPr bwMode="auto">
          <a:xfrm>
            <a:off x="5705061" y="3319670"/>
            <a:ext cx="1141659"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flowers</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6" name="Rectangle 1"/>
          <p:cNvSpPr>
            <a:spLocks noChangeArrowheads="1"/>
          </p:cNvSpPr>
          <p:nvPr/>
        </p:nvSpPr>
        <p:spPr bwMode="auto">
          <a:xfrm>
            <a:off x="6033052" y="4015409"/>
            <a:ext cx="2074607"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 supermarkets</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7" name="Rectangle 1"/>
          <p:cNvSpPr>
            <a:spLocks noChangeArrowheads="1"/>
          </p:cNvSpPr>
          <p:nvPr/>
        </p:nvSpPr>
        <p:spPr bwMode="auto">
          <a:xfrm>
            <a:off x="1461051" y="5347252"/>
            <a:ext cx="1162498"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 e</a:t>
            </a:r>
            <a:r>
              <a:rPr kumimoji="0" lang="en-US" altLang="zh-CN" sz="2400" b="1" i="0" u="none" strike="noStrike" cap="none" normalizeH="0" baseline="0" dirty="0" smtClean="0">
                <a:ln>
                  <a:noFill/>
                </a:ln>
                <a:solidFill>
                  <a:srgbClr val="57C6CF"/>
                </a:solidFill>
                <a:effectLst/>
                <a:latin typeface="Courier New" panose="02070309020205020404"/>
                <a:ea typeface="宋体" panose="02010600030101010101" pitchFamily="2" charset="-122"/>
                <a:cs typeface="Times New Roman" panose="02020603050405020304" pitchFamily="18" charset="0"/>
              </a:rPr>
              <a:t>­</a:t>
            </a: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mail</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4337"/>
                                        </p:tgtEl>
                                        <p:attrNameLst>
                                          <p:attrName>style.visibility</p:attrName>
                                        </p:attrNameLst>
                                      </p:cBhvr>
                                      <p:to>
                                        <p:strVal val="visible"/>
                                      </p:to>
                                    </p:set>
                                    <p:anim calcmode="lin" valueType="num">
                                      <p:cBhvr additive="base">
                                        <p:cTn id="12" dur="500" fill="hold"/>
                                        <p:tgtEl>
                                          <p:spTgt spid="14337"/>
                                        </p:tgtEl>
                                        <p:attrNameLst>
                                          <p:attrName>ppt_x</p:attrName>
                                        </p:attrNameLst>
                                      </p:cBhvr>
                                      <p:tavLst>
                                        <p:tav tm="0">
                                          <p:val>
                                            <p:strVal val="#ppt_x"/>
                                          </p:val>
                                        </p:tav>
                                        <p:tav tm="100000">
                                          <p:val>
                                            <p:strVal val="#ppt_x"/>
                                          </p:val>
                                        </p:tav>
                                      </p:tavLst>
                                    </p:anim>
                                    <p:anim calcmode="lin" valueType="num">
                                      <p:cBhvr additive="base">
                                        <p:cTn id="13" dur="500" fill="hold"/>
                                        <p:tgtEl>
                                          <p:spTgt spid="1433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337" grpId="0"/>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平行四边形 3"/>
          <p:cNvSpPr/>
          <p:nvPr/>
        </p:nvSpPr>
        <p:spPr>
          <a:xfrm>
            <a:off x="1067435" y="-52705"/>
            <a:ext cx="11894185" cy="1499870"/>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5" name="平行四边形 4"/>
          <p:cNvSpPr/>
          <p:nvPr/>
        </p:nvSpPr>
        <p:spPr>
          <a:xfrm>
            <a:off x="-773430" y="-52705"/>
            <a:ext cx="2700020" cy="1499870"/>
          </a:xfrm>
          <a:prstGeom prst="parallelogram">
            <a:avLst>
              <a:gd name="adj" fmla="val 44396"/>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1245235" y="1527810"/>
            <a:ext cx="10322560" cy="2861310"/>
          </a:xfrm>
          <a:prstGeom prst="rect">
            <a:avLst/>
          </a:prstGeom>
          <a:noFill/>
        </p:spPr>
        <p:txBody>
          <a:bodyPr wrap="square" rtlCol="0">
            <a:spAutoFit/>
          </a:bodyPr>
          <a:lstStyle/>
          <a:p>
            <a:pPr>
              <a:lnSpc>
                <a:spcPct val="150000"/>
              </a:lnSpc>
            </a:pPr>
            <a:r>
              <a:rPr lang="en-US" altLang="zh-CN" sz="6000"/>
              <a:t>             </a:t>
            </a:r>
            <a:endParaRPr lang="zh-CN" altLang="en-US" sz="6000" b="1">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6000" b="1">
              <a:latin typeface="微软雅黑" panose="020B0503020204020204" charset="-122"/>
              <a:ea typeface="微软雅黑" panose="020B0503020204020204" charset="-122"/>
              <a:cs typeface="微软雅黑" panose="020B0503020204020204" charset="-122"/>
            </a:endParaRPr>
          </a:p>
        </p:txBody>
      </p:sp>
      <p:sp>
        <p:nvSpPr>
          <p:cNvPr id="13" name="Rectangle 5"/>
          <p:cNvSpPr/>
          <p:nvPr/>
        </p:nvSpPr>
        <p:spPr>
          <a:xfrm>
            <a:off x="948055" y="2853690"/>
            <a:ext cx="10545445" cy="1106805"/>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6600" dirty="0" smtClean="0">
                <a:latin typeface="微软雅黑" panose="020B0503020204020204" charset="-122"/>
                <a:ea typeface="微软雅黑" panose="020B0503020204020204" charset="-122"/>
              </a:rPr>
              <a:t>谢 谢 观 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000" fill="hold">
                                          <p:stCondLst>
                                            <p:cond delay="0"/>
                                          </p:stCondLst>
                                        </p:cTn>
                                        <p:tgtEl>
                                          <p:spTgt spid="13"/>
                                        </p:tgtEl>
                                        <p:attrNameLst>
                                          <p:attrName>style.visibility</p:attrName>
                                        </p:attrNameLst>
                                      </p:cBhvr>
                                      <p:to>
                                        <p:strVal val="visible"/>
                                      </p:to>
                                    </p:set>
                                    <p:animEffect transition="in" filter="wipe(left)">
                                      <p:cBhvr>
                                        <p:cTn id="1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641879" y="913186"/>
            <a:ext cx="3354673" cy="584835"/>
            <a:chOff x="923" y="1532"/>
            <a:chExt cx="3695" cy="921"/>
          </a:xfrm>
        </p:grpSpPr>
        <p:pic>
          <p:nvPicPr>
            <p:cNvPr id="9" name="图片 8" descr="00 图标-04"/>
            <p:cNvPicPr>
              <a:picLocks noChangeAspect="1"/>
            </p:cNvPicPr>
            <p:nvPr/>
          </p:nvPicPr>
          <p:blipFill>
            <a:blip r:embed="rId2" cstate="email"/>
            <a:stretch>
              <a:fillRect/>
            </a:stretch>
          </p:blipFill>
          <p:spPr>
            <a:xfrm>
              <a:off x="923" y="1552"/>
              <a:ext cx="3695" cy="882"/>
            </a:xfrm>
            <a:prstGeom prst="rect">
              <a:avLst/>
            </a:prstGeom>
          </p:spPr>
        </p:pic>
        <p:sp>
          <p:nvSpPr>
            <p:cNvPr id="22" name="文本框 3"/>
            <p:cNvSpPr txBox="1"/>
            <p:nvPr/>
          </p:nvSpPr>
          <p:spPr>
            <a:xfrm>
              <a:off x="1156" y="1532"/>
              <a:ext cx="3367" cy="921"/>
            </a:xfrm>
            <a:prstGeom prst="rect">
              <a:avLst/>
            </a:prstGeom>
            <a:noFill/>
          </p:spPr>
          <p:txBody>
            <a:bodyPr wrap="none" rtlCol="0">
              <a:spAutoFit/>
            </a:bodyPr>
            <a:lstStyle/>
            <a:p>
              <a:r>
                <a:rPr lang="zh-CN" altLang="en-US" sz="3200" dirty="0" smtClean="0">
                  <a:solidFill>
                    <a:schemeClr val="bg1"/>
                  </a:solidFill>
                  <a:latin typeface="华文新魏" panose="02010800040101010101" charset="-122"/>
                  <a:ea typeface="华文新魏" panose="02010800040101010101" charset="-122"/>
                  <a:sym typeface="+mn-ea"/>
                </a:rPr>
                <a:t>课内基础自测　</a:t>
              </a:r>
            </a:p>
          </p:txBody>
        </p:sp>
      </p:grpSp>
      <p:sp>
        <p:nvSpPr>
          <p:cNvPr id="15" name="TextBox 14"/>
          <p:cNvSpPr txBox="1"/>
          <p:nvPr/>
        </p:nvSpPr>
        <p:spPr>
          <a:xfrm>
            <a:off x="606287" y="1490875"/>
            <a:ext cx="11270974" cy="4616648"/>
          </a:xfrm>
          <a:prstGeom prst="rect">
            <a:avLst/>
          </a:prstGeom>
          <a:noFill/>
        </p:spPr>
        <p:txBody>
          <a:bodyPr wrap="square" rtlCol="0">
            <a:spAutoFit/>
          </a:bodyPr>
          <a:lstStyle/>
          <a:p>
            <a:pPr>
              <a:lnSpc>
                <a:spcPct val="150000"/>
              </a:lnSpc>
            </a:pPr>
            <a:r>
              <a:rPr lang="en-US" sz="2800" b="1" dirty="0" smtClean="0"/>
              <a:t>Ⅰ.</a:t>
            </a:r>
            <a:r>
              <a:rPr lang="zh-CN" altLang="en-US" sz="2800" b="1" dirty="0" smtClean="0"/>
              <a:t>根据句意及汉语提示写出所缺的单词</a:t>
            </a:r>
            <a:endParaRPr lang="zh-CN" altLang="en-US" sz="2800" dirty="0" smtClean="0"/>
          </a:p>
          <a:p>
            <a:pPr>
              <a:lnSpc>
                <a:spcPct val="150000"/>
              </a:lnSpc>
            </a:pPr>
            <a:r>
              <a:rPr lang="en-US" sz="2800" b="1" dirty="0" smtClean="0"/>
              <a:t>1</a:t>
            </a:r>
            <a:r>
              <a:rPr lang="zh-CN" altLang="en-US" sz="2800" b="1" dirty="0" smtClean="0"/>
              <a:t>．</a:t>
            </a:r>
            <a:r>
              <a:rPr lang="en-US" sz="2800" b="1" dirty="0" smtClean="0"/>
              <a:t>A lot of ________ (</a:t>
            </a:r>
            <a:r>
              <a:rPr lang="zh-CN" altLang="en-US" sz="2800" b="1" dirty="0" smtClean="0"/>
              <a:t>蚂蚁</a:t>
            </a:r>
            <a:r>
              <a:rPr lang="en-US" sz="2800" b="1" dirty="0" smtClean="0"/>
              <a:t>) come and go in front of my house. Maybe it </a:t>
            </a:r>
          </a:p>
          <a:p>
            <a:pPr indent="536575">
              <a:lnSpc>
                <a:spcPct val="150000"/>
              </a:lnSpc>
            </a:pPr>
            <a:r>
              <a:rPr lang="en-US" sz="2800" b="1" dirty="0" smtClean="0"/>
              <a:t>will rain soon. </a:t>
            </a:r>
            <a:endParaRPr lang="zh-CN" altLang="en-US" sz="2800" dirty="0" smtClean="0"/>
          </a:p>
          <a:p>
            <a:pPr>
              <a:lnSpc>
                <a:spcPct val="150000"/>
              </a:lnSpc>
            </a:pPr>
            <a:r>
              <a:rPr lang="en-US" sz="2800" b="1" dirty="0" smtClean="0"/>
              <a:t>2</a:t>
            </a:r>
            <a:r>
              <a:rPr lang="zh-CN" altLang="en-US" sz="2800" b="1" dirty="0" smtClean="0"/>
              <a:t>．</a:t>
            </a:r>
            <a:r>
              <a:rPr lang="en-US" sz="2800" b="1" dirty="0" smtClean="0"/>
              <a:t>The teacher told us some interesting facts about ________(</a:t>
            </a:r>
            <a:r>
              <a:rPr lang="zh-CN" altLang="en-US" sz="2800" b="1" dirty="0" smtClean="0"/>
              <a:t>昆虫</a:t>
            </a:r>
            <a:r>
              <a:rPr lang="en-US" sz="2800" b="1" dirty="0" smtClean="0"/>
              <a:t>). </a:t>
            </a:r>
            <a:endParaRPr lang="zh-CN" altLang="en-US" sz="2800" dirty="0" smtClean="0"/>
          </a:p>
          <a:p>
            <a:pPr>
              <a:lnSpc>
                <a:spcPct val="150000"/>
              </a:lnSpc>
            </a:pPr>
            <a:r>
              <a:rPr lang="en-US" sz="2800" b="1" dirty="0" smtClean="0"/>
              <a:t>3</a:t>
            </a:r>
            <a:r>
              <a:rPr lang="zh-CN" altLang="en-US" sz="2800" b="1" dirty="0" smtClean="0"/>
              <a:t>．</a:t>
            </a:r>
            <a:r>
              <a:rPr lang="en-US" sz="2800" b="1" dirty="0" smtClean="0"/>
              <a:t>I always feel ________(</a:t>
            </a:r>
            <a:r>
              <a:rPr lang="zh-CN" altLang="en-US" sz="2800" b="1" dirty="0" smtClean="0"/>
              <a:t>紧张的</a:t>
            </a:r>
            <a:r>
              <a:rPr lang="en-US" sz="2800" b="1" dirty="0" smtClean="0"/>
              <a:t>) before the exam. What should I do?</a:t>
            </a:r>
            <a:endParaRPr lang="zh-CN" altLang="en-US" sz="2800" dirty="0" smtClean="0"/>
          </a:p>
          <a:p>
            <a:pPr>
              <a:lnSpc>
                <a:spcPct val="150000"/>
              </a:lnSpc>
            </a:pPr>
            <a:r>
              <a:rPr lang="en-US" sz="2800" b="1" dirty="0" smtClean="0"/>
              <a:t>4</a:t>
            </a:r>
            <a:r>
              <a:rPr lang="zh-CN" altLang="en-US" sz="2800" b="1" dirty="0" smtClean="0"/>
              <a:t>．</a:t>
            </a:r>
            <a:r>
              <a:rPr lang="en-US" sz="2800" b="1" dirty="0" smtClean="0"/>
              <a:t>He doesn't like to do housework. In fact, he ________(</a:t>
            </a:r>
            <a:r>
              <a:rPr lang="zh-CN" altLang="en-US" sz="2800" b="1" dirty="0" smtClean="0"/>
              <a:t>厌恶</a:t>
            </a:r>
            <a:r>
              <a:rPr lang="en-US" sz="2800" b="1" dirty="0" smtClean="0"/>
              <a:t>) it. </a:t>
            </a:r>
            <a:endParaRPr lang="zh-CN" altLang="en-US" sz="2800" dirty="0" smtClean="0"/>
          </a:p>
          <a:p>
            <a:pPr>
              <a:lnSpc>
                <a:spcPct val="150000"/>
              </a:lnSpc>
            </a:pPr>
            <a:r>
              <a:rPr lang="en-US" sz="2800" b="1" dirty="0" smtClean="0"/>
              <a:t>5</a:t>
            </a:r>
            <a:r>
              <a:rPr lang="zh-CN" altLang="en-US" sz="2800" b="1" dirty="0" smtClean="0"/>
              <a:t>．</a:t>
            </a:r>
            <a:r>
              <a:rPr lang="en-US" sz="2800" b="1" dirty="0" smtClean="0"/>
              <a:t>My elder brother used to be on a soccer ________(</a:t>
            </a:r>
            <a:r>
              <a:rPr lang="zh-CN" altLang="en-US" sz="2800" b="1" dirty="0" smtClean="0"/>
              <a:t>队</a:t>
            </a:r>
            <a:r>
              <a:rPr lang="en-US" sz="2800" b="1" dirty="0" smtClean="0"/>
              <a:t>). </a:t>
            </a:r>
            <a:endParaRPr lang="zh-CN" altLang="en-US" sz="2800" dirty="0"/>
          </a:p>
        </p:txBody>
      </p:sp>
      <p:sp>
        <p:nvSpPr>
          <p:cNvPr id="20482" name="Rectangle 2"/>
          <p:cNvSpPr>
            <a:spLocks noChangeArrowheads="1"/>
          </p:cNvSpPr>
          <p:nvPr/>
        </p:nvSpPr>
        <p:spPr bwMode="auto">
          <a:xfrm>
            <a:off x="2852530" y="2256183"/>
            <a:ext cx="732893"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ants</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9" name="Rectangle 2"/>
          <p:cNvSpPr>
            <a:spLocks noChangeArrowheads="1"/>
          </p:cNvSpPr>
          <p:nvPr/>
        </p:nvSpPr>
        <p:spPr bwMode="auto">
          <a:xfrm>
            <a:off x="8776252" y="3548269"/>
            <a:ext cx="1056700"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insects</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0" name="Rectangle 2"/>
          <p:cNvSpPr>
            <a:spLocks noChangeArrowheads="1"/>
          </p:cNvSpPr>
          <p:nvPr/>
        </p:nvSpPr>
        <p:spPr bwMode="auto">
          <a:xfrm>
            <a:off x="3250096" y="4194313"/>
            <a:ext cx="1228221"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nervous</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1" name="Rectangle 2"/>
          <p:cNvSpPr>
            <a:spLocks noChangeArrowheads="1"/>
          </p:cNvSpPr>
          <p:nvPr/>
        </p:nvSpPr>
        <p:spPr bwMode="auto">
          <a:xfrm>
            <a:off x="8169965" y="4820478"/>
            <a:ext cx="869149"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hates</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3" name="Rectangle 2"/>
          <p:cNvSpPr>
            <a:spLocks noChangeArrowheads="1"/>
          </p:cNvSpPr>
          <p:nvPr/>
        </p:nvSpPr>
        <p:spPr bwMode="auto">
          <a:xfrm>
            <a:off x="7643192" y="5486401"/>
            <a:ext cx="833883"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team</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0"/>
                                        </p:tgtEl>
                                        <p:attrNameLst>
                                          <p:attrName>style.visibility</p:attrName>
                                        </p:attrNameLst>
                                      </p:cBhvr>
                                      <p:to>
                                        <p:strVal val="visible"/>
                                      </p:to>
                                    </p:set>
                                    <p:animEffect transition="in" filter="wheel(1)">
                                      <p:cBhvr>
                                        <p:cTn id="7" dur="1000"/>
                                        <p:tgtEl>
                                          <p:spTgt spid="10"/>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box(in)">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20482"/>
                                        </p:tgtEl>
                                        <p:attrNameLst>
                                          <p:attrName>style.visibility</p:attrName>
                                        </p:attrNameLst>
                                      </p:cBhvr>
                                      <p:to>
                                        <p:strVal val="visible"/>
                                      </p:to>
                                    </p:set>
                                    <p:anim calcmode="lin" valueType="num">
                                      <p:cBhvr additive="base">
                                        <p:cTn id="16" dur="500" fill="hold"/>
                                        <p:tgtEl>
                                          <p:spTgt spid="20482"/>
                                        </p:tgtEl>
                                        <p:attrNameLst>
                                          <p:attrName>ppt_x</p:attrName>
                                        </p:attrNameLst>
                                      </p:cBhvr>
                                      <p:tavLst>
                                        <p:tav tm="0">
                                          <p:val>
                                            <p:strVal val="#ppt_x"/>
                                          </p:val>
                                        </p:tav>
                                        <p:tav tm="100000">
                                          <p:val>
                                            <p:strVal val="#ppt_x"/>
                                          </p:val>
                                        </p:tav>
                                      </p:tavLst>
                                    </p:anim>
                                    <p:anim calcmode="lin" valueType="num">
                                      <p:cBhvr additive="base">
                                        <p:cTn id="17" dur="500" fill="hold"/>
                                        <p:tgtEl>
                                          <p:spTgt spid="20482"/>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ppt_x"/>
                                          </p:val>
                                        </p:tav>
                                        <p:tav tm="100000">
                                          <p:val>
                                            <p:strVal val="#ppt_x"/>
                                          </p:val>
                                        </p:tav>
                                      </p:tavLst>
                                    </p:anim>
                                    <p:anim calcmode="lin" valueType="num">
                                      <p:cBhvr additive="base">
                                        <p:cTn id="2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500" fill="hold"/>
                                        <p:tgtEl>
                                          <p:spTgt spid="20"/>
                                        </p:tgtEl>
                                        <p:attrNameLst>
                                          <p:attrName>ppt_x</p:attrName>
                                        </p:attrNameLst>
                                      </p:cBhvr>
                                      <p:tavLst>
                                        <p:tav tm="0">
                                          <p:val>
                                            <p:strVal val="#ppt_x"/>
                                          </p:val>
                                        </p:tav>
                                        <p:tav tm="100000">
                                          <p:val>
                                            <p:strVal val="#ppt_x"/>
                                          </p:val>
                                        </p:tav>
                                      </p:tavLst>
                                    </p:anim>
                                    <p:anim calcmode="lin" valueType="num">
                                      <p:cBhvr additive="base">
                                        <p:cTn id="2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 calcmode="lin" valueType="num">
                                      <p:cBhvr additive="base">
                                        <p:cTn id="34" dur="500" fill="hold"/>
                                        <p:tgtEl>
                                          <p:spTgt spid="21"/>
                                        </p:tgtEl>
                                        <p:attrNameLst>
                                          <p:attrName>ppt_x</p:attrName>
                                        </p:attrNameLst>
                                      </p:cBhvr>
                                      <p:tavLst>
                                        <p:tav tm="0">
                                          <p:val>
                                            <p:strVal val="#ppt_x"/>
                                          </p:val>
                                        </p:tav>
                                        <p:tav tm="100000">
                                          <p:val>
                                            <p:strVal val="#ppt_x"/>
                                          </p:val>
                                        </p:tav>
                                      </p:tavLst>
                                    </p:anim>
                                    <p:anim calcmode="lin" valueType="num">
                                      <p:cBhvr additive="base">
                                        <p:cTn id="3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additive="base">
                                        <p:cTn id="40" dur="500" fill="hold"/>
                                        <p:tgtEl>
                                          <p:spTgt spid="23"/>
                                        </p:tgtEl>
                                        <p:attrNameLst>
                                          <p:attrName>ppt_x</p:attrName>
                                        </p:attrNameLst>
                                      </p:cBhvr>
                                      <p:tavLst>
                                        <p:tav tm="0">
                                          <p:val>
                                            <p:strVal val="#ppt_x"/>
                                          </p:val>
                                        </p:tav>
                                        <p:tav tm="100000">
                                          <p:val>
                                            <p:strVal val="#ppt_x"/>
                                          </p:val>
                                        </p:tav>
                                      </p:tavLst>
                                    </p:anim>
                                    <p:anim calcmode="lin" valueType="num">
                                      <p:cBhvr additive="base">
                                        <p:cTn id="41"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482" grpId="0"/>
      <p:bldP spid="19" grpId="0"/>
      <p:bldP spid="20" grpId="0"/>
      <p:bldP spid="21"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16226" y="1232454"/>
            <a:ext cx="10714382" cy="4939814"/>
          </a:xfrm>
          <a:prstGeom prst="rect">
            <a:avLst/>
          </a:prstGeom>
          <a:noFill/>
        </p:spPr>
        <p:txBody>
          <a:bodyPr wrap="square" rtlCol="0">
            <a:spAutoFit/>
          </a:bodyPr>
          <a:lstStyle/>
          <a:p>
            <a:pPr>
              <a:lnSpc>
                <a:spcPct val="150000"/>
              </a:lnSpc>
            </a:pPr>
            <a:r>
              <a:rPr lang="en-US" sz="3000" b="1" dirty="0" smtClean="0"/>
              <a:t>Ⅱ.</a:t>
            </a:r>
            <a:r>
              <a:rPr lang="zh-CN" altLang="en-US" sz="3000" b="1" dirty="0" smtClean="0"/>
              <a:t>根据汉语意思完成句子</a:t>
            </a:r>
            <a:endParaRPr lang="zh-CN" altLang="en-US" sz="3000" dirty="0" smtClean="0"/>
          </a:p>
          <a:p>
            <a:pPr>
              <a:lnSpc>
                <a:spcPct val="150000"/>
              </a:lnSpc>
            </a:pPr>
            <a:r>
              <a:rPr lang="en-US" sz="3000" b="1" dirty="0" smtClean="0"/>
              <a:t>1</a:t>
            </a:r>
            <a:r>
              <a:rPr lang="zh-CN" altLang="en-US" sz="3000" b="1" dirty="0" smtClean="0"/>
              <a:t>．他的父母以前总是很忙碌。</a:t>
            </a:r>
            <a:endParaRPr lang="zh-CN" altLang="en-US" sz="3000" dirty="0" smtClean="0"/>
          </a:p>
          <a:p>
            <a:pPr indent="536575">
              <a:lnSpc>
                <a:spcPct val="150000"/>
              </a:lnSpc>
            </a:pPr>
            <a:r>
              <a:rPr lang="en-US" sz="3000" b="1" dirty="0" smtClean="0"/>
              <a:t>His parents ________ ________ ________ very busy. </a:t>
            </a:r>
            <a:endParaRPr lang="zh-CN" altLang="en-US" sz="3000" dirty="0" smtClean="0"/>
          </a:p>
          <a:p>
            <a:pPr>
              <a:lnSpc>
                <a:spcPct val="150000"/>
              </a:lnSpc>
            </a:pPr>
            <a:r>
              <a:rPr lang="en-US" sz="3000" b="1" dirty="0" smtClean="0"/>
              <a:t>2</a:t>
            </a:r>
            <a:r>
              <a:rPr lang="zh-CN" altLang="en-US" sz="3000" b="1" dirty="0" smtClean="0"/>
              <a:t>．我们总是为孩子们的安全而担心。</a:t>
            </a:r>
            <a:endParaRPr lang="zh-CN" altLang="en-US" sz="3000" dirty="0" smtClean="0"/>
          </a:p>
          <a:p>
            <a:pPr indent="536575">
              <a:lnSpc>
                <a:spcPct val="150000"/>
              </a:lnSpc>
            </a:pPr>
            <a:r>
              <a:rPr lang="en-US" sz="3000" b="1" dirty="0" smtClean="0"/>
              <a:t>We always ________ ________ children's safety. </a:t>
            </a:r>
            <a:endParaRPr lang="zh-CN" altLang="en-US" sz="3000" dirty="0" smtClean="0"/>
          </a:p>
          <a:p>
            <a:pPr>
              <a:lnSpc>
                <a:spcPct val="150000"/>
              </a:lnSpc>
            </a:pPr>
            <a:r>
              <a:rPr lang="en-US" sz="3000" b="1" dirty="0" smtClean="0"/>
              <a:t>3</a:t>
            </a:r>
            <a:r>
              <a:rPr lang="zh-CN" altLang="en-US" sz="3000" b="1" dirty="0" smtClean="0"/>
              <a:t>．那个男孩一直很快乐。</a:t>
            </a:r>
            <a:endParaRPr lang="zh-CN" altLang="en-US" sz="3000" dirty="0" smtClean="0"/>
          </a:p>
          <a:p>
            <a:pPr indent="536575">
              <a:lnSpc>
                <a:spcPct val="150000"/>
              </a:lnSpc>
            </a:pPr>
            <a:r>
              <a:rPr lang="en-US" sz="3000" b="1" dirty="0" smtClean="0"/>
              <a:t>The boy is happy ________ ________ ________. </a:t>
            </a:r>
            <a:endParaRPr lang="zh-CN" altLang="en-US" sz="3000" dirty="0"/>
          </a:p>
        </p:txBody>
      </p:sp>
      <p:sp>
        <p:nvSpPr>
          <p:cNvPr id="6" name="Rectangle 2"/>
          <p:cNvSpPr>
            <a:spLocks noChangeArrowheads="1"/>
          </p:cNvSpPr>
          <p:nvPr/>
        </p:nvSpPr>
        <p:spPr bwMode="auto">
          <a:xfrm>
            <a:off x="3597966" y="2773017"/>
            <a:ext cx="3877985"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used 		to 	</a:t>
            </a:r>
            <a:r>
              <a:rPr kumimoji="0" lang="en-US" altLang="zh-CN" sz="2400" b="1" i="0" u="none" strike="noStrike" cap="none" normalizeH="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be</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7" name="Rectangle 2"/>
          <p:cNvSpPr>
            <a:spLocks noChangeArrowheads="1"/>
          </p:cNvSpPr>
          <p:nvPr/>
        </p:nvSpPr>
        <p:spPr bwMode="auto">
          <a:xfrm>
            <a:off x="3339548" y="4134680"/>
            <a:ext cx="2553904"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worry 	         about</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8" name="Rectangle 2"/>
          <p:cNvSpPr>
            <a:spLocks noChangeArrowheads="1"/>
          </p:cNvSpPr>
          <p:nvPr/>
        </p:nvSpPr>
        <p:spPr bwMode="auto">
          <a:xfrm>
            <a:off x="4661450" y="5526156"/>
            <a:ext cx="3919663"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all 	</a:t>
            </a:r>
            <a:r>
              <a:rPr kumimoji="0" lang="en-US" altLang="zh-CN" sz="2400" b="1" i="0" u="none" strike="noStrike" cap="none" normalizeH="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the 	     time</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05677" y="1232451"/>
            <a:ext cx="10714382" cy="2862322"/>
          </a:xfrm>
          <a:prstGeom prst="rect">
            <a:avLst/>
          </a:prstGeom>
          <a:noFill/>
        </p:spPr>
        <p:txBody>
          <a:bodyPr wrap="square" rtlCol="0">
            <a:spAutoFit/>
          </a:bodyPr>
          <a:lstStyle/>
          <a:p>
            <a:pPr>
              <a:lnSpc>
                <a:spcPct val="150000"/>
              </a:lnSpc>
            </a:pPr>
            <a:r>
              <a:rPr lang="en-US" sz="3000" b="1" dirty="0" smtClean="0"/>
              <a:t>4</a:t>
            </a:r>
            <a:r>
              <a:rPr lang="zh-CN" altLang="en-US" sz="3000" b="1" dirty="0" smtClean="0"/>
              <a:t>．莉萨擅长演讲。</a:t>
            </a:r>
            <a:endParaRPr lang="zh-CN" altLang="en-US" sz="3000" dirty="0" smtClean="0"/>
          </a:p>
          <a:p>
            <a:pPr indent="536575">
              <a:lnSpc>
                <a:spcPct val="150000"/>
              </a:lnSpc>
            </a:pPr>
            <a:r>
              <a:rPr lang="en-US" sz="3000" b="1" dirty="0" smtClean="0"/>
              <a:t>Lisa is good at ________ ________ ________. </a:t>
            </a:r>
            <a:endParaRPr lang="zh-CN" altLang="en-US" sz="3000" dirty="0" smtClean="0"/>
          </a:p>
          <a:p>
            <a:pPr>
              <a:lnSpc>
                <a:spcPct val="150000"/>
              </a:lnSpc>
            </a:pPr>
            <a:r>
              <a:rPr lang="en-US" sz="3000" b="1" dirty="0" smtClean="0"/>
              <a:t>5</a:t>
            </a:r>
            <a:r>
              <a:rPr lang="zh-CN" altLang="en-US" sz="3000" b="1" dirty="0" smtClean="0"/>
              <a:t>．他一年至少读六本书。</a:t>
            </a:r>
            <a:endParaRPr lang="zh-CN" altLang="en-US" sz="3000" dirty="0" smtClean="0"/>
          </a:p>
          <a:p>
            <a:pPr indent="536575">
              <a:lnSpc>
                <a:spcPct val="150000"/>
              </a:lnSpc>
            </a:pPr>
            <a:r>
              <a:rPr lang="en-US" sz="3000" b="1" dirty="0" smtClean="0"/>
              <a:t>He reads ________ ________ six books a year. </a:t>
            </a:r>
            <a:endParaRPr lang="zh-CN" altLang="en-US" sz="3000" dirty="0"/>
          </a:p>
        </p:txBody>
      </p:sp>
      <p:sp>
        <p:nvSpPr>
          <p:cNvPr id="7" name="Rectangle 2"/>
          <p:cNvSpPr>
            <a:spLocks noChangeArrowheads="1"/>
          </p:cNvSpPr>
          <p:nvPr/>
        </p:nvSpPr>
        <p:spPr bwMode="auto">
          <a:xfrm>
            <a:off x="3945833" y="2067339"/>
            <a:ext cx="4365298"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making 	   a 	       speech</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8" name="Rectangle 2"/>
          <p:cNvSpPr>
            <a:spLocks noChangeArrowheads="1"/>
          </p:cNvSpPr>
          <p:nvPr/>
        </p:nvSpPr>
        <p:spPr bwMode="auto">
          <a:xfrm>
            <a:off x="3419060" y="3468757"/>
            <a:ext cx="2321469"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at 	        least</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05677" y="983972"/>
            <a:ext cx="10714382" cy="4939814"/>
          </a:xfrm>
          <a:prstGeom prst="rect">
            <a:avLst/>
          </a:prstGeom>
          <a:noFill/>
        </p:spPr>
        <p:txBody>
          <a:bodyPr wrap="square" rtlCol="0">
            <a:spAutoFit/>
          </a:bodyPr>
          <a:lstStyle/>
          <a:p>
            <a:pPr>
              <a:lnSpc>
                <a:spcPct val="150000"/>
              </a:lnSpc>
            </a:pPr>
            <a:r>
              <a:rPr lang="en-US" sz="3000" b="1" dirty="0" smtClean="0"/>
              <a:t>Ⅲ.</a:t>
            </a:r>
            <a:r>
              <a:rPr lang="zh-CN" altLang="en-US" sz="3000" b="1" dirty="0" smtClean="0"/>
              <a:t>按要求完成下列各题</a:t>
            </a:r>
            <a:endParaRPr lang="zh-CN" altLang="en-US" sz="3000" dirty="0" smtClean="0"/>
          </a:p>
          <a:p>
            <a:pPr>
              <a:lnSpc>
                <a:spcPct val="150000"/>
              </a:lnSpc>
            </a:pPr>
            <a:r>
              <a:rPr lang="en-US" sz="3000" b="1" dirty="0" smtClean="0"/>
              <a:t>1</a:t>
            </a:r>
            <a:r>
              <a:rPr lang="zh-CN" altLang="en-US" sz="3000" b="1" dirty="0" smtClean="0"/>
              <a:t>．</a:t>
            </a:r>
            <a:r>
              <a:rPr lang="en-US" sz="3000" b="1" dirty="0" smtClean="0"/>
              <a:t>The girl used to be afraid of ants. (</a:t>
            </a:r>
            <a:r>
              <a:rPr lang="zh-CN" altLang="en-US" sz="3000" b="1" dirty="0" smtClean="0"/>
              <a:t>改为否定句</a:t>
            </a:r>
            <a:r>
              <a:rPr lang="en-US" sz="3000" b="1" dirty="0" smtClean="0"/>
              <a:t>)</a:t>
            </a:r>
            <a:endParaRPr lang="zh-CN" altLang="en-US" sz="3000" dirty="0" smtClean="0"/>
          </a:p>
          <a:p>
            <a:pPr indent="536575">
              <a:lnSpc>
                <a:spcPct val="150000"/>
              </a:lnSpc>
            </a:pPr>
            <a:r>
              <a:rPr lang="en-US" sz="3000" b="1" dirty="0" smtClean="0"/>
              <a:t>The girl ________ ________ ________ be afraid of ants. </a:t>
            </a:r>
            <a:endParaRPr lang="zh-CN" altLang="en-US" sz="3000" dirty="0" smtClean="0"/>
          </a:p>
          <a:p>
            <a:pPr>
              <a:lnSpc>
                <a:spcPct val="150000"/>
              </a:lnSpc>
            </a:pPr>
            <a:r>
              <a:rPr lang="en-US" sz="3000" b="1" dirty="0" smtClean="0"/>
              <a:t>2</a:t>
            </a:r>
            <a:r>
              <a:rPr lang="zh-CN" altLang="en-US" sz="3000" b="1" dirty="0" smtClean="0"/>
              <a:t>．</a:t>
            </a:r>
            <a:r>
              <a:rPr lang="en-US" sz="3000" b="1" dirty="0" smtClean="0"/>
              <a:t>She used to be on the tennis team. (</a:t>
            </a:r>
            <a:r>
              <a:rPr lang="zh-CN" altLang="en-US" sz="3000" b="1" dirty="0" smtClean="0"/>
              <a:t>改为一般疑问句</a:t>
            </a:r>
            <a:r>
              <a:rPr lang="en-US" sz="3000" b="1" dirty="0" smtClean="0"/>
              <a:t>)</a:t>
            </a:r>
            <a:endParaRPr lang="zh-CN" altLang="en-US" sz="3000" dirty="0" smtClean="0"/>
          </a:p>
          <a:p>
            <a:pPr indent="536575">
              <a:lnSpc>
                <a:spcPct val="150000"/>
              </a:lnSpc>
            </a:pPr>
            <a:r>
              <a:rPr lang="en-US" sz="3000" b="1" dirty="0" smtClean="0"/>
              <a:t>_______ ________ ________ ________ be on the tennis team?</a:t>
            </a:r>
            <a:endParaRPr lang="zh-CN" altLang="en-US" sz="3000" dirty="0" smtClean="0"/>
          </a:p>
          <a:p>
            <a:pPr>
              <a:lnSpc>
                <a:spcPct val="150000"/>
              </a:lnSpc>
            </a:pPr>
            <a:r>
              <a:rPr lang="en-US" sz="3000" b="1" dirty="0" smtClean="0"/>
              <a:t>3</a:t>
            </a:r>
            <a:r>
              <a:rPr lang="zh-CN" altLang="en-US" sz="3000" b="1" dirty="0" smtClean="0"/>
              <a:t>．</a:t>
            </a:r>
            <a:r>
              <a:rPr lang="en-US" sz="3000" b="1" dirty="0" smtClean="0"/>
              <a:t>They used to live in the countryside. (</a:t>
            </a:r>
            <a:r>
              <a:rPr lang="zh-CN" altLang="en-US" sz="3000" b="1" dirty="0" smtClean="0"/>
              <a:t>改为反意疑问句</a:t>
            </a:r>
            <a:r>
              <a:rPr lang="en-US" sz="3000" b="1" dirty="0" smtClean="0"/>
              <a:t>)</a:t>
            </a:r>
            <a:endParaRPr lang="zh-CN" altLang="en-US" sz="3000" dirty="0" smtClean="0"/>
          </a:p>
          <a:p>
            <a:pPr indent="536575">
              <a:lnSpc>
                <a:spcPct val="150000"/>
              </a:lnSpc>
            </a:pPr>
            <a:r>
              <a:rPr lang="en-US" sz="3000" b="1" dirty="0" smtClean="0"/>
              <a:t>They used to live in the countryside, ________ ________</a:t>
            </a:r>
            <a:r>
              <a:rPr lang="zh-CN" altLang="en-US" sz="3000" b="1" dirty="0" smtClean="0"/>
              <a:t>？</a:t>
            </a:r>
            <a:r>
              <a:rPr lang="en-US" sz="3000" b="1" dirty="0" smtClean="0"/>
              <a:t> </a:t>
            </a:r>
            <a:endParaRPr lang="zh-CN" altLang="en-US" sz="3000" dirty="0"/>
          </a:p>
        </p:txBody>
      </p:sp>
      <p:sp>
        <p:nvSpPr>
          <p:cNvPr id="3" name="Rectangle 2"/>
          <p:cNvSpPr>
            <a:spLocks noChangeArrowheads="1"/>
          </p:cNvSpPr>
          <p:nvPr/>
        </p:nvSpPr>
        <p:spPr bwMode="auto">
          <a:xfrm>
            <a:off x="3081131" y="2524539"/>
            <a:ext cx="3980577"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didn't 		use	</a:t>
            </a:r>
            <a:r>
              <a:rPr kumimoji="0" lang="en-US" altLang="zh-CN" sz="2400" b="1" i="0" u="none" strike="noStrike" cap="none" normalizeH="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 to</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4" name="Rectangle 2"/>
          <p:cNvSpPr>
            <a:spLocks noChangeArrowheads="1"/>
          </p:cNvSpPr>
          <p:nvPr/>
        </p:nvSpPr>
        <p:spPr bwMode="auto">
          <a:xfrm>
            <a:off x="1699591" y="3876261"/>
            <a:ext cx="5211683"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Did 	</a:t>
            </a:r>
            <a:r>
              <a:rPr kumimoji="0" lang="en-US" altLang="zh-CN" sz="2400" b="1" i="0" u="none" strike="noStrike" cap="none" normalizeH="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she 	      use		  to</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Rectangle 2"/>
          <p:cNvSpPr>
            <a:spLocks noChangeArrowheads="1"/>
          </p:cNvSpPr>
          <p:nvPr/>
        </p:nvSpPr>
        <p:spPr bwMode="auto">
          <a:xfrm>
            <a:off x="7583556" y="5237921"/>
            <a:ext cx="2441694"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didn't 	          they</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46652" y="1202630"/>
            <a:ext cx="11131827" cy="2862322"/>
          </a:xfrm>
          <a:prstGeom prst="rect">
            <a:avLst/>
          </a:prstGeom>
          <a:noFill/>
        </p:spPr>
        <p:txBody>
          <a:bodyPr wrap="square" rtlCol="0">
            <a:spAutoFit/>
          </a:bodyPr>
          <a:lstStyle/>
          <a:p>
            <a:pPr>
              <a:lnSpc>
                <a:spcPct val="150000"/>
              </a:lnSpc>
            </a:pPr>
            <a:r>
              <a:rPr lang="en-US" sz="3000" b="1" dirty="0" smtClean="0"/>
              <a:t>4</a:t>
            </a:r>
            <a:r>
              <a:rPr lang="zh-CN" altLang="en-US" sz="3000" b="1" dirty="0" smtClean="0"/>
              <a:t>．</a:t>
            </a:r>
            <a:r>
              <a:rPr lang="en-US" sz="3000" b="1" dirty="0" smtClean="0"/>
              <a:t>My elder brother walks to school every day. (</a:t>
            </a:r>
            <a:r>
              <a:rPr lang="zh-CN" altLang="en-US" sz="3000" b="1" dirty="0" smtClean="0"/>
              <a:t>改为同义句</a:t>
            </a:r>
            <a:r>
              <a:rPr lang="en-US" sz="3000" b="1" dirty="0" smtClean="0"/>
              <a:t>)</a:t>
            </a:r>
            <a:endParaRPr lang="zh-CN" altLang="en-US" sz="3000" dirty="0" smtClean="0"/>
          </a:p>
          <a:p>
            <a:pPr indent="536575">
              <a:lnSpc>
                <a:spcPct val="150000"/>
              </a:lnSpc>
            </a:pPr>
            <a:r>
              <a:rPr lang="en-US" sz="3000" b="1" dirty="0" smtClean="0"/>
              <a:t>My elder brother goes to school ________ ________ every day. </a:t>
            </a:r>
            <a:endParaRPr lang="zh-CN" altLang="en-US" sz="3000" dirty="0" smtClean="0"/>
          </a:p>
          <a:p>
            <a:pPr>
              <a:lnSpc>
                <a:spcPct val="150000"/>
              </a:lnSpc>
            </a:pPr>
            <a:r>
              <a:rPr lang="en-US" sz="3000" b="1" dirty="0" smtClean="0"/>
              <a:t>5</a:t>
            </a:r>
            <a:r>
              <a:rPr lang="zh-CN" altLang="en-US" sz="3000" b="1" dirty="0" smtClean="0"/>
              <a:t>．</a:t>
            </a:r>
            <a:r>
              <a:rPr lang="en-US" sz="3000" b="1" dirty="0" smtClean="0"/>
              <a:t>My father is always busy with his work. (</a:t>
            </a:r>
            <a:r>
              <a:rPr lang="zh-CN" altLang="en-US" sz="3000" b="1" dirty="0" smtClean="0"/>
              <a:t>改为同义句</a:t>
            </a:r>
            <a:r>
              <a:rPr lang="en-US" sz="3000" b="1" dirty="0" smtClean="0"/>
              <a:t>)</a:t>
            </a:r>
            <a:endParaRPr lang="zh-CN" altLang="en-US" sz="3000" dirty="0" smtClean="0"/>
          </a:p>
          <a:p>
            <a:pPr indent="536575">
              <a:lnSpc>
                <a:spcPct val="150000"/>
              </a:lnSpc>
            </a:pPr>
            <a:r>
              <a:rPr lang="en-US" sz="3000" b="1" dirty="0" smtClean="0"/>
              <a:t>My father is busy with his work ________ ________ ________. </a:t>
            </a:r>
            <a:endParaRPr lang="zh-CN" altLang="en-US" sz="3000" dirty="0"/>
          </a:p>
        </p:txBody>
      </p:sp>
      <p:sp>
        <p:nvSpPr>
          <p:cNvPr id="3" name="Rectangle 2"/>
          <p:cNvSpPr>
            <a:spLocks noChangeArrowheads="1"/>
          </p:cNvSpPr>
          <p:nvPr/>
        </p:nvSpPr>
        <p:spPr bwMode="auto">
          <a:xfrm>
            <a:off x="6887817" y="2047461"/>
            <a:ext cx="2236510"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on 	        foot</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4" name="Rectangle 2"/>
          <p:cNvSpPr>
            <a:spLocks noChangeArrowheads="1"/>
          </p:cNvSpPr>
          <p:nvPr/>
        </p:nvSpPr>
        <p:spPr bwMode="auto">
          <a:xfrm>
            <a:off x="6857999" y="3429001"/>
            <a:ext cx="3919663" cy="461665"/>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all 	          the	     time</a:t>
            </a:r>
            <a:endParaRPr kumimoji="0" lang="en-US" altLang="zh-CN" sz="2400" b="0"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586104" y="972820"/>
            <a:ext cx="3379186" cy="584835"/>
            <a:chOff x="923" y="1532"/>
            <a:chExt cx="3722" cy="921"/>
          </a:xfrm>
        </p:grpSpPr>
        <p:pic>
          <p:nvPicPr>
            <p:cNvPr id="17" name="图片 16" descr="00 图标-04"/>
            <p:cNvPicPr>
              <a:picLocks noChangeAspect="1"/>
            </p:cNvPicPr>
            <p:nvPr/>
          </p:nvPicPr>
          <p:blipFill>
            <a:blip r:embed="rId2" cstate="email"/>
            <a:stretch>
              <a:fillRect/>
            </a:stretch>
          </p:blipFill>
          <p:spPr>
            <a:xfrm>
              <a:off x="923" y="1552"/>
              <a:ext cx="3695" cy="882"/>
            </a:xfrm>
            <a:prstGeom prst="rect">
              <a:avLst/>
            </a:prstGeom>
          </p:spPr>
        </p:pic>
        <p:sp>
          <p:nvSpPr>
            <p:cNvPr id="18" name="文本框 3"/>
            <p:cNvSpPr txBox="1"/>
            <p:nvPr/>
          </p:nvSpPr>
          <p:spPr>
            <a:xfrm>
              <a:off x="1156" y="1532"/>
              <a:ext cx="3489" cy="921"/>
            </a:xfrm>
            <a:prstGeom prst="rect">
              <a:avLst/>
            </a:prstGeom>
            <a:noFill/>
          </p:spPr>
          <p:txBody>
            <a:bodyPr wrap="square" rtlCol="0">
              <a:spAutoFit/>
            </a:bodyPr>
            <a:lstStyle/>
            <a:p>
              <a:r>
                <a:rPr lang="zh-CN" altLang="en-US" sz="3200" dirty="0" smtClean="0">
                  <a:solidFill>
                    <a:schemeClr val="bg1"/>
                  </a:solidFill>
                  <a:latin typeface="华文新魏" panose="02010800040101010101" charset="-122"/>
                  <a:ea typeface="华文新魏" panose="02010800040101010101" charset="-122"/>
                  <a:sym typeface="+mn-ea"/>
                </a:rPr>
                <a:t>课后巩固提升　　　　　　　　　　</a:t>
              </a:r>
            </a:p>
          </p:txBody>
        </p:sp>
      </p:grpSp>
      <p:sp>
        <p:nvSpPr>
          <p:cNvPr id="9" name="TextBox 8"/>
          <p:cNvSpPr txBox="1"/>
          <p:nvPr/>
        </p:nvSpPr>
        <p:spPr>
          <a:xfrm>
            <a:off x="675861" y="1550507"/>
            <a:ext cx="10734261" cy="5185522"/>
          </a:xfrm>
          <a:prstGeom prst="rect">
            <a:avLst/>
          </a:prstGeom>
          <a:noFill/>
        </p:spPr>
        <p:txBody>
          <a:bodyPr wrap="square" rtlCol="0">
            <a:spAutoFit/>
          </a:bodyPr>
          <a:lstStyle/>
          <a:p>
            <a:pPr>
              <a:lnSpc>
                <a:spcPct val="150000"/>
              </a:lnSpc>
            </a:pPr>
            <a:r>
              <a:rPr lang="zh-CN" altLang="en-US" sz="2800" b="1" dirty="0" smtClean="0"/>
              <a:t>任务型阅读</a:t>
            </a:r>
            <a:endParaRPr lang="zh-CN" altLang="en-US" sz="2800" dirty="0" smtClean="0"/>
          </a:p>
          <a:p>
            <a:pPr indent="536575">
              <a:lnSpc>
                <a:spcPct val="150000"/>
              </a:lnSpc>
            </a:pPr>
            <a:r>
              <a:rPr lang="en-US" sz="2800" b="1" dirty="0" smtClean="0"/>
              <a:t>Josh's family used to live in a small town. Their house was on a quiet street with lots of trees. There was a yard where Josh and his sister often played. Josh's mom had a flower garden and she took good care of the flowers.</a:t>
            </a:r>
            <a:endParaRPr lang="zh-CN" altLang="en-US" sz="2800" dirty="0" smtClean="0"/>
          </a:p>
          <a:p>
            <a:pPr indent="536575">
              <a:lnSpc>
                <a:spcPct val="150000"/>
              </a:lnSpc>
            </a:pPr>
            <a:r>
              <a:rPr lang="en-US" sz="2800" b="1" dirty="0" smtClean="0"/>
              <a:t>Josh went to middle school in the small town. The town had a primary school, a middle school, and a high school. Josh's family shopped in small stores.</a:t>
            </a: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6"/>
                                        </p:tgtEl>
                                        <p:attrNameLst>
                                          <p:attrName>style.visibility</p:attrName>
                                        </p:attrNameLst>
                                      </p:cBhvr>
                                      <p:to>
                                        <p:strVal val="visible"/>
                                      </p:to>
                                    </p:set>
                                    <p:animEffect transition="in" filter="wheel(1)">
                                      <p:cBhvr>
                                        <p:cTn id="7" dur="1000"/>
                                        <p:tgtEl>
                                          <p:spTgt spid="16"/>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ox(in)">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55982" y="1043602"/>
            <a:ext cx="11072192" cy="5185522"/>
          </a:xfrm>
          <a:prstGeom prst="rect">
            <a:avLst/>
          </a:prstGeom>
          <a:noFill/>
        </p:spPr>
        <p:txBody>
          <a:bodyPr wrap="square" rtlCol="0">
            <a:spAutoFit/>
          </a:bodyPr>
          <a:lstStyle/>
          <a:p>
            <a:pPr indent="447675">
              <a:lnSpc>
                <a:spcPct val="150000"/>
              </a:lnSpc>
            </a:pPr>
            <a:r>
              <a:rPr lang="en-US" sz="2800" b="1" dirty="0" smtClean="0"/>
              <a:t>One day, Josh's mom got a new job in the city. Then the family moved to an apartment in the noisy city. There isn't a yard anymore. Josh and his sister have to go to the park to play. And Josh's mom has to grow flowers in a window box.</a:t>
            </a:r>
            <a:endParaRPr lang="zh-CN" altLang="en-US" sz="2800" dirty="0" smtClean="0"/>
          </a:p>
          <a:p>
            <a:pPr indent="447675">
              <a:lnSpc>
                <a:spcPct val="150000"/>
              </a:lnSpc>
            </a:pPr>
            <a:r>
              <a:rPr lang="en-US" sz="2800" b="1" dirty="0" smtClean="0"/>
              <a:t>The city has many schools for children. Josh's parents have chosen a school for him near their apartment. It is larger than Josh's old school. There are many supermarkets in the city. The family enjoy shopping there. Josh likes to visit different museums and libraries in the city.</a:t>
            </a: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26166" y="1282149"/>
            <a:ext cx="11072192" cy="3471848"/>
          </a:xfrm>
          <a:prstGeom prst="rect">
            <a:avLst/>
          </a:prstGeom>
          <a:noFill/>
        </p:spPr>
        <p:txBody>
          <a:bodyPr wrap="square" rtlCol="0">
            <a:spAutoFit/>
          </a:bodyPr>
          <a:lstStyle/>
          <a:p>
            <a:pPr indent="536575">
              <a:lnSpc>
                <a:spcPct val="150000"/>
              </a:lnSpc>
            </a:pPr>
            <a:r>
              <a:rPr lang="en-US" sz="3000" b="1" dirty="0" smtClean="0"/>
              <a:t>Josh's life in the city is different from that in the small town. He knows more people, goes to more places and learns more! But some things are the same. He is with his family. And it is still his job to learn at school and help at home. He makes new friends here and sends e­mails to the old ones.</a:t>
            </a:r>
            <a:endParaRPr lang="zh-CN" alt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初中专用">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noFill/>
        <a:ln w="9525">
          <a:noFill/>
          <a:miter lim="800000"/>
        </a:ln>
      </a:spPr>
      <a:bodyPr vert="horz" wrap="none" lIns="91440" tIns="45720" rIns="91440" bIns="45720" numCol="1" anchor="ctr" anchorCtr="0" compatLnSpc="1">
        <a:spAutoFit/>
      </a:bodyPr>
      <a:lstStyle>
        <a:defPPr marL="0" marR="0" algn="l" defTabSz="914400" rtl="0" eaLnBrk="1" fontAlgn="base" latinLnBrk="0" hangingPunct="1">
          <a:lnSpc>
            <a:spcPct val="100000"/>
          </a:lnSpc>
          <a:spcBef>
            <a:spcPct val="0"/>
          </a:spcBef>
          <a:spcAft>
            <a:spcPct val="0"/>
          </a:spcAft>
          <a:buClrTx/>
          <a:buSzTx/>
          <a:buFontTx/>
          <a:buNone/>
          <a:defRPr kumimoji="0"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defRPr>
        </a:defPPr>
      </a:lst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721</Words>
  <Application>Microsoft Office PowerPoint</Application>
  <PresentationFormat>宽屏</PresentationFormat>
  <Paragraphs>70</Paragraphs>
  <Slides>11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华文新魏</vt:lpstr>
      <vt:lpstr>宋体</vt:lpstr>
      <vt:lpstr>微软雅黑</vt:lpstr>
      <vt:lpstr>Arial</vt:lpstr>
      <vt:lpstr>Calibri</vt:lpstr>
      <vt:lpstr>Courier New</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2023-01-16T18:34:18Z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9A39D6B413954A61B7BDE95E9A57063E</vt:lpwstr>
  </property>
  <property fmtid="{A09F084E-AD41-489F-8076-AA5BE3082BCA}" pid="100">
    <vt:ui4>5</vt:ui4>
  </property>
  <property fmtid="{64440492-4C8B-11D1-8B70-080036B11A03}" pid="11">
    <vt:lpwstr>www.2ppt.com-爱PPT提供资源下载</vt:lpwstr>
  </property>
</Properties>
</file>