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>
        <p:scale>
          <a:sx n="100" d="100"/>
          <a:sy n="100" d="100"/>
        </p:scale>
        <p:origin x="-1170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9B5808C-0E13-438D-9BB6-D6382680CCF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2665C61-DA1D-4132-BD91-B86F81767CA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99847-2A35-4550-AEAF-676FD8720783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A36B5-431F-45E5-B396-DF71E27239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6F2D7-33C6-4BA3-B1D8-75E325969A47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467E-481B-42F7-B56E-05D95EC93F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3920-32E2-49E2-9C1C-C18B85E3466F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A55C-B2D3-4718-873A-974A6C5840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5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9190-D92C-4624-8D5A-59B6CC0105D5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5589-4340-4DFE-A1F6-E1BFD9846A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2984B-1F28-443F-97AA-112FEDB51FCF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1AD0-3A2A-449A-8E37-959B9F33BF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F2E3-9411-4370-9EC1-FE639EC09A45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B20B9-885D-4837-B69A-F29EE708A1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3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020A-988D-444A-A19D-96C9721DFDE5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FC9A-4FEB-4A7C-9A68-4BFD5CE9DD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E80B6-D132-4B69-B7A1-F202DA02D925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7CBD0-A58B-4B5A-9E81-3428DD9CBA8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713675"/>
            <a:ext cx="4681655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7B7C3-C54D-4F58-A312-6F6AC9722067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B05A-2EA1-4417-A5DC-8BE10CDBE0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9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26EC0-D33D-4823-8D6D-D1E06E889C3C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5CC0-856C-4982-ABD1-C81CEFCE78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4ADE360F-EF1E-4420-85D5-645E32C0C7C7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019F4087-45A6-4146-89C7-7A0C7071B76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95813" y="1016000"/>
            <a:ext cx="2784475" cy="5524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经典粗圆简" panose="02010609000101010101" charset="-122"/>
              </a:rPr>
              <a:t>数学三年级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73977" y="1108075"/>
            <a:ext cx="646331" cy="369332"/>
          </a:xfrm>
          <a:prstGeom prst="rect">
            <a:avLst/>
          </a:prstGeom>
          <a:solidFill>
            <a:srgbClr val="4F80BD"/>
          </a:solidFill>
          <a:ln w="28575" cap="rnd" cmpd="sng">
            <a:noFill/>
            <a:prstDash val="solid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下册</a:t>
            </a:r>
          </a:p>
        </p:txBody>
      </p:sp>
      <p:sp>
        <p:nvSpPr>
          <p:cNvPr id="9" name="流程图: 卡片 8"/>
          <p:cNvSpPr/>
          <p:nvPr/>
        </p:nvSpPr>
        <p:spPr>
          <a:xfrm>
            <a:off x="2093119" y="1920874"/>
            <a:ext cx="7789863" cy="3216275"/>
          </a:xfrm>
          <a:prstGeom prst="flowChartPunchedCar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445275" y="2336553"/>
            <a:ext cx="5301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4F80B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第七单</a:t>
            </a:r>
            <a:r>
              <a:rPr lang="zh-CN" altLang="en-US" sz="2800" dirty="0" smtClean="0">
                <a:solidFill>
                  <a:srgbClr val="4F80B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 分数的初步认识（二）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4175919" y="4507200"/>
            <a:ext cx="3840163" cy="36512"/>
            <a:chOff x="5045" y="5946"/>
            <a:chExt cx="4536" cy="56"/>
          </a:xfrm>
        </p:grpSpPr>
        <p:sp>
          <p:nvSpPr>
            <p:cNvPr id="2058" name="矩形 16"/>
            <p:cNvSpPr>
              <a:spLocks noChangeArrowheads="1"/>
            </p:cNvSpPr>
            <p:nvPr/>
          </p:nvSpPr>
          <p:spPr bwMode="auto">
            <a:xfrm>
              <a:off x="5045" y="5961"/>
              <a:ext cx="4536" cy="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59" name="矩形 17"/>
            <p:cNvSpPr>
              <a:spLocks noChangeArrowheads="1"/>
            </p:cNvSpPr>
            <p:nvPr/>
          </p:nvSpPr>
          <p:spPr bwMode="auto">
            <a:xfrm>
              <a:off x="6888" y="5946"/>
              <a:ext cx="850" cy="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8" name="图片 7" descr="C:\Users\Diy\Desktop\课件.png课件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642476" y="3922715"/>
            <a:ext cx="2549525" cy="2935287"/>
          </a:xfrm>
          <a:prstGeom prst="rect">
            <a:avLst/>
          </a:prstGeom>
          <a:effectLst>
            <a:outerShdw blurRad="50800" dist="38100" dir="2700000" algn="tl" rotWithShape="0">
              <a:srgbClr val="4F80BD">
                <a:alpha val="50000"/>
              </a:srgbClr>
            </a:outerShdw>
          </a:effectLst>
        </p:spPr>
      </p:pic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2925902" y="3358201"/>
            <a:ext cx="63401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4000" b="1" dirty="0" smtClean="0">
                <a:solidFill>
                  <a:srgbClr val="4F80BD"/>
                </a:solidFill>
                <a:latin typeface="微软雅黑" panose="020B0503020204020204" pitchFamily="34" charset="-122"/>
              </a:rPr>
              <a:t>求</a:t>
            </a:r>
            <a:r>
              <a:rPr lang="zh-CN" altLang="en-US" sz="4000" b="1" dirty="0">
                <a:solidFill>
                  <a:srgbClr val="4F80BD"/>
                </a:solidFill>
                <a:latin typeface="微软雅黑" panose="020B0503020204020204" pitchFamily="34" charset="-122"/>
              </a:rPr>
              <a:t>一个数的几分之一是多少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5916271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975 0.078802 C -0.284975 0.040414 -0.407384 -0.072348 -0.546913 -0.115244 C -0.686443 -0.158141 -0.856952 -0.135512 -0.926560 -0.135765 " pathEditMode="relative" rAng="-1113980820" ptsTypes="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9" grpId="0" bldLvl="0" animBg="1"/>
      <p:bldP spid="11" grpId="0" bldLvl="0" animBg="1"/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639" y="1628775"/>
            <a:ext cx="1188720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39713" y="765175"/>
            <a:ext cx="54721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先分一分，再填写算式。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1608" y="4581082"/>
            <a:ext cx="9395931" cy="1270091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200149" y="2565402"/>
            <a:ext cx="958851" cy="12239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7302500" y="2565400"/>
            <a:ext cx="1344613" cy="611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35040" y="3786189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116139" y="3789364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024188" y="3786189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791326" y="3789364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972425" y="3790951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970964" y="3786189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792540" y="378301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80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9744077" y="378301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9" grpId="0"/>
      <p:bldP spid="10" grpId="0"/>
      <p:bldP spid="11" grpId="0"/>
      <p:bldP spid="12" grpId="0"/>
      <p:bldP spid="13" grpId="0"/>
      <p:bldP spid="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 b="-669"/>
          <a:stretch>
            <a:fillRect/>
          </a:stretch>
        </p:blipFill>
        <p:spPr bwMode="auto">
          <a:xfrm>
            <a:off x="1103314" y="1484315"/>
            <a:ext cx="9455151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852488" y="692152"/>
            <a:ext cx="103679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每页可以写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个大字，他们各写了多少个？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1275" y="3357563"/>
            <a:ext cx="3263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16÷2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81275" y="4095752"/>
            <a:ext cx="3263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16÷4</a:t>
            </a:r>
            <a:r>
              <a:rPr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个）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25726" y="4919664"/>
            <a:ext cx="6340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答：小明写了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个，小红写了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  <a:endParaRPr lang="zh-CN" altLang="en-US" sz="4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四、反思总结</a:t>
            </a:r>
          </a:p>
        </p:txBody>
      </p:sp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1584326" y="2492375"/>
            <a:ext cx="7327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通过本课的学习，你有什么收获？还有哪些疑问？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一、谈话引入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2900" y="1700215"/>
            <a:ext cx="105600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个苹果，平均分给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个小朋友，每人分几个？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1626" y="2924177"/>
            <a:ext cx="970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朵花，每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朵一束，可以分成几束？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0688" y="4005265"/>
            <a:ext cx="107632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个蘑菇，平均分给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只小白兔，每只小白兔分几个？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040314" y="2260601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991101" y="3470276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束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983163" y="4813301"/>
            <a:ext cx="800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2" grpId="0"/>
      <p:bldP spid="8" grpId="0"/>
      <p:bldP spid="9" grpId="0"/>
      <p:bldP spid="3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623888" y="1844676"/>
            <a:ext cx="105600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把一些物体平均分成几份，求每份是多少可以用除法计算。本节课我们将学习用另一种方法来解决这类问题。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二、交流共享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8014" y="2500314"/>
            <a:ext cx="7386637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6413" y="1309689"/>
            <a:ext cx="105600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今天天气真好，小兔一家去山上采蘑菇，一共采了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个蘑菇。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84027" y="4941108"/>
            <a:ext cx="8374284" cy="1270091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527050" y="692150"/>
            <a:ext cx="1123315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你们能帮助小兔解决这个问题吗？请大家先思考一下，这篮蘑菇的是什么意思？再想想怎样解决问题，可以借助圆片分一分，也可以想其他的方法，请再小组内交流讨论。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527051" y="3573465"/>
            <a:ext cx="10515600" cy="2046287"/>
            <a:chOff x="429539" y="3645015"/>
            <a:chExt cx="8424585" cy="2047099"/>
          </a:xfrm>
        </p:grpSpPr>
        <p:sp>
          <p:nvSpPr>
            <p:cNvPr id="6" name="TextBox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29539" y="3645015"/>
              <a:ext cx="8424585" cy="2047099"/>
            </a:xfrm>
            <a:prstGeom prst="rect">
              <a:avLst/>
            </a:prstGeom>
            <a:blipFill rotWithShape="1">
              <a:blip r:embed="rId2" cstate="email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82791" y="3745903"/>
              <a:ext cx="505393" cy="555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00081" y="4788663"/>
              <a:ext cx="505393" cy="555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431801" y="692152"/>
            <a:ext cx="112331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方法二：联系分数的含义，把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个蘑菇平均分成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份，每份是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1801" y="2182815"/>
            <a:ext cx="112331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方法三：把这篮蘑菇平均分成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份，白蘑菇是其中的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份，是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464" y="3665540"/>
            <a:ext cx="118522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个蘑菇平均分成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份，每份是多少？用什么方法计算？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55839" y="4398965"/>
            <a:ext cx="15367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除法。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20913" y="5138740"/>
            <a:ext cx="3311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6÷3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392238" y="2205039"/>
            <a:ext cx="93805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比较这几种方法，你觉得哪种方法最简便？说说你的理由。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239713" y="692150"/>
            <a:ext cx="4606927" cy="649288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381001" y="723900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三、反馈完善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9737" y="1611315"/>
            <a:ext cx="4413251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摆一摆，说一说。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42875" y="2249490"/>
            <a:ext cx="10612439" cy="1266825"/>
            <a:chOff x="253423" y="2350494"/>
            <a:chExt cx="7958973" cy="1265859"/>
          </a:xfrm>
        </p:grpSpPr>
        <p:sp>
          <p:nvSpPr>
            <p:cNvPr id="8" name="TextBox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53423" y="2350494"/>
              <a:ext cx="7958973" cy="1265859"/>
            </a:xfrm>
            <a:prstGeom prst="rect">
              <a:avLst/>
            </a:prstGeom>
            <a:blipFill rotWithShape="1">
              <a:blip r:embed="rId2" cstate="email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</a:p>
          </p:txBody>
        </p:sp>
        <p:pic>
          <p:nvPicPr>
            <p:cNvPr id="9234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30492" y="2852960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组合 2"/>
          <p:cNvGrpSpPr/>
          <p:nvPr/>
        </p:nvGrpSpPr>
        <p:grpSpPr bwMode="auto">
          <a:xfrm>
            <a:off x="1331914" y="3829052"/>
            <a:ext cx="2425700" cy="1139825"/>
            <a:chOff x="755735" y="3677104"/>
            <a:chExt cx="1818831" cy="1139969"/>
          </a:xfrm>
        </p:grpSpPr>
        <p:pic>
          <p:nvPicPr>
            <p:cNvPr id="9225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55735" y="3687748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6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99661" y="3677104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7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86714" y="3681766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8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19077" y="3681766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67298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0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11224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1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86714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2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30640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椭圆 3"/>
          <p:cNvSpPr/>
          <p:nvPr/>
        </p:nvSpPr>
        <p:spPr>
          <a:xfrm>
            <a:off x="1090613" y="3644900"/>
            <a:ext cx="2881312" cy="828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784725" y="3984626"/>
            <a:ext cx="367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答：拿出多少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  <a:endParaRPr lang="zh-CN" altLang="en-US" sz="4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5" grpId="0"/>
      <p:bldP spid="4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2"/>
          <p:cNvGrpSpPr/>
          <p:nvPr/>
        </p:nvGrpSpPr>
        <p:grpSpPr bwMode="auto">
          <a:xfrm>
            <a:off x="468314" y="776290"/>
            <a:ext cx="10612437" cy="1266825"/>
            <a:chOff x="253423" y="2350494"/>
            <a:chExt cx="7958973" cy="1265859"/>
          </a:xfrm>
        </p:grpSpPr>
        <p:sp>
          <p:nvSpPr>
            <p:cNvPr id="4" name="TextBox 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53423" y="2350494"/>
              <a:ext cx="7958973" cy="1265859"/>
            </a:xfrm>
            <a:prstGeom prst="rect">
              <a:avLst/>
            </a:prstGeom>
            <a:blipFill rotWithShape="1">
              <a:blip r:embed="rId2" cstate="email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</a:p>
          </p:txBody>
        </p:sp>
        <p:pic>
          <p:nvPicPr>
            <p:cNvPr id="10257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50685" y="2852960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组合 5"/>
          <p:cNvGrpSpPr/>
          <p:nvPr/>
        </p:nvGrpSpPr>
        <p:grpSpPr bwMode="auto">
          <a:xfrm>
            <a:off x="1487489" y="2836865"/>
            <a:ext cx="3021012" cy="1157287"/>
            <a:chOff x="755735" y="3659364"/>
            <a:chExt cx="2266094" cy="1157709"/>
          </a:xfrm>
        </p:grpSpPr>
        <p:pic>
          <p:nvPicPr>
            <p:cNvPr id="10246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55735" y="3687748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7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99661" y="3677104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8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86714" y="3681766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9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33977" y="3681766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0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67298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1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11224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2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686714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3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30640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4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74566" y="3659364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5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77903" y="4321427"/>
              <a:ext cx="443926" cy="495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椭圆 1"/>
          <p:cNvSpPr/>
          <p:nvPr/>
        </p:nvSpPr>
        <p:spPr>
          <a:xfrm>
            <a:off x="1222377" y="2740027"/>
            <a:ext cx="3552825" cy="758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424489" y="3179764"/>
            <a:ext cx="367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答：拿出多少</a:t>
            </a:r>
            <a:r>
              <a:rPr lang="en-US" altLang="zh-CN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  <a:endParaRPr lang="zh-CN" altLang="en-US" sz="4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WWW.2PPT.COM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宽屏</PresentationFormat>
  <Paragraphs>46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黑体</vt:lpstr>
      <vt:lpstr>华文楷体</vt:lpstr>
      <vt:lpstr>经典粗圆简</vt:lpstr>
      <vt:lpstr>楷体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2018-03-01T02:03:00Z</dcterms:created>
  <dcterms:modified xsi:type="dcterms:W3CDTF">2023-01-16T18:34:23Z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3863141C02A14B4B841DAF73279976CD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