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1523" r:id="rId2"/>
    <p:sldId id="1494" r:id="rId3"/>
    <p:sldId id="1495" r:id="rId4"/>
    <p:sldId id="1471" r:id="rId5"/>
    <p:sldId id="1529" r:id="rId6"/>
    <p:sldId id="1508" r:id="rId7"/>
    <p:sldId id="1464" r:id="rId8"/>
    <p:sldId id="1166" r:id="rId9"/>
    <p:sldId id="1511" r:id="rId10"/>
    <p:sldId id="1513" r:id="rId11"/>
    <p:sldId id="1514" r:id="rId12"/>
    <p:sldId id="1531" r:id="rId13"/>
    <p:sldId id="1527" r:id="rId14"/>
    <p:sldId id="1516" r:id="rId15"/>
    <p:sldId id="1526" r:id="rId16"/>
  </p:sldIdLst>
  <p:sldSz cx="9144000" cy="5143500" type="screen16x9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4313"/>
    <a:srgbClr val="0000FF"/>
    <a:srgbClr val="F25B1B"/>
    <a:srgbClr val="00CCFF"/>
    <a:srgbClr val="9BBD59"/>
    <a:srgbClr val="F2F2F2"/>
    <a:srgbClr val="7BC14A"/>
    <a:srgbClr val="0066FF"/>
    <a:srgbClr val="B4C7E7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7" autoAdjust="0"/>
    <p:restoredTop sz="96318" autoAdjust="0"/>
  </p:normalViewPr>
  <p:slideViewPr>
    <p:cSldViewPr>
      <p:cViewPr varScale="1">
        <p:scale>
          <a:sx n="111" d="100"/>
          <a:sy n="111" d="100"/>
        </p:scale>
        <p:origin x="-90" y="-6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7CD490C1-7E7E-423A-91D8-058624AF834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EA5C5624-0453-40A9-9FFF-DD435B6A2D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1" y="146894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456330" y="146894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9025468" y="146894"/>
            <a:ext cx="118533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: 形状 18"/>
          <p:cNvSpPr/>
          <p:nvPr/>
        </p:nvSpPr>
        <p:spPr>
          <a:xfrm>
            <a:off x="286131" y="2733136"/>
            <a:ext cx="8859060" cy="1801727"/>
          </a:xfrm>
          <a:custGeom>
            <a:avLst/>
            <a:gdLst>
              <a:gd name="connsiteX0" fmla="*/ 1402300 w 11787648"/>
              <a:gd name="connsiteY0" fmla="*/ 0 h 2443656"/>
              <a:gd name="connsiteX1" fmla="*/ 11787648 w 11787648"/>
              <a:gd name="connsiteY1" fmla="*/ 0 h 2443656"/>
              <a:gd name="connsiteX2" fmla="*/ 11787648 w 11787648"/>
              <a:gd name="connsiteY2" fmla="*/ 2443656 h 2443656"/>
              <a:gd name="connsiteX3" fmla="*/ 0 w 11787648"/>
              <a:gd name="connsiteY3" fmla="*/ 2443656 h 244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7648" h="2443656">
                <a:moveTo>
                  <a:pt x="1402300" y="0"/>
                </a:moveTo>
                <a:lnTo>
                  <a:pt x="11787648" y="0"/>
                </a:lnTo>
                <a:lnTo>
                  <a:pt x="11787648" y="2443656"/>
                </a:lnTo>
                <a:lnTo>
                  <a:pt x="0" y="2443656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1" tIns="34285" rIns="68571" bIns="34285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27" name="直接连接符 15"/>
          <p:cNvCxnSpPr/>
          <p:nvPr/>
        </p:nvCxnSpPr>
        <p:spPr>
          <a:xfrm flipH="1">
            <a:off x="2196022" y="0"/>
            <a:ext cx="238503" cy="41370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7"/>
          <p:cNvCxnSpPr/>
          <p:nvPr/>
        </p:nvCxnSpPr>
        <p:spPr>
          <a:xfrm flipH="1">
            <a:off x="35501" y="1"/>
            <a:ext cx="2963874" cy="5141119"/>
          </a:xfrm>
          <a:prstGeom prst="line">
            <a:avLst/>
          </a:prstGeom>
          <a:ln w="12700">
            <a:solidFill>
              <a:srgbClr val="7BC1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平行四边形 28"/>
          <p:cNvSpPr/>
          <p:nvPr/>
        </p:nvSpPr>
        <p:spPr>
          <a:xfrm>
            <a:off x="593647" y="3004321"/>
            <a:ext cx="746917" cy="1051511"/>
          </a:xfrm>
          <a:prstGeom prst="parallelogram">
            <a:avLst>
              <a:gd name="adj" fmla="val 81010"/>
            </a:avLst>
          </a:prstGeom>
          <a:solidFill>
            <a:srgbClr val="7BC14A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55" tIns="34277" rIns="68555" bIns="34277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1386068" y="3253141"/>
            <a:ext cx="7219094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dirty="0">
                <a:latin typeface="Arial" panose="020B060402020202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zh-CN" altLang="en-US" sz="3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600" b="1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Wildlife Protection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4582501"/>
            <a:ext cx="9145191" cy="42989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12799" y="3939902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Five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1759250"/>
            <a:ext cx="8641125" cy="193896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  <a:tabLst>
                <a:tab pos="275717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一场篮球友谊赛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 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__________________</a:t>
            </a:r>
            <a:r>
              <a:rPr lang="en-US" altLang="zh-CN" sz="2000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tabLst>
                <a:tab pos="275717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举行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tabLst>
                <a:tab pos="275717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某事据说是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	</a:t>
            </a:r>
            <a:r>
              <a:rPr lang="en-US" altLang="zh-CN" sz="2000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tabLst>
                <a:tab pos="2757170" algn="l"/>
              </a:tabLst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紧张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kern="100" dirty="0">
                <a:solidFill>
                  <a:prstClr val="black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37" y="1219316"/>
            <a:ext cx="8641125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核心词汇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1437" y="679380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遣词造句</a:t>
            </a:r>
            <a:endParaRPr lang="zh-CN" altLang="zh-CN" sz="2100" kern="100" dirty="0">
              <a:solidFill>
                <a:prstClr val="black"/>
              </a:solidFill>
              <a:latin typeface="+mj-ea"/>
              <a:ea typeface="+mj-ea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167661" y="1818310"/>
            <a:ext cx="313289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 friendly basketball match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67661" y="2309784"/>
            <a:ext cx="62258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hold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67661" y="2741265"/>
            <a:ext cx="205887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sth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. is said to be...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67661" y="3202383"/>
            <a:ext cx="69312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tense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0957" y="444693"/>
            <a:ext cx="8470861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连词成句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0957" y="952061"/>
            <a:ext cx="8470861" cy="286229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来自美国的约克篮球队和我们校校队之间将有一场篮球友谊赛。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____________________________________________________________________________________________________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这场篮球赛将于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11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月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24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日下午在学校体育馆举行。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___________________________________________________________________________________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34412" y="1366377"/>
            <a:ext cx="8303951" cy="101563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There is going to be a friendly basketball match between American York </a:t>
            </a: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Basketball Team and our school team.</a:t>
            </a:r>
            <a:endParaRPr lang="zh-CN" altLang="zh-CN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34412" y="2692968"/>
            <a:ext cx="8180539" cy="101563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This basketball match will be held in our school gym on the afternoon of </a:t>
            </a: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November 24.</a:t>
            </a:r>
            <a:endParaRPr lang="zh-CN" altLang="zh-CN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0957" y="519997"/>
            <a:ext cx="8713531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据说两队之间的比赛将会十分紧张，令人兴奋。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最幸运的学生比赛后可以得到本场比赛用的篮球作为纪念。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(which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引导定语从句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spc="-15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__________________________________________________________________________________________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欢迎所有的人去观看比赛。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________________________________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7905" y="1036529"/>
            <a:ext cx="848525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spc="-23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It is said that the competition between the two teams will be tense and exciting.</a:t>
            </a:r>
            <a:endParaRPr lang="zh-CN" altLang="en-US" sz="2000" b="1" kern="100" spc="-23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7905" y="2304297"/>
            <a:ext cx="8584575" cy="99256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 luckiest student can keep the basketball which is used in this match as a 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souvenir after the match.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7905" y="3715311"/>
            <a:ext cx="411893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All of you are welcome to the match.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0957" y="737859"/>
            <a:ext cx="8470861" cy="424728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用非限制性定语从句连接句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1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和句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2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____________________________________________________________________________________________________________________________________________________________________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be said to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的形式改写句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_______________________________________________________________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用非谓语作后置定语改写句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4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__________________________________________________________________________________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0957" y="196036"/>
            <a:ext cx="8470861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句式升级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34411" y="2927568"/>
            <a:ext cx="7897981" cy="553968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 competition between the two teams is said to be tense and exciting.</a:t>
            </a:r>
            <a:endParaRPr lang="zh-CN" altLang="zh-CN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4412" y="1148101"/>
            <a:ext cx="8221734" cy="147729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There is going to be a friendly basketball match between American York </a:t>
            </a:r>
          </a:p>
          <a:p>
            <a:pPr>
              <a:lnSpc>
                <a:spcPct val="150000"/>
              </a:lnSpc>
            </a:pPr>
            <a:r>
              <a:rPr lang="en-US" altLang="zh-CN" sz="2000" b="1" kern="100" spc="-23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Basketball Team and our school team</a:t>
            </a:r>
            <a:r>
              <a:rPr lang="zh-CN" altLang="zh-CN" sz="2000" b="1" kern="100" spc="-23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，</a:t>
            </a:r>
            <a:r>
              <a:rPr lang="en-US" altLang="zh-CN" sz="2000" b="1" kern="100" spc="-23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which will be held in our school gym</a:t>
            </a: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on the afternoon of November 24.</a:t>
            </a:r>
            <a:endParaRPr lang="zh-CN" altLang="zh-CN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4412" y="3839042"/>
            <a:ext cx="8303951" cy="1015632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 luckiest student can keep the basketball used in this match as a </a:t>
            </a:r>
            <a:r>
              <a:rPr lang="en-US" altLang="zh-CN" sz="2000" b="1" kern="100" dirty="0" err="1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souvenirafter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 the match.</a:t>
            </a:r>
            <a:endParaRPr lang="zh-CN" altLang="zh-CN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1228081"/>
            <a:ext cx="8587592" cy="99256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用适当的过渡词语，把以上词汇和句式，再加上联想内容，组成一篇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80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词左右的英语短文。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37" y="630595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组句成篇</a:t>
            </a:r>
            <a:endParaRPr lang="zh-CN" altLang="zh-CN" sz="2100" b="1" kern="100" dirty="0">
              <a:solidFill>
                <a:srgbClr val="C00000"/>
              </a:solidFill>
              <a:latin typeface="+mj-ea"/>
              <a:ea typeface="+mj-ea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437" y="412010"/>
            <a:ext cx="8268695" cy="446428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altLang="zh-CN" sz="2400" b="1" kern="100" dirty="0">
                <a:solidFill>
                  <a:srgbClr val="C0000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POSTER</a:t>
            </a:r>
            <a:endParaRPr lang="zh-CN" altLang="zh-CN" sz="24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ctr">
              <a:lnSpc>
                <a:spcPct val="14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 Friendly Basketball Match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00380" algn="just">
              <a:lnSpc>
                <a:spcPct val="14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There is going to be a friendly basketball match between American York Basketball Team and our school team</a:t>
            </a:r>
            <a:r>
              <a:rPr lang="zh-CN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which will be held in our school gym on the afternoon of November 24.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00380" algn="just">
              <a:lnSpc>
                <a:spcPct val="14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competition between the two teams is said to be tense and exciting. The luckiest student can keep the basketball used in this match as a souvenir after the match.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00380" algn="just">
              <a:lnSpc>
                <a:spcPct val="14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All of you are welcome to the match.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r">
              <a:lnSpc>
                <a:spcPct val="140000"/>
              </a:lnSpc>
            </a:pP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Students</a:t>
            </a:r>
            <a:r>
              <a:rPr lang="en-US" altLang="zh-CN" sz="2000" b="1" kern="100" dirty="0">
                <a:solidFill>
                  <a:srgbClr val="DB4313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Union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1437" y="34056"/>
            <a:ext cx="8641125" cy="53090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参考范文</a:t>
            </a:r>
          </a:p>
        </p:txBody>
      </p:sp>
      <p:pic>
        <p:nvPicPr>
          <p:cNvPr id="4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20132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10955" y="932758"/>
            <a:ext cx="468215" cy="3248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57260" y="4180984"/>
            <a:ext cx="413915" cy="4137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8725083" y="947042"/>
            <a:ext cx="425347" cy="3023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flipH="1">
            <a:off x="9024207" y="1691249"/>
            <a:ext cx="136225" cy="25040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hlinkClick r:id="rId2" action="ppaction://hlinksldjump"/>
          </p:cNvPr>
          <p:cNvSpPr txBox="1"/>
          <p:nvPr/>
        </p:nvSpPr>
        <p:spPr>
          <a:xfrm>
            <a:off x="5011755" y="1691249"/>
            <a:ext cx="1072178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1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0" name="文本框 19">
            <a:hlinkClick r:id="rId2" action="ppaction://hlinksldjump"/>
          </p:cNvPr>
          <p:cNvSpPr txBox="1"/>
          <p:nvPr/>
        </p:nvSpPr>
        <p:spPr>
          <a:xfrm>
            <a:off x="6227303" y="1691249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技法点拨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3" name="文本框 22">
            <a:hlinkClick r:id="rId3" action="ppaction://hlinksldjump"/>
          </p:cNvPr>
          <p:cNvSpPr txBox="1"/>
          <p:nvPr/>
        </p:nvSpPr>
        <p:spPr>
          <a:xfrm>
            <a:off x="5011755" y="2410532"/>
            <a:ext cx="1072178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4" name="文本框 23">
            <a:hlinkClick r:id="rId3" action="ppaction://hlinksldjump"/>
          </p:cNvPr>
          <p:cNvSpPr txBox="1"/>
          <p:nvPr/>
        </p:nvSpPr>
        <p:spPr>
          <a:xfrm>
            <a:off x="6227303" y="2398666"/>
            <a:ext cx="1747517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写作训练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57260" y="1662680"/>
            <a:ext cx="4107238" cy="2518303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690216" y="897952"/>
            <a:ext cx="7704906" cy="42318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ctr"/>
            <a:r>
              <a:rPr lang="en-US" altLang="zh-CN" sz="23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Five</a:t>
            </a:r>
            <a:r>
              <a:rPr lang="zh-CN" altLang="zh-CN" sz="23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23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Writing—A poster</a:t>
            </a:r>
            <a:endParaRPr lang="zh-CN" altLang="zh-CN" sz="2300" b="1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32628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技法点拨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文体分析   把握写作动脉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985051"/>
            <a:ext cx="8641125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本单元的写作任务是写一则海报。海报是向大众发布某种消息的布告。海报的形式多为招聘广告、活动宣传和人物介绍。英文海报的内容常为球讯、影讯、商业报道、展览会、报告会、专题讲座等。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一、基本结构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海报一般由标题、正文和落款三部分组成。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标题：在第一行的正中间写上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POSTER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字样，接着在第二行即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POSTER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下面写上活动的具体名称或活动的内容。如：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An exciting football match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1437" y="420115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写作指导</a:t>
            </a:r>
            <a:endParaRPr lang="zh-CN" altLang="zh-CN" sz="2100" kern="100" dirty="0">
              <a:solidFill>
                <a:prstClr val="black"/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250030"/>
            <a:ext cx="8641125" cy="47089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正文：在第三行空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个字母格写正文，为一段。海报的正文要求写清楚以下内容：第一，活动的目的和意义；第二，活动的主要项目、时间、地点等；第三，参加的具体方法及一些必要的注意事项等。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落款：要求写上主办单位的名称及海报的发文日期。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二、注意事项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时态：用一般将来时和一般现在时。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语言：海报文字要求简洁明了，篇幅要短小精悍。文中可以用些鼓动性的词语，但不可夸大其词。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要求：海报一定要具体真实地写明活动的时间、地点、主要内容、参加规定及主办单位。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51437" y="681978"/>
            <a:ext cx="8641125" cy="424728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1.Green food is safe and healthy for you and all the family.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2.Eating green food is an important step on the road to staying fit and healthy.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3.In order to answer the call of 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Protecting the Environment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we decide to organize an activity in our school.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4.We will take action to make our school more beautiful.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5.We will clean our school and pick up all the rubbish.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6.We shall have a speech competition on environmental protection.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7.Our activity will begin at 8 on the morning of November 10 in our school.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8.Every student is welcome to join us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！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1437" y="142043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常用表达</a:t>
            </a:r>
            <a:endParaRPr lang="zh-CN" altLang="zh-CN" sz="2100" kern="100" dirty="0">
              <a:solidFill>
                <a:prstClr val="black"/>
              </a:solidFill>
              <a:latin typeface="+mj-ea"/>
              <a:ea typeface="+mj-ea"/>
              <a:cs typeface="Courier New" panose="02070309020205020404"/>
            </a:endParaRPr>
          </a:p>
        </p:txBody>
      </p:sp>
      <p:pic>
        <p:nvPicPr>
          <p:cNvPr id="4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02099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679737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32628" y="2744758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zh-CN" altLang="en-US" sz="2100" b="1" spc="15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写作训练</a:t>
            </a: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弄清文络   写作妙笔生花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71687" y="705153"/>
            <a:ext cx="8555569" cy="330089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假如你是你们学校的学生会主席。请根据以下信息，为你校将要举办的一场篮球友谊赛写一则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80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词左右的英语海报。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•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参赛球队：来自美国的约克篮球队和本校校队；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•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比赛时间：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11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月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24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日下午；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•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比赛地点：学校体育馆；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0385"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•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赛后，幸运的学生可以得到本场比赛用的篮球作为纪念。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参考词汇：作为纪念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as a souvenir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880621"/>
            <a:ext cx="8587592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审题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确定体裁：本文为海报；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确定人称：本文的主要人称应为第三人称；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确定时态：本文主要时态应用一般将来时态。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谋篇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第一段：海报的主要内容及活动的时间和地点。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第二段：活动的特点。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第三段：发出邀请。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437" y="304544"/>
            <a:ext cx="1890246" cy="57705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C00000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◆</a:t>
            </a:r>
            <a:r>
              <a:rPr lang="zh-CN" altLang="en-US" sz="2100" b="1" kern="100" dirty="0">
                <a:solidFill>
                  <a:srgbClr val="C00000"/>
                </a:solidFill>
                <a:latin typeface="+mj-ea"/>
                <a:ea typeface="+mj-ea"/>
                <a:cs typeface="Times New Roman" panose="02020603050405020304"/>
              </a:rPr>
              <a:t>审题谋篇</a:t>
            </a:r>
            <a:endParaRPr lang="zh-CN" altLang="zh-CN" sz="2100" kern="100" dirty="0">
              <a:solidFill>
                <a:prstClr val="black"/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854</Words>
  <Application>Microsoft Office PowerPoint</Application>
  <PresentationFormat>全屏显示(16:9)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黑体</vt:lpstr>
      <vt:lpstr>华文细黑</vt:lpstr>
      <vt:lpstr>宋体</vt:lpstr>
      <vt:lpstr>微软雅黑</vt:lpstr>
      <vt:lpstr>Arial</vt:lpstr>
      <vt:lpstr>Arial Black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2014-11-27T01:03:00Z</dcterms:created>
  <dcterms:modified xsi:type="dcterms:W3CDTF">2023-01-16T18:34:56Z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21</vt:lpwstr>
  </property>
  <property fmtid="{D5CDD505-2E9C-101B-9397-08002B2CF9AE}" pid="4" name="ICV">
    <vt:lpwstr>8942EFD4694D448E9F643A5DEE1EB14E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