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86" r:id="rId5"/>
    <p:sldId id="287" r:id="rId6"/>
    <p:sldId id="292" r:id="rId7"/>
    <p:sldId id="293" r:id="rId8"/>
    <p:sldId id="294" r:id="rId9"/>
    <p:sldId id="295" r:id="rId10"/>
    <p:sldId id="296" r:id="rId11"/>
    <p:sldId id="297" r:id="rId12"/>
    <p:sldId id="304" r:id="rId13"/>
    <p:sldId id="299" r:id="rId14"/>
    <p:sldId id="300" r:id="rId15"/>
    <p:sldId id="303" r:id="rId16"/>
    <p:sldId id="301" r:id="rId17"/>
    <p:sldId id="30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>
      <p:cViewPr>
        <p:scale>
          <a:sx n="90" d="100"/>
          <a:sy n="90" d="100"/>
        </p:scale>
        <p:origin x="-145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F79E2-6A7F-40E1-A710-12700F87295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A02E9-23C3-4E13-9511-76BB813310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9074B5D-2C0E-48A1-AF17-21FE3D4C8E36}" type="slidenum">
              <a:rPr lang="en-US" altLang="zh-CN" sz="1200"/>
              <a:t>7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9074B5D-2C0E-48A1-AF17-21FE3D4C8E36}" type="slidenum">
              <a:rPr lang="en-US" altLang="zh-CN" sz="1200">
                <a:solidFill>
                  <a:srgbClr val="000000"/>
                </a:solidFill>
              </a:r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1B40478-7B83-48B1-9D0F-CD599508B31F}" type="slidenum">
              <a:rPr lang="en-US" altLang="zh-CN" sz="1200"/>
              <a:t>11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051D-2390-439E-AD45-79F9F65CDD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242D-5A1B-4541-8654-C70BE0478C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"/>
            <a:ext cx="12192000" cy="6858001"/>
            <a:chOff x="0" y="0"/>
            <a:chExt cx="10058400" cy="57409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31852"/>
              <a:ext cx="10058400" cy="43090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058400" cy="1431852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231663" y="648632"/>
            <a:ext cx="82127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Unit6</a:t>
            </a:r>
          </a:p>
          <a:p>
            <a:pPr algn="ctr"/>
            <a:r>
              <a:rPr lang="en-US" altLang="zh-CN" sz="66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Keep our city clean</a:t>
            </a:r>
            <a:endParaRPr lang="zh-CN" altLang="en-US" sz="6600" b="1" cap="none" spc="0" dirty="0">
              <a:ln w="28575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93687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26333" y="2514408"/>
            <a:ext cx="105632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7030A0"/>
                </a:solidFill>
              </a:rPr>
              <a:t>What can we do to keep our city clean?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28776" y="1219653"/>
            <a:ext cx="9558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FF0066"/>
                </a:solidFill>
              </a:rPr>
              <a:t>Read </a:t>
            </a:r>
            <a:r>
              <a:rPr lang="zh-CN" altLang="en-US" sz="3600" dirty="0" smtClean="0">
                <a:solidFill>
                  <a:srgbClr val="FF0066"/>
                </a:solidFill>
              </a:rPr>
              <a:t>and </a:t>
            </a:r>
            <a:r>
              <a:rPr lang="zh-CN" altLang="en-US" sz="3600" dirty="0">
                <a:solidFill>
                  <a:srgbClr val="FF0066"/>
                </a:solidFill>
              </a:rPr>
              <a:t>find:</a:t>
            </a:r>
            <a:r>
              <a:rPr lang="zh-CN" altLang="en-US" sz="3200" dirty="0" smtClean="0">
                <a:solidFill>
                  <a:srgbClr val="FF0066"/>
                </a:solidFill>
              </a:rPr>
              <a:t>(和同桌读课文</a:t>
            </a:r>
            <a:r>
              <a:rPr lang="zh-CN" altLang="en-US" sz="3200" dirty="0">
                <a:solidFill>
                  <a:srgbClr val="FF0066"/>
                </a:solidFill>
              </a:rPr>
              <a:t>P59并找出答案)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110414" y="6229350"/>
            <a:ext cx="2952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732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756775" y="6229353"/>
            <a:ext cx="749300" cy="5508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72678" y="-152400"/>
            <a:ext cx="9133399" cy="1442790"/>
            <a:chOff x="1372677" y="2707693"/>
            <a:chExt cx="9494032" cy="1920257"/>
          </a:xfrm>
        </p:grpSpPr>
        <p:grpSp>
          <p:nvGrpSpPr>
            <p:cNvPr id="21" name="Group 6"/>
            <p:cNvGrpSpPr/>
            <p:nvPr/>
          </p:nvGrpSpPr>
          <p:grpSpPr bwMode="auto">
            <a:xfrm>
              <a:off x="1372677" y="2707693"/>
              <a:ext cx="9494032" cy="1920257"/>
              <a:chOff x="-3591" y="879"/>
              <a:chExt cx="14952" cy="3023"/>
            </a:xfrm>
          </p:grpSpPr>
          <p:sp>
            <p:nvSpPr>
              <p:cNvPr id="23" name="AutoShape 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-3591" y="879"/>
                <a:ext cx="4559" cy="3023"/>
              </a:xfrm>
              <a:prstGeom prst="irregularSeal1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600"/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2889" y="1802"/>
                <a:ext cx="8472" cy="1354"/>
              </a:xfrm>
              <a:prstGeom prst="rect">
                <a:avLst/>
              </a:prstGeom>
              <a:noFill/>
              <a:ln w="69850">
                <a:solidFill>
                  <a:srgbClr val="7030A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提出</a:t>
                </a:r>
                <a:r>
                  <a:rPr lang="zh-CN" altLang="en-US" sz="36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解决问题的</a:t>
                </a:r>
                <a:r>
                  <a:rPr lang="zh-CN" altLang="en-US" sz="36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建议</a:t>
                </a:r>
                <a:endParaRPr lang="zh-CN" altLang="en-US" sz="36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976700" y="3185897"/>
              <a:ext cx="1441814" cy="860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Task2</a:t>
              </a:r>
              <a:endPara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550227" y="3474720"/>
            <a:ext cx="12681268" cy="3410268"/>
            <a:chOff x="-382588" y="4344988"/>
            <a:chExt cx="9526588" cy="2540000"/>
          </a:xfrm>
        </p:grpSpPr>
        <p:pic>
          <p:nvPicPr>
            <p:cNvPr id="19" name="Picture 7" descr="C:\Documents and Settings\Administrator\桌面\6655 (3) [转换]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8" y="5734050"/>
              <a:ext cx="9142412" cy="11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 descr="H:\Files\4cbb49c3e377d8365aa20a00\abstract-design-with-beautiful-flowers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382588" y="4344988"/>
              <a:ext cx="2135188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 rot="632424">
            <a:off x="5829301" y="3474722"/>
            <a:ext cx="12811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500" b="1" dirty="0" smtClean="0">
                <a:solidFill>
                  <a:srgbClr val="FF66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？</a:t>
            </a:r>
            <a:endParaRPr lang="zh-CN" altLang="en-US" sz="14500" b="1" dirty="0">
              <a:solidFill>
                <a:srgbClr val="FF66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3276600" y="1003977"/>
            <a:ext cx="5715000" cy="2592388"/>
            <a:chOff x="0" y="0"/>
            <a:chExt cx="6534150" cy="3505200"/>
          </a:xfrm>
        </p:grpSpPr>
        <p:pic>
          <p:nvPicPr>
            <p:cNvPr id="31747" name="图片 1" descr="QQ图片2014052716245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653415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000000">
                  <a:alpha val="67999"/>
                </a:srgbClr>
              </a:outerShdw>
            </a:effectLst>
          </p:spPr>
        </p:pic>
        <p:sp>
          <p:nvSpPr>
            <p:cNvPr id="17424" name="矩形 2"/>
            <p:cNvSpPr>
              <a:spLocks noChangeArrowheads="1"/>
            </p:cNvSpPr>
            <p:nvPr/>
          </p:nvSpPr>
          <p:spPr bwMode="auto">
            <a:xfrm>
              <a:off x="0" y="3048273"/>
              <a:ext cx="1143476" cy="45692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198191" y="167367"/>
            <a:ext cx="9167219" cy="646331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7030A0"/>
                </a:solidFill>
              </a:rPr>
              <a:t>What can we do to keep our city clean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?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pic>
        <p:nvPicPr>
          <p:cNvPr id="17412" name="图片 11" descr="QQ图片2014052716261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5469" y="3207912"/>
            <a:ext cx="89328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1" name="直接连接符 13"/>
          <p:cNvCxnSpPr>
            <a:cxnSpLocks noChangeShapeType="1"/>
          </p:cNvCxnSpPr>
          <p:nvPr/>
        </p:nvCxnSpPr>
        <p:spPr bwMode="auto">
          <a:xfrm>
            <a:off x="4038600" y="4191000"/>
            <a:ext cx="53340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直接连接符 14"/>
          <p:cNvCxnSpPr>
            <a:cxnSpLocks noChangeShapeType="1"/>
          </p:cNvCxnSpPr>
          <p:nvPr/>
        </p:nvCxnSpPr>
        <p:spPr bwMode="auto">
          <a:xfrm>
            <a:off x="3962400" y="4648200"/>
            <a:ext cx="53340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直接连接符 15"/>
          <p:cNvCxnSpPr>
            <a:cxnSpLocks noChangeShapeType="1"/>
          </p:cNvCxnSpPr>
          <p:nvPr/>
        </p:nvCxnSpPr>
        <p:spPr bwMode="auto">
          <a:xfrm>
            <a:off x="3962400" y="5029200"/>
            <a:ext cx="53340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直接连接符 16"/>
          <p:cNvCxnSpPr>
            <a:cxnSpLocks noChangeShapeType="1"/>
          </p:cNvCxnSpPr>
          <p:nvPr/>
        </p:nvCxnSpPr>
        <p:spPr bwMode="auto">
          <a:xfrm>
            <a:off x="4038600" y="5486400"/>
            <a:ext cx="53340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直接连接符 17"/>
          <p:cNvCxnSpPr>
            <a:cxnSpLocks noChangeShapeType="1"/>
          </p:cNvCxnSpPr>
          <p:nvPr/>
        </p:nvCxnSpPr>
        <p:spPr bwMode="auto">
          <a:xfrm>
            <a:off x="3962400" y="5867400"/>
            <a:ext cx="2819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350363" y="4678129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6972300" y="4652962"/>
            <a:ext cx="1467971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9492143" y="4500564"/>
            <a:ext cx="22098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/>
              <a:t>从</a:t>
            </a:r>
            <a:r>
              <a:rPr lang="en-US" altLang="zh-CN" sz="2400" dirty="0"/>
              <a:t>……</a:t>
            </a:r>
            <a:r>
              <a:rPr lang="zh-CN" altLang="en-US" sz="2400" dirty="0"/>
              <a:t>移走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972300" y="3810000"/>
            <a:ext cx="8382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9456404" y="3697942"/>
            <a:ext cx="965067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地铁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75826" y="5475882"/>
            <a:ext cx="792549" cy="414564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9492143" y="5791372"/>
            <a:ext cx="134491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/>
              <a:t>更多的</a:t>
            </a:r>
            <a:endParaRPr lang="zh-CN" altLang="en-US" sz="2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6026" y="5051312"/>
            <a:ext cx="792549" cy="414564"/>
          </a:xfrm>
          <a:prstGeom prst="rect">
            <a:avLst/>
          </a:prstGeom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501306" y="5145968"/>
            <a:ext cx="1630391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/>
              <a:t>垃圾箱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8" grpId="0" animBg="1" autoUpdateAnimBg="0"/>
      <p:bldP spid="31759" grpId="0" animBg="1"/>
      <p:bldP spid="31760" grpId="0" animBg="1" autoUpdateAnimBg="0"/>
      <p:bldP spid="20" grpId="0" animBg="1"/>
      <p:bldP spid="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Administrator\桌面\6655 (3) [转换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6954" y="5822540"/>
            <a:ext cx="10861964" cy="103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955965" y="1371596"/>
            <a:ext cx="10709564" cy="4693593"/>
            <a:chOff x="955964" y="1371595"/>
            <a:chExt cx="10709564" cy="4693593"/>
          </a:xfrm>
        </p:grpSpPr>
        <p:sp>
          <p:nvSpPr>
            <p:cNvPr id="4" name="文本框 3"/>
            <p:cNvSpPr txBox="1"/>
            <p:nvPr/>
          </p:nvSpPr>
          <p:spPr>
            <a:xfrm>
              <a:off x="955964" y="1371595"/>
              <a:ext cx="10709564" cy="4693593"/>
            </a:xfrm>
            <a:prstGeom prst="rect">
              <a:avLst/>
            </a:prstGeom>
            <a:solidFill>
              <a:srgbClr val="99FF33"/>
            </a:solidFill>
          </p:spPr>
          <p:txBody>
            <a:bodyPr wrap="square" rtlCol="0">
              <a:spAutoFit/>
            </a:bodyPr>
            <a:lstStyle/>
            <a:p>
              <a:endParaRPr lang="en-US" altLang="zh-CN" dirty="0"/>
            </a:p>
            <a:p>
              <a:endParaRPr lang="en-US" altLang="zh-CN" sz="3600" dirty="0" smtClean="0"/>
            </a:p>
            <a:p>
              <a:pPr>
                <a:lnSpc>
                  <a:spcPts val="4900"/>
                </a:lnSpc>
              </a:pPr>
              <a:r>
                <a:rPr lang="en-US" altLang="zh-CN" sz="3600" dirty="0" smtClean="0"/>
                <a:t>. We can take</a:t>
              </a:r>
              <a:r>
                <a:rPr lang="en-US" altLang="zh-CN" sz="3600" u="sng" dirty="0" smtClean="0"/>
                <a:t>                      </a:t>
              </a:r>
              <a:r>
                <a:rPr lang="en-US" altLang="zh-CN" sz="3600" dirty="0" smtClean="0"/>
                <a:t>and  </a:t>
              </a:r>
              <a:r>
                <a:rPr lang="en-US" altLang="zh-CN" sz="3600" u="sng" dirty="0" smtClean="0"/>
                <a:t>                        </a:t>
              </a:r>
              <a:r>
                <a:rPr lang="en-US" altLang="zh-CN" sz="3600" dirty="0" smtClean="0"/>
                <a:t>  to school.</a:t>
              </a:r>
            </a:p>
            <a:p>
              <a:pPr>
                <a:lnSpc>
                  <a:spcPts val="4900"/>
                </a:lnSpc>
              </a:pPr>
              <a:r>
                <a:rPr lang="en-US" altLang="zh-CN" sz="3600" dirty="0" smtClean="0"/>
                <a:t>. We can also  </a:t>
              </a:r>
              <a:r>
                <a:rPr lang="en-US" altLang="zh-CN" sz="3600" u="sng" dirty="0" smtClean="0"/>
                <a:t>                       </a:t>
              </a:r>
              <a:r>
                <a:rPr lang="en-US" altLang="zh-CN" sz="3600" dirty="0" smtClean="0"/>
                <a:t> to  school.</a:t>
              </a:r>
            </a:p>
            <a:p>
              <a:pPr>
                <a:lnSpc>
                  <a:spcPts val="4900"/>
                </a:lnSpc>
              </a:pPr>
              <a:r>
                <a:rPr lang="en-US" altLang="zh-CN" sz="3600" dirty="0"/>
                <a:t>.</a:t>
              </a:r>
              <a:r>
                <a:rPr lang="en-US" altLang="zh-CN" sz="3600" dirty="0" smtClean="0"/>
                <a:t> We can move some  </a:t>
              </a:r>
              <a:r>
                <a:rPr lang="en-US" altLang="zh-CN" sz="3600" u="sng" dirty="0" smtClean="0"/>
                <a:t>                  </a:t>
              </a:r>
              <a:r>
                <a:rPr lang="en-US" altLang="zh-CN" sz="3600" dirty="0" smtClean="0"/>
                <a:t> away from the city.</a:t>
              </a:r>
            </a:p>
            <a:p>
              <a:pPr>
                <a:lnSpc>
                  <a:spcPts val="4900"/>
                </a:lnSpc>
              </a:pPr>
              <a:r>
                <a:rPr lang="en-US" altLang="zh-CN" sz="3600" dirty="0" smtClean="0"/>
                <a:t>. We can put </a:t>
              </a:r>
              <a:r>
                <a:rPr lang="en-US" altLang="zh-CN" sz="3600" u="sng" dirty="0" smtClean="0"/>
                <a:t>                      </a:t>
              </a:r>
              <a:r>
                <a:rPr lang="en-US" altLang="zh-CN" sz="3600" dirty="0" smtClean="0"/>
                <a:t>in the bin.</a:t>
              </a:r>
            </a:p>
            <a:p>
              <a:pPr>
                <a:lnSpc>
                  <a:spcPts val="4900"/>
                </a:lnSpc>
              </a:pPr>
              <a:r>
                <a:rPr lang="en-US" altLang="zh-CN" sz="3600" dirty="0" smtClean="0"/>
                <a:t>. We can plant more </a:t>
              </a:r>
              <a:r>
                <a:rPr lang="en-US" altLang="zh-CN" sz="3600" u="sng" dirty="0" smtClean="0"/>
                <a:t>                     </a:t>
              </a:r>
              <a:r>
                <a:rPr lang="en-US" altLang="zh-CN" sz="3600" dirty="0" smtClean="0"/>
                <a:t>. </a:t>
              </a:r>
              <a:r>
                <a:rPr lang="en-US" altLang="zh-CN" sz="3600" u="sng" dirty="0" smtClean="0"/>
                <a:t>             </a:t>
              </a:r>
              <a:r>
                <a:rPr lang="en-US" altLang="zh-CN" sz="3600" dirty="0" smtClean="0"/>
                <a:t>   </a:t>
              </a:r>
              <a:r>
                <a:rPr lang="en-US" altLang="zh-CN" sz="3600" u="sng" dirty="0" smtClean="0"/>
                <a:t>               </a:t>
              </a:r>
            </a:p>
            <a:p>
              <a:pPr>
                <a:lnSpc>
                  <a:spcPts val="4900"/>
                </a:lnSpc>
              </a:pPr>
              <a:r>
                <a:rPr lang="en-US" altLang="zh-CN" sz="3600" u="sng" dirty="0" smtClean="0"/>
                <a:t>       </a:t>
              </a:r>
              <a:endParaRPr lang="zh-CN" altLang="en-US" sz="3600" dirty="0"/>
            </a:p>
          </p:txBody>
        </p:sp>
        <p:sp>
          <p:nvSpPr>
            <p:cNvPr id="5" name="云形 4"/>
            <p:cNvSpPr/>
            <p:nvPr/>
          </p:nvSpPr>
          <p:spPr>
            <a:xfrm rot="10800000">
              <a:off x="8478981" y="1517074"/>
              <a:ext cx="1059874" cy="56803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5"/>
            <p:cNvSpPr/>
            <p:nvPr/>
          </p:nvSpPr>
          <p:spPr>
            <a:xfrm>
              <a:off x="10266220" y="1433946"/>
              <a:ext cx="1108363" cy="6511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2369" y="750305"/>
            <a:ext cx="91129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000000"/>
                </a:solidFill>
              </a:rPr>
              <a:t>What can we do to keep our city clean?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6801" y="96983"/>
            <a:ext cx="638694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</a:rPr>
              <a:t>Think and write </a:t>
            </a:r>
            <a:r>
              <a:rPr lang="zh-CN" altLang="en-US" sz="32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想一想，写一写</a:t>
            </a:r>
            <a:endParaRPr lang="zh-CN" altLang="en-US" sz="32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51565" y="2111513"/>
            <a:ext cx="188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the bus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3751" y="2143996"/>
            <a:ext cx="255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the metro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00577" y="2764834"/>
            <a:ext cx="188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walk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90003" y="3397911"/>
            <a:ext cx="210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factories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29197" y="4051233"/>
            <a:ext cx="188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rubbish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0004" y="4684308"/>
            <a:ext cx="188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trees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 l="-1127"/>
          <a:stretch>
            <a:fillRect/>
          </a:stretch>
        </p:blipFill>
        <p:spPr>
          <a:xfrm>
            <a:off x="-1" y="5049896"/>
            <a:ext cx="12192001" cy="180810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5842" y="142638"/>
            <a:ext cx="9315495" cy="158509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62300" y="1811062"/>
            <a:ext cx="8461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/>
              <a:t>What other </a:t>
            </a:r>
            <a:r>
              <a:rPr lang="zh-CN" altLang="en-US" sz="4000" dirty="0" smtClean="0"/>
              <a:t>ideas？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你还有其他的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建议吗？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 descr="u=2096248345,3179803657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09645">
            <a:off x="7860579" y="3067803"/>
            <a:ext cx="1366247" cy="193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62301" y="2887389"/>
            <a:ext cx="485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We can...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7014" y="1725615"/>
            <a:ext cx="434498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2"/>
          <p:cNvSpPr/>
          <p:nvPr/>
        </p:nvSpPr>
        <p:spPr bwMode="auto">
          <a:xfrm>
            <a:off x="1" y="0"/>
            <a:ext cx="12192000" cy="2331720"/>
          </a:xfrm>
          <a:custGeom>
            <a:avLst/>
            <a:gdLst>
              <a:gd name="T0" fmla="*/ 7937 w 9156701"/>
              <a:gd name="T1" fmla="*/ 1024844 h 1792621"/>
              <a:gd name="T2" fmla="*/ 9150124 w 9156701"/>
              <a:gd name="T3" fmla="*/ 0 h 1792621"/>
              <a:gd name="T4" fmla="*/ 9156701 w 9156701"/>
              <a:gd name="T5" fmla="*/ 1475121 h 1792621"/>
              <a:gd name="T6" fmla="*/ 0 w 9156701"/>
              <a:gd name="T7" fmla="*/ 1792621 h 1792621"/>
              <a:gd name="T8" fmla="*/ 7937 w 9156701"/>
              <a:gd name="T9" fmla="*/ 1024844 h 179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000000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/>
          </p:cNvSpPr>
          <p:nvPr/>
        </p:nvSpPr>
        <p:spPr bwMode="auto">
          <a:xfrm>
            <a:off x="3143253" y="549278"/>
            <a:ext cx="4608513" cy="1470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kern="10" dirty="0">
                <a:ln w="22225">
                  <a:solidFill>
                    <a:srgbClr val="FFFFFF"/>
                  </a:solidFill>
                  <a:rou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Bookman Old Style" panose="02050604050505020204" pitchFamily="18" charset="0"/>
              </a:rPr>
              <a:t>Let's read!</a:t>
            </a:r>
            <a:endParaRPr lang="zh-CN" altLang="en-US" sz="6000" b="1" kern="10" dirty="0">
              <a:ln w="22225">
                <a:solidFill>
                  <a:srgbClr val="FFFFFF"/>
                </a:solidFill>
                <a:rou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53325" y="2316480"/>
            <a:ext cx="4208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altLang="zh-CN" sz="4000" dirty="0" smtClean="0">
                <a:solidFill>
                  <a:srgbClr val="00B050"/>
                </a:solidFill>
                <a:latin typeface="Calibri" panose="020F0502020204030204"/>
              </a:rPr>
              <a:t>Listen and repeat.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altLang="zh-CN" sz="4000" dirty="0" smtClean="0">
                <a:solidFill>
                  <a:srgbClr val="00B050"/>
                </a:solidFill>
                <a:latin typeface="Calibri" panose="020F0502020204030204"/>
              </a:rPr>
              <a:t>Read in roles.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altLang="zh-CN" sz="4000" dirty="0" smtClean="0">
                <a:solidFill>
                  <a:srgbClr val="00B050"/>
                </a:solidFill>
                <a:latin typeface="Calibri" panose="020F0502020204030204"/>
              </a:rPr>
              <a:t>Read together.</a:t>
            </a:r>
            <a:endParaRPr lang="zh-CN" altLang="en-US" sz="4000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7581" y="1240475"/>
            <a:ext cx="7262447" cy="163121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Try to retell.</a:t>
            </a:r>
          </a:p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根据板书内容，试着复述课文。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7779" y="3388084"/>
            <a:ext cx="8827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Our city is 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not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…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no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w. …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make</a:t>
            </a:r>
            <a:r>
              <a:rPr lang="zh-CN" altLang="en-US" sz="36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s </a:t>
            </a:r>
            <a:r>
              <a:rPr lang="zh-CN" altLang="en-US" sz="36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the air dirty. 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…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make</a:t>
            </a:r>
            <a:r>
              <a:rPr lang="zh-CN" altLang="en-US" sz="36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s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…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dirty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….</a:t>
            </a:r>
            <a:endParaRPr lang="zh-CN" altLang="en-US" sz="3600" b="1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To </a:t>
            </a:r>
            <a:r>
              <a:rPr lang="zh-CN" altLang="en-US" sz="3600" b="1" dirty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keep our city clean, we </a:t>
            </a:r>
            <a:r>
              <a:rPr lang="zh-CN" altLang="en-US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can</a:t>
            </a:r>
            <a:r>
              <a:rPr lang="en-US" altLang="zh-CN" sz="3600" b="1" dirty="0" smtClean="0">
                <a:solidFill>
                  <a:srgbClr val="00B05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宋体" panose="02010600030101010101" pitchFamily="2" charset="-122"/>
              </a:rPr>
              <a:t>…. …</a:t>
            </a:r>
            <a:endParaRPr lang="zh-CN" altLang="en-US" sz="3600" dirty="0">
              <a:solidFill>
                <a:srgbClr val="00B05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 rot="16200000">
            <a:off x="4662920" y="-1675880"/>
            <a:ext cx="4499617" cy="10198335"/>
          </a:xfrm>
          <a:prstGeom prst="horizontalScroll">
            <a:avLst/>
          </a:prstGeom>
          <a:solidFill>
            <a:schemeClr val="bg1"/>
          </a:solidFill>
          <a:ln w="98425">
            <a:solidFill>
              <a:srgbClr val="99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25777" y="1299213"/>
            <a:ext cx="8547099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Dear friends:</a:t>
            </a: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  Our city is not clean now._____________makes the air dirty. ___________makes_____________dirty.</a:t>
            </a: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__________________________________.</a:t>
            </a: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 To keep our city clean, we </a:t>
            </a:r>
            <a:r>
              <a:rPr lang="zh-CN" altLang="en-US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can</a:t>
            </a:r>
            <a:r>
              <a:rPr lang="zh-CN" altLang="en-US" sz="2400" b="1" u="sng" dirty="0" smtClean="0">
                <a:latin typeface="宋体" panose="02010600030101010101" pitchFamily="2" charset="-122"/>
                <a:sym typeface="宋体" panose="02010600030101010101" pitchFamily="2" charset="-122"/>
              </a:rPr>
              <a:t>_________________         __ </a:t>
            </a:r>
            <a:r>
              <a:rPr lang="en-US" altLang="zh-CN" sz="2400" b="1" u="sng" dirty="0" smtClean="0"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________________________.________________________.</a:t>
            </a:r>
            <a:endParaRPr lang="zh-CN" altLang="en-US" sz="24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  Protecting the environment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is everyone </a:t>
            </a:r>
            <a:r>
              <a:rPr lang="zh-CN" altLang="en-US" sz="2400" b="1" dirty="0">
                <a:cs typeface="Times New Roman" panose="02020603050405020304" pitchFamily="18" charset="0"/>
                <a:sym typeface="Times New Roman" panose="02020603050405020304" pitchFamily="18" charset="0"/>
              </a:rPr>
              <a:t>’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s duty (保护环境，人人有责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).Let's do it right now.</a:t>
            </a:r>
            <a:endParaRPr lang="zh-CN" altLang="en-US" sz="24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</a:t>
            </a:r>
            <a:r>
              <a:rPr lang="zh-CN" altLang="en-US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               _________                                                                       </a:t>
            </a:r>
            <a:endParaRPr lang="zh-CN" altLang="en-US" sz="24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1400" b="1" dirty="0"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zh-CN" altLang="en-US" dirty="0"/>
          </a:p>
        </p:txBody>
      </p:sp>
      <p:sp>
        <p:nvSpPr>
          <p:cNvPr id="11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888" y="28570"/>
            <a:ext cx="3004520" cy="1620363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/>
              <a:t>Task3</a:t>
            </a:r>
            <a:endParaRPr lang="zh-CN" altLang="en-US" sz="36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12911" y="338209"/>
            <a:ext cx="4925575" cy="646331"/>
          </a:xfrm>
          <a:prstGeom prst="rect">
            <a:avLst/>
          </a:prstGeom>
          <a:noFill/>
          <a:ln w="69850">
            <a:solidFill>
              <a:srgbClr val="FFFF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完成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倡议书发出倡议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0" y="5264728"/>
            <a:ext cx="12192000" cy="1593272"/>
            <a:chOff x="0" y="5264728"/>
            <a:chExt cx="9142413" cy="1593272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0" y="6477000"/>
              <a:ext cx="9142413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14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275" y="5569527"/>
              <a:ext cx="598488" cy="104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68792" y="5264728"/>
              <a:ext cx="812800" cy="130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83621" y="5805488"/>
              <a:ext cx="4921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963283"/>
            <a:ext cx="12192000" cy="7821283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343400" y="228601"/>
            <a:ext cx="7132320" cy="4649991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50"/>
            </a:solidFill>
            <a:miter lim="800000"/>
          </a:ln>
        </p:spPr>
        <p:txBody>
          <a:bodyPr wrap="square"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>
                <a:solidFill>
                  <a:srgbClr val="00B050"/>
                </a:solidFill>
              </a:rPr>
              <a:t>    Homework</a:t>
            </a:r>
            <a:r>
              <a:rPr lang="zh-CN" altLang="en-US" sz="4000" b="1" dirty="0">
                <a:solidFill>
                  <a:srgbClr val="00B050"/>
                </a:solidFill>
              </a:rPr>
              <a:t>：</a:t>
            </a:r>
          </a:p>
          <a:p>
            <a:pPr eaLnBrk="1" hangingPunct="1"/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 1.Read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the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text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and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t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ry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to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      </a:t>
            </a:r>
          </a:p>
          <a:p>
            <a:pPr eaLnBrk="1" hangingPunct="1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retell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the text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.</a:t>
            </a:r>
          </a:p>
          <a:p>
            <a:pPr eaLnBrk="1" hangingPunct="1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  熟读课文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,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并试着复述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课文。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 lvl="0" eaLnBrk="1" hangingPunct="1"/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  2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Read your proposal to your 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  <a:p>
            <a:pPr lvl="0" eaLnBrk="1" hangingPunct="1"/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parents 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and other people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.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  <a:p>
            <a:pPr lvl="0" eaLnBrk="1" hangingPunct="1"/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  (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  <a:sym typeface="宋体" panose="02010600030101010101" pitchFamily="2" charset="-122"/>
              </a:rPr>
              <a:t>把你的倡议书读给你的父母和更多的人听)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511739" y="3186953"/>
            <a:ext cx="6680263" cy="3671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 r="-38"/>
          <a:stretch>
            <a:fillRect/>
          </a:stretch>
        </p:blipFill>
        <p:spPr>
          <a:xfrm>
            <a:off x="-1" y="-2"/>
            <a:ext cx="6854801" cy="40072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14771" y="762478"/>
            <a:ext cx="4239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FF0000"/>
                </a:solidFill>
              </a:rPr>
              <a:t>clean </a:t>
            </a:r>
            <a:r>
              <a:rPr lang="zh-CN" altLang="en-US" sz="4400" b="1" dirty="0" smtClean="0"/>
              <a:t>干净的</a:t>
            </a:r>
            <a:endParaRPr lang="zh-CN" altLang="en-US" sz="4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-1" y="4601616"/>
            <a:ext cx="65792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dirty and messy</a:t>
            </a:r>
          </a:p>
          <a:p>
            <a:r>
              <a:rPr lang="zh-CN" altLang="en-US" sz="4400" b="1" dirty="0" smtClean="0"/>
              <a:t>      又脏又乱</a:t>
            </a:r>
            <a:endParaRPr lang="zh-CN" altLang="en-US" sz="4400" b="1" dirty="0"/>
          </a:p>
        </p:txBody>
      </p:sp>
      <p:sp>
        <p:nvSpPr>
          <p:cNvPr id="7" name="椭圆 6"/>
          <p:cNvSpPr/>
          <p:nvPr/>
        </p:nvSpPr>
        <p:spPr>
          <a:xfrm>
            <a:off x="2479639" y="2804160"/>
            <a:ext cx="8852392" cy="195209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Keep our city clean!</a:t>
            </a:r>
          </a:p>
          <a:p>
            <a:pPr algn="ctr"/>
            <a:r>
              <a:rPr lang="zh-CN" altLang="zh-C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保持我们的城市整洁</a:t>
            </a:r>
            <a:endParaRPr lang="zh-C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=3847625801,2147927247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445" y="2"/>
            <a:ext cx="5596796" cy="50826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27760" y="4482451"/>
            <a:ext cx="11292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/>
              <a:t>Would you like t</a:t>
            </a:r>
            <a:r>
              <a:rPr lang="zh-CN" altLang="en-US" sz="3200" dirty="0" smtClean="0"/>
              <a:t>o </a:t>
            </a:r>
            <a:r>
              <a:rPr lang="zh-CN" altLang="en-US" sz="3200" dirty="0"/>
              <a:t>be a </a:t>
            </a:r>
            <a:r>
              <a:rPr lang="zh-CN" altLang="en-US" sz="3200" dirty="0" smtClean="0"/>
              <a:t>volunteer </a:t>
            </a:r>
            <a:r>
              <a:rPr lang="en-US" altLang="zh-CN" sz="3200" dirty="0" smtClean="0"/>
              <a:t>to </a:t>
            </a:r>
            <a:r>
              <a:rPr lang="zh-CN" altLang="en-US" sz="3200" dirty="0" smtClean="0"/>
              <a:t>keep </a:t>
            </a:r>
            <a:r>
              <a:rPr lang="zh-CN" altLang="en-US" sz="3200" dirty="0"/>
              <a:t>our city </a:t>
            </a:r>
            <a:r>
              <a:rPr lang="zh-CN" altLang="en-US" sz="3200" dirty="0" smtClean="0"/>
              <a:t>clean</a:t>
            </a:r>
            <a:r>
              <a:rPr lang="en-US" altLang="zh-CN" sz="3200" dirty="0" smtClean="0"/>
              <a:t>?</a:t>
            </a:r>
          </a:p>
          <a:p>
            <a:pPr eaLnBrk="1" hangingPunct="1"/>
            <a:endParaRPr lang="en-US" altLang="zh-CN" sz="3200" dirty="0" smtClean="0"/>
          </a:p>
          <a:p>
            <a:pPr eaLnBrk="1" hangingPunct="1"/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你愿意做个志愿者去保持我们城市整洁吗？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2400" y="137160"/>
            <a:ext cx="11887200" cy="6583680"/>
          </a:xfrm>
          <a:prstGeom prst="roundRect">
            <a:avLst/>
          </a:prstGeom>
          <a:noFill/>
          <a:ln w="295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62338" y="263551"/>
            <a:ext cx="9822783" cy="2049463"/>
            <a:chOff x="662338" y="263549"/>
            <a:chExt cx="9822782" cy="2049463"/>
          </a:xfrm>
        </p:grpSpPr>
        <p:sp>
          <p:nvSpPr>
            <p:cNvPr id="2" name="AutoShap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2338" y="263549"/>
              <a:ext cx="3051118" cy="2049463"/>
            </a:xfrm>
            <a:prstGeom prst="irregularSeal1">
              <a:avLst/>
            </a:prstGeom>
            <a:solidFill>
              <a:srgbClr val="99FF33"/>
            </a:solidFill>
            <a:ln w="603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400" dirty="0">
                  <a:solidFill>
                    <a:prstClr val="black"/>
                  </a:solidFill>
                </a:rPr>
                <a:t>T</a:t>
              </a:r>
              <a:r>
                <a:rPr lang="en-US" altLang="zh-CN" sz="4400" dirty="0" smtClean="0">
                  <a:solidFill>
                    <a:prstClr val="black"/>
                  </a:solidFill>
                </a:rPr>
                <a:t>ask1</a:t>
              </a:r>
              <a:endParaRPr lang="zh-CN" altLang="en-US" sz="4400" dirty="0">
                <a:solidFill>
                  <a:prstClr val="black"/>
                </a:solidFill>
              </a:endParaRP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4493316" y="934337"/>
              <a:ext cx="5991804" cy="707886"/>
            </a:xfrm>
            <a:prstGeom prst="rect">
              <a:avLst/>
            </a:prstGeom>
            <a:solidFill>
              <a:schemeClr val="bg1"/>
            </a:solidFill>
            <a:ln w="82550">
              <a:solidFill>
                <a:srgbClr val="99FF33"/>
              </a:solidFill>
              <a:prstDash val="sysDot"/>
            </a:ln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了解</a:t>
              </a:r>
              <a:r>
                <a:rPr lang="zh-CN" altLang="en-US" sz="4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城市污染的现状</a:t>
              </a:r>
            </a:p>
          </p:txBody>
        </p:sp>
      </p:grpSp>
      <p:grpSp>
        <p:nvGrpSpPr>
          <p:cNvPr id="9227" name="Group 11"/>
          <p:cNvGrpSpPr/>
          <p:nvPr/>
        </p:nvGrpSpPr>
        <p:grpSpPr bwMode="auto">
          <a:xfrm>
            <a:off x="1738615" y="4633425"/>
            <a:ext cx="10057412" cy="2030439"/>
            <a:chOff x="0" y="-254"/>
            <a:chExt cx="15634" cy="3197"/>
          </a:xfrm>
        </p:grpSpPr>
        <p:sp>
          <p:nvSpPr>
            <p:cNvPr id="9224" name="AutoShap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0" y="-254"/>
              <a:ext cx="5230" cy="3197"/>
            </a:xfrm>
            <a:prstGeom prst="irregularSeal1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800" dirty="0" smtClean="0">
                  <a:solidFill>
                    <a:prstClr val="black"/>
                  </a:solidFill>
                </a:rPr>
                <a:t>Task3</a:t>
              </a:r>
              <a:endParaRPr lang="zh-CN" altLang="en-US" sz="4800" dirty="0">
                <a:solidFill>
                  <a:prstClr val="black"/>
                </a:solidFill>
              </a:endParaRPr>
            </a:p>
          </p:txBody>
        </p:sp>
        <p:sp>
          <p:nvSpPr>
            <p:cNvPr id="9223" name="Text Box 15"/>
            <p:cNvSpPr txBox="1">
              <a:spLocks noChangeArrowheads="1"/>
            </p:cNvSpPr>
            <p:nvPr/>
          </p:nvSpPr>
          <p:spPr bwMode="auto">
            <a:xfrm>
              <a:off x="7060" y="932"/>
              <a:ext cx="8574" cy="1115"/>
            </a:xfrm>
            <a:prstGeom prst="rect">
              <a:avLst/>
            </a:prstGeom>
            <a:noFill/>
            <a:ln w="69850">
              <a:solidFill>
                <a:srgbClr val="FFFF0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完成</a:t>
              </a:r>
              <a:r>
                <a:rPr lang="zh-CN" altLang="en-US" sz="4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倡议书发出倡议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72677" y="2509575"/>
            <a:ext cx="9874443" cy="1920257"/>
            <a:chOff x="1372677" y="2707693"/>
            <a:chExt cx="9494032" cy="1920257"/>
          </a:xfrm>
        </p:grpSpPr>
        <p:grpSp>
          <p:nvGrpSpPr>
            <p:cNvPr id="9222" name="Group 6"/>
            <p:cNvGrpSpPr/>
            <p:nvPr/>
          </p:nvGrpSpPr>
          <p:grpSpPr bwMode="auto">
            <a:xfrm>
              <a:off x="1372677" y="2707693"/>
              <a:ext cx="9494032" cy="1920257"/>
              <a:chOff x="-3591" y="879"/>
              <a:chExt cx="14952" cy="3023"/>
            </a:xfrm>
          </p:grpSpPr>
          <p:sp>
            <p:nvSpPr>
              <p:cNvPr id="9228" name="AutoShape 8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-3591" y="879"/>
                <a:ext cx="4559" cy="3023"/>
              </a:xfrm>
              <a:prstGeom prst="irregularSeal1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Text Box 10"/>
              <p:cNvSpPr txBox="1">
                <a:spLocks noChangeArrowheads="1"/>
              </p:cNvSpPr>
              <p:nvPr/>
            </p:nvSpPr>
            <p:spPr bwMode="auto">
              <a:xfrm>
                <a:off x="2889" y="1802"/>
                <a:ext cx="8472" cy="1114"/>
              </a:xfrm>
              <a:prstGeom prst="rect">
                <a:avLst/>
              </a:prstGeom>
              <a:noFill/>
              <a:ln w="69850">
                <a:solidFill>
                  <a:srgbClr val="7030A0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40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提出</a:t>
                </a:r>
                <a:r>
                  <a:rPr lang="zh-CN" altLang="en-US" sz="40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解决问题的</a:t>
                </a:r>
                <a:r>
                  <a:rPr lang="zh-CN" altLang="en-US" sz="40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建议</a:t>
                </a:r>
                <a:endParaRPr lang="zh-CN" altLang="en-US" sz="4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976699" y="3185897"/>
              <a:ext cx="16698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dirty="0" smtClean="0">
                  <a:solidFill>
                    <a:prstClr val="black"/>
                  </a:solidFill>
                </a:rPr>
                <a:t>Task2</a:t>
              </a:r>
              <a:endParaRPr lang="zh-CN" altLang="en-US" sz="54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mok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40" y="2488886"/>
            <a:ext cx="29670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86648" y="1684527"/>
            <a:ext cx="9668192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B050"/>
                </a:solidFill>
              </a:rPr>
              <a:t>Watch and </a:t>
            </a:r>
            <a:r>
              <a:rPr lang="en-US" altLang="zh-CN" sz="3600" b="1" dirty="0">
                <a:solidFill>
                  <a:srgbClr val="00B050"/>
                </a:solidFill>
              </a:rPr>
              <a:t>choose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: </a:t>
            </a:r>
            <a:r>
              <a:rPr lang="zh-CN" altLang="en-US" sz="3600" dirty="0" smtClean="0">
                <a:solidFill>
                  <a:prstClr val="black"/>
                </a:solidFill>
              </a:rPr>
              <a:t>What </a:t>
            </a:r>
            <a:r>
              <a:rPr lang="zh-CN" altLang="en-US" sz="3600" dirty="0">
                <a:solidFill>
                  <a:prstClr val="black"/>
                </a:solidFill>
              </a:rPr>
              <a:t>make</a:t>
            </a:r>
            <a:r>
              <a:rPr lang="zh-CN" altLang="en-US" sz="3600" dirty="0">
                <a:solidFill>
                  <a:srgbClr val="FF0000"/>
                </a:solidFill>
              </a:rPr>
              <a:t>s</a:t>
            </a:r>
            <a:r>
              <a:rPr lang="zh-CN" altLang="en-US" sz="3600" dirty="0">
                <a:solidFill>
                  <a:prstClr val="black"/>
                </a:solidFill>
              </a:rPr>
              <a:t> our city </a:t>
            </a:r>
            <a:r>
              <a:rPr lang="zh-CN" altLang="en-US" sz="3600" dirty="0" smtClean="0">
                <a:solidFill>
                  <a:srgbClr val="FF0000"/>
                </a:solidFill>
              </a:rPr>
              <a:t>dirty</a:t>
            </a:r>
            <a:r>
              <a:rPr lang="zh-CN" altLang="en-US" sz="3600" dirty="0" smtClean="0">
                <a:solidFill>
                  <a:prstClr val="black"/>
                </a:solidFill>
              </a:rPr>
              <a:t>？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pic>
        <p:nvPicPr>
          <p:cNvPr id="10244" name="Picture 4" descr="cle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1952" y="2676208"/>
            <a:ext cx="24876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rubbis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7063" y="4541520"/>
            <a:ext cx="29194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=508213941,3996385445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01953" y="4819336"/>
            <a:ext cx="25511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360897" y="3967298"/>
            <a:ext cx="1438183" cy="43663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prstClr val="black"/>
                </a:solidFill>
              </a:rPr>
              <a:t>clouds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9896473" y="3967298"/>
            <a:ext cx="1524000" cy="43663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prstClr val="black"/>
                </a:solidFill>
              </a:rPr>
              <a:t>smoke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5500688" y="6030488"/>
            <a:ext cx="1521040" cy="401289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prstClr val="black"/>
                </a:solidFill>
              </a:rPr>
              <a:t>rain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68645" y="2"/>
            <a:ext cx="9870756" cy="1931193"/>
            <a:chOff x="662338" y="263549"/>
            <a:chExt cx="9822782" cy="2049463"/>
          </a:xfrm>
        </p:grpSpPr>
        <p:sp>
          <p:nvSpPr>
            <p:cNvPr id="22" name="AutoShape 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2338" y="263549"/>
              <a:ext cx="3051118" cy="2049463"/>
            </a:xfrm>
            <a:prstGeom prst="irregularSeal1">
              <a:avLst/>
            </a:prstGeom>
            <a:solidFill>
              <a:srgbClr val="99FF33"/>
            </a:solidFill>
            <a:ln w="603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400" dirty="0">
                  <a:solidFill>
                    <a:prstClr val="black"/>
                  </a:solidFill>
                </a:rPr>
                <a:t>T</a:t>
              </a:r>
              <a:r>
                <a:rPr lang="en-US" altLang="zh-CN" sz="4400" dirty="0" smtClean="0">
                  <a:solidFill>
                    <a:prstClr val="black"/>
                  </a:solidFill>
                </a:rPr>
                <a:t>ask1</a:t>
              </a:r>
              <a:endParaRPr lang="zh-CN" altLang="en-US" sz="44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493316" y="934337"/>
              <a:ext cx="5991804" cy="751238"/>
            </a:xfrm>
            <a:prstGeom prst="rect">
              <a:avLst/>
            </a:prstGeom>
            <a:solidFill>
              <a:schemeClr val="bg1"/>
            </a:solidFill>
            <a:ln w="82550">
              <a:solidFill>
                <a:srgbClr val="99FF33"/>
              </a:solidFill>
              <a:prstDash val="sysDot"/>
            </a:ln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了解</a:t>
              </a:r>
              <a:r>
                <a:rPr lang="zh-CN" altLang="en-US" sz="4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城市污染的现状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168752" y="2605192"/>
            <a:ext cx="33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</a:rPr>
              <a:t>A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0502" y="2710936"/>
            <a:ext cx="519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</a:rPr>
              <a:t>B</a:t>
            </a:r>
            <a:endParaRPr lang="zh-CN" altLang="en-US" sz="4800" dirty="0" smtClean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3848" y="4554857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prstClr val="black"/>
                </a:solidFill>
              </a:rPr>
              <a:t>C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74933" y="4621949"/>
            <a:ext cx="509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prstClr val="black"/>
                </a:solidFill>
              </a:rPr>
              <a:t>D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9896475" y="5937273"/>
            <a:ext cx="1524000" cy="43663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prstClr val="black"/>
                </a:solidFill>
              </a:rPr>
              <a:t>rubbish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51" grpId="0" bldLvl="0" animBg="1" autoUpdateAnimBg="0"/>
      <p:bldP spid="10252" grpId="0" bldLvl="0" animBg="1" autoUpdateAnimBg="0"/>
      <p:bldP spid="10253" grpId="0" bldLvl="0" animBg="1" autoUpdateAnimBg="0"/>
      <p:bldP spid="4" grpId="0"/>
      <p:bldP spid="5" grpId="0"/>
      <p:bldP spid="6" grpId="0"/>
      <p:bldP spid="7" grpId="0"/>
      <p:bldP spid="1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mok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40" y="2488886"/>
            <a:ext cx="29670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92520" y="1684527"/>
            <a:ext cx="989948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B050"/>
                </a:solidFill>
              </a:rPr>
              <a:t>Watch and </a:t>
            </a:r>
            <a:r>
              <a:rPr lang="en-US" altLang="zh-CN" sz="3600" b="1" dirty="0">
                <a:solidFill>
                  <a:srgbClr val="00B050"/>
                </a:solidFill>
              </a:rPr>
              <a:t>choose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: </a:t>
            </a:r>
            <a:r>
              <a:rPr lang="zh-CN" altLang="en-US" sz="3600" dirty="0" smtClean="0">
                <a:solidFill>
                  <a:prstClr val="black"/>
                </a:solidFill>
              </a:rPr>
              <a:t>What </a:t>
            </a:r>
            <a:r>
              <a:rPr lang="zh-CN" altLang="en-US" sz="3600" dirty="0">
                <a:solidFill>
                  <a:prstClr val="black"/>
                </a:solidFill>
              </a:rPr>
              <a:t>makes our city </a:t>
            </a:r>
            <a:r>
              <a:rPr lang="zh-CN" altLang="en-US" sz="3600" dirty="0" smtClean="0">
                <a:solidFill>
                  <a:srgbClr val="FF0000"/>
                </a:solidFill>
              </a:rPr>
              <a:t>dirty</a:t>
            </a:r>
            <a:r>
              <a:rPr lang="zh-CN" altLang="en-US" sz="3600" dirty="0" smtClean="0">
                <a:solidFill>
                  <a:prstClr val="black"/>
                </a:solidFill>
              </a:rPr>
              <a:t>？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pic>
        <p:nvPicPr>
          <p:cNvPr id="10244" name="Picture 4" descr="cle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1952" y="2676208"/>
            <a:ext cx="24876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rubbis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7063" y="4541520"/>
            <a:ext cx="29194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=508213941,3996385445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01953" y="4819336"/>
            <a:ext cx="25511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968627" y="3830641"/>
            <a:ext cx="771525" cy="3333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prstClr val="black"/>
                </a:solidFill>
              </a:rPr>
              <a:t>clouds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8997409" y="4129133"/>
            <a:ext cx="817563" cy="3333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prstClr val="black"/>
                </a:solidFill>
              </a:rPr>
              <a:t>smoke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901953" y="6070600"/>
            <a:ext cx="815975" cy="3063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prstClr val="black"/>
                </a:solidFill>
              </a:rPr>
              <a:t>rain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68644" y="22997"/>
            <a:ext cx="9768840" cy="1908197"/>
            <a:chOff x="662338" y="263549"/>
            <a:chExt cx="9822782" cy="2049463"/>
          </a:xfrm>
        </p:grpSpPr>
        <p:sp>
          <p:nvSpPr>
            <p:cNvPr id="22" name="AutoShape 3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2338" y="263549"/>
              <a:ext cx="3051118" cy="2049463"/>
            </a:xfrm>
            <a:prstGeom prst="irregularSeal1">
              <a:avLst/>
            </a:prstGeom>
            <a:solidFill>
              <a:srgbClr val="99FF33"/>
            </a:solidFill>
            <a:ln w="60325">
              <a:solidFill>
                <a:schemeClr val="tx1"/>
              </a:solidFill>
              <a:miter lim="800000"/>
            </a:ln>
            <a:effec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400" dirty="0">
                  <a:solidFill>
                    <a:prstClr val="black"/>
                  </a:solidFill>
                </a:rPr>
                <a:t>T</a:t>
              </a:r>
              <a:r>
                <a:rPr lang="en-US" altLang="zh-CN" sz="4400" dirty="0" smtClean="0">
                  <a:solidFill>
                    <a:prstClr val="black"/>
                  </a:solidFill>
                </a:rPr>
                <a:t>ask1</a:t>
              </a:r>
              <a:endParaRPr lang="zh-CN" altLang="en-US" sz="44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493316" y="934337"/>
              <a:ext cx="5991804" cy="760292"/>
            </a:xfrm>
            <a:prstGeom prst="rect">
              <a:avLst/>
            </a:prstGeom>
            <a:solidFill>
              <a:schemeClr val="bg1"/>
            </a:solidFill>
            <a:ln w="82550">
              <a:solidFill>
                <a:srgbClr val="99FF33"/>
              </a:solidFill>
              <a:prstDash val="sysDot"/>
            </a:ln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了解</a:t>
              </a:r>
              <a:r>
                <a:rPr lang="zh-CN" altLang="en-US" sz="4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城市污染的现状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168752" y="2605192"/>
            <a:ext cx="33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</a:rPr>
              <a:t>A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0502" y="2710936"/>
            <a:ext cx="519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</a:rPr>
              <a:t>B</a:t>
            </a:r>
            <a:endParaRPr lang="zh-CN" altLang="en-US" sz="4800" dirty="0" smtClean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73848" y="4554857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prstClr val="black"/>
                </a:solidFill>
              </a:rPr>
              <a:t>C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0503" y="4601629"/>
            <a:ext cx="39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prstClr val="black"/>
                </a:solidFill>
              </a:rPr>
              <a:t>D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pic>
        <p:nvPicPr>
          <p:cNvPr id="17" name="Picture 15" descr="Redocn_20120402071843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51870" y="3331210"/>
            <a:ext cx="790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edocn_201204020718434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51870" y="5325745"/>
            <a:ext cx="790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8829134" y="6175784"/>
            <a:ext cx="985839" cy="33935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prstClr val="black"/>
                </a:solidFill>
              </a:rPr>
              <a:t>rubbish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7485" y="4021556"/>
            <a:ext cx="117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烟雾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76124" y="6017366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垃圾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9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07576" y="3820773"/>
            <a:ext cx="12299576" cy="3091017"/>
            <a:chOff x="0" y="4491038"/>
            <a:chExt cx="9142413" cy="2366962"/>
          </a:xfrm>
        </p:grpSpPr>
        <p:pic>
          <p:nvPicPr>
            <p:cNvPr id="18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2713" y="5041900"/>
              <a:ext cx="24606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42988" y="4491038"/>
              <a:ext cx="4064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20875" y="5710238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6477000"/>
              <a:ext cx="9142413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57225" y="4940300"/>
              <a:ext cx="1293813" cy="174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24075" y="4895850"/>
              <a:ext cx="4064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02941" y="1994646"/>
            <a:ext cx="8859824" cy="41344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dirty="0"/>
              <a:t>Smoke from _______</a:t>
            </a:r>
            <a:r>
              <a:rPr lang="zh-CN" altLang="en-US" sz="2800" dirty="0"/>
              <a:t> </a:t>
            </a:r>
            <a:r>
              <a:rPr lang="en-US" altLang="zh-CN" sz="2800" dirty="0"/>
              <a:t>makes</a:t>
            </a:r>
            <a:r>
              <a:rPr lang="zh-CN" altLang="en-US" sz="2800" dirty="0"/>
              <a:t> </a:t>
            </a:r>
            <a:r>
              <a:rPr lang="en-US" altLang="zh-CN" sz="2800" dirty="0"/>
              <a:t>________</a:t>
            </a:r>
            <a:r>
              <a:rPr lang="zh-CN" altLang="en-US" sz="2800" dirty="0"/>
              <a:t> </a:t>
            </a:r>
            <a:r>
              <a:rPr lang="en-US" altLang="zh-CN" sz="2800" dirty="0"/>
              <a:t>dirty.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/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/>
              <a:t>Black</a:t>
            </a:r>
            <a:r>
              <a:rPr lang="zh-CN" altLang="en-US" sz="2800" dirty="0"/>
              <a:t> </a:t>
            </a:r>
            <a:r>
              <a:rPr lang="en-US" altLang="zh-CN" sz="2800" dirty="0"/>
              <a:t>smoke from _______</a:t>
            </a:r>
            <a:r>
              <a:rPr lang="zh-CN" altLang="en-US" sz="2800" dirty="0"/>
              <a:t> </a:t>
            </a:r>
            <a:r>
              <a:rPr lang="en-US" altLang="zh-CN" sz="2800" dirty="0"/>
              <a:t>makes</a:t>
            </a:r>
            <a:r>
              <a:rPr lang="zh-CN" altLang="en-US" sz="2800" dirty="0"/>
              <a:t> </a:t>
            </a:r>
            <a:r>
              <a:rPr lang="en-US" altLang="zh-CN" sz="2800" dirty="0"/>
              <a:t>_______</a:t>
            </a:r>
            <a:r>
              <a:rPr lang="zh-CN" altLang="en-US" sz="2800" dirty="0"/>
              <a:t> </a:t>
            </a:r>
            <a:r>
              <a:rPr lang="en-US" altLang="zh-CN" sz="2800" dirty="0"/>
              <a:t>dirty,</a:t>
            </a:r>
            <a:r>
              <a:rPr lang="zh-CN" altLang="en-US" sz="2800" dirty="0"/>
              <a:t> </a:t>
            </a:r>
            <a:r>
              <a:rPr lang="en-US" altLang="zh-CN" sz="2800" dirty="0"/>
              <a:t>too.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/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/>
              <a:t>Rubbish</a:t>
            </a:r>
            <a:r>
              <a:rPr lang="zh-CN" altLang="en-US" sz="2800" dirty="0"/>
              <a:t> </a:t>
            </a:r>
            <a:r>
              <a:rPr lang="en-US" altLang="zh-CN" sz="2800" dirty="0"/>
              <a:t>makes</a:t>
            </a:r>
            <a:r>
              <a:rPr lang="zh-CN" altLang="en-US" sz="2800" dirty="0"/>
              <a:t> </a:t>
            </a:r>
            <a:r>
              <a:rPr lang="en-US" altLang="zh-CN" sz="2800" dirty="0"/>
              <a:t>___________</a:t>
            </a:r>
            <a:r>
              <a:rPr lang="zh-CN" altLang="en-US" sz="2800" dirty="0"/>
              <a:t> </a:t>
            </a:r>
            <a:r>
              <a:rPr lang="en-US" altLang="zh-CN" sz="2800" dirty="0"/>
              <a:t>messy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dirty.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/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/>
              <a:t>Rubbish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_________ makes</a:t>
            </a:r>
            <a:r>
              <a:rPr lang="zh-CN" altLang="en-US" sz="2800" dirty="0"/>
              <a:t> </a:t>
            </a:r>
            <a:r>
              <a:rPr lang="en-US" altLang="zh-CN" sz="2800" dirty="0"/>
              <a:t>___________</a:t>
            </a:r>
            <a:r>
              <a:rPr lang="zh-CN" altLang="en-US" sz="2800" dirty="0"/>
              <a:t> </a:t>
            </a:r>
            <a:r>
              <a:rPr lang="en-US" altLang="zh-CN" sz="2800" dirty="0"/>
              <a:t>d</a:t>
            </a:r>
            <a:r>
              <a:rPr lang="en-US" altLang="zh-CN" sz="2800" dirty="0">
                <a:solidFill>
                  <a:srgbClr val="FF0000"/>
                </a:solidFill>
              </a:rPr>
              <a:t>ea</a:t>
            </a:r>
            <a:r>
              <a:rPr lang="en-US" altLang="zh-CN" sz="2800" dirty="0"/>
              <a:t>d.</a:t>
            </a:r>
            <a:endParaRPr lang="zh-CN" altLang="en-US" sz="2800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47867" y="358650"/>
            <a:ext cx="8814899" cy="52322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Read and </a:t>
            </a:r>
            <a:r>
              <a:rPr lang="en-US" altLang="zh-CN" sz="2800" dirty="0" smtClean="0"/>
              <a:t>find.</a:t>
            </a:r>
            <a:r>
              <a:rPr lang="zh-CN" altLang="en-US" sz="2800" dirty="0" smtClean="0"/>
              <a:t>细读课文，找出污染的具体危害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读一读。</a:t>
            </a:r>
            <a:endParaRPr lang="zh-CN" altLang="en-US" sz="2800" dirty="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910861" y="2025127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cars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7577861" y="2025127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air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5482361" y="318654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factories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8252231" y="3165258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air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5230901" y="4258585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streets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5384095" y="542095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river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8531949" y="5415086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fish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2394" y="1397647"/>
            <a:ext cx="1350991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/>
              <a:t>ch</a:t>
            </a:r>
            <a:r>
              <a:rPr lang="zh-CN" altLang="en-US" sz="3600" dirty="0">
                <a:solidFill>
                  <a:srgbClr val="FF0000"/>
                </a:solidFill>
              </a:rPr>
              <a:t>air</a:t>
            </a:r>
          </a:p>
        </p:txBody>
      </p:sp>
      <p:sp>
        <p:nvSpPr>
          <p:cNvPr id="24" name="矩形 23"/>
          <p:cNvSpPr/>
          <p:nvPr/>
        </p:nvSpPr>
        <p:spPr>
          <a:xfrm>
            <a:off x="10253385" y="4764961"/>
            <a:ext cx="1350991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smtClean="0"/>
              <a:t>h</a:t>
            </a:r>
            <a:r>
              <a:rPr lang="en-US" altLang="zh-CN" sz="3600" dirty="0" smtClean="0">
                <a:solidFill>
                  <a:srgbClr val="FF0000"/>
                </a:solidFill>
              </a:rPr>
              <a:t>ea</a:t>
            </a:r>
            <a:r>
              <a:rPr lang="en-US" altLang="zh-CN" sz="3600" dirty="0" smtClean="0"/>
              <a:t>d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3705564" y="1102983"/>
            <a:ext cx="3630688" cy="1296116"/>
          </a:xfrm>
          <a:prstGeom prst="wedgeEllipseCallout">
            <a:avLst>
              <a:gd name="adj1" fmla="val 21538"/>
              <a:gd name="adj2" fmla="val 119562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prstClr val="black"/>
                </a:solidFill>
              </a:rPr>
              <a:t> </a:t>
            </a:r>
            <a:r>
              <a:rPr lang="en-US" altLang="zh-CN" sz="4400" dirty="0">
                <a:solidFill>
                  <a:prstClr val="black"/>
                </a:solidFill>
              </a:rPr>
              <a:t>factory</a:t>
            </a:r>
            <a:r>
              <a:rPr lang="zh-CN" altLang="en-US" sz="4400" dirty="0">
                <a:solidFill>
                  <a:prstClr val="black"/>
                </a:solidFill>
              </a:rPr>
              <a:t> </a:t>
            </a:r>
            <a:endParaRPr lang="en-US" altLang="zh-CN" sz="4400" dirty="0" smtClean="0">
              <a:solidFill>
                <a:prstClr val="black"/>
              </a:solidFill>
            </a:endParaRPr>
          </a:p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工厂</a:t>
            </a:r>
            <a:r>
              <a:rPr lang="zh-CN" altLang="en-US" sz="3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altLang="en-US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</a:t>
            </a:r>
            <a:r>
              <a:rPr lang="zh-CN" altLang="en-US" sz="3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zh-CN" altLang="en-US" sz="3200" dirty="0" smtClean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81065" y="2499670"/>
            <a:ext cx="143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空气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43973" y="5855778"/>
            <a:ext cx="143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死的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 autoUpdateAnimBg="0"/>
      <p:bldP spid="3" grpId="0" animBg="1"/>
      <p:bldP spid="24" grpId="0" animBg="1"/>
      <p:bldP spid="4" grpId="0" animBg="1"/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3766985"/>
            <a:ext cx="12192000" cy="3091017"/>
            <a:chOff x="0" y="4491038"/>
            <a:chExt cx="9142413" cy="2366962"/>
          </a:xfrm>
        </p:grpSpPr>
        <p:pic>
          <p:nvPicPr>
            <p:cNvPr id="18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2713" y="5041900"/>
              <a:ext cx="24606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42988" y="4491038"/>
              <a:ext cx="4064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0875" y="5710238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6477000"/>
              <a:ext cx="9142413" cy="381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22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57225" y="4940300"/>
              <a:ext cx="1293813" cy="174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abstract-design-with-beautiful-flower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24075" y="4895850"/>
              <a:ext cx="4064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02941" y="1994646"/>
            <a:ext cx="8859824" cy="41344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Smoke from 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makes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________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dirty.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>
              <a:solidFill>
                <a:prstClr val="black"/>
              </a:solidFill>
            </a:endParaRPr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Black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smoke from 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makes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dirty,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too.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>
              <a:solidFill>
                <a:prstClr val="black"/>
              </a:solidFill>
            </a:endParaRPr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Rubbish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makes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___________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messy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and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dirty.</a:t>
            </a:r>
          </a:p>
          <a:p>
            <a:pPr eaLnBrk="1" hangingPunct="1">
              <a:lnSpc>
                <a:spcPts val="4500"/>
              </a:lnSpc>
            </a:pPr>
            <a:endParaRPr lang="en-US" altLang="zh-CN" sz="2800" dirty="0">
              <a:solidFill>
                <a:prstClr val="black"/>
              </a:solidFill>
            </a:endParaRPr>
          </a:p>
          <a:p>
            <a:pPr eaLnBrk="1" hangingPunct="1">
              <a:lnSpc>
                <a:spcPts val="4500"/>
              </a:lnSpc>
            </a:pPr>
            <a:r>
              <a:rPr lang="en-US" altLang="zh-CN" sz="2800" dirty="0">
                <a:solidFill>
                  <a:prstClr val="black"/>
                </a:solidFill>
              </a:rPr>
              <a:t>Rubbish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in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the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_________ makes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___________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d</a:t>
            </a:r>
            <a:r>
              <a:rPr lang="en-US" altLang="zh-CN" sz="2800" dirty="0">
                <a:solidFill>
                  <a:srgbClr val="FF0000"/>
                </a:solidFill>
              </a:rPr>
              <a:t>ea</a:t>
            </a:r>
            <a:r>
              <a:rPr lang="en-US" altLang="zh-CN" sz="2800" dirty="0">
                <a:solidFill>
                  <a:prstClr val="black"/>
                </a:solidFill>
              </a:rPr>
              <a:t>d.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910861" y="2025127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cars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7577861" y="2025127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air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5482361" y="318654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factories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8252231" y="3165258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air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5230901" y="4258585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streets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5384095" y="542095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river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8531949" y="5415086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the fish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547867" y="358650"/>
            <a:ext cx="8814899" cy="52322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Read and </a:t>
            </a:r>
            <a:r>
              <a:rPr lang="en-US" altLang="zh-CN" sz="2800" dirty="0" smtClean="0"/>
              <a:t>find.</a:t>
            </a:r>
            <a:r>
              <a:rPr lang="zh-CN" altLang="en-US" sz="2800" dirty="0" smtClean="0"/>
              <a:t>细读课文，找出污染的具体危害。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7" y="965667"/>
            <a:ext cx="10475259" cy="5892333"/>
          </a:xfrm>
          <a:prstGeom prst="rect">
            <a:avLst/>
          </a:prstGeom>
        </p:spPr>
      </p:pic>
      <p:sp>
        <p:nvSpPr>
          <p:cNvPr id="3" name="左箭头 2">
            <a:hlinkClick r:id="rId4" action="ppaction://hlinksldjump"/>
          </p:cNvPr>
          <p:cNvSpPr/>
          <p:nvPr/>
        </p:nvSpPr>
        <p:spPr bwMode="auto">
          <a:xfrm>
            <a:off x="11528612" y="6400801"/>
            <a:ext cx="663389" cy="457201"/>
          </a:xfrm>
          <a:prstGeom prst="lef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1637" y="73115"/>
            <a:ext cx="10546975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Do you know </a:t>
            </a:r>
            <a:r>
              <a:rPr lang="en-US" altLang="zh-CN" sz="2800" dirty="0"/>
              <a:t>any</a:t>
            </a:r>
            <a:r>
              <a:rPr lang="en-US" altLang="zh-CN" sz="2800" dirty="0" smtClean="0"/>
              <a:t>thing about the city pollution?</a:t>
            </a:r>
          </a:p>
          <a:p>
            <a:r>
              <a:rPr lang="zh-CN" altLang="en-US" sz="2400" dirty="0" smtClean="0"/>
              <a:t>你对城市污染有所了解了吗？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宽屏</PresentationFormat>
  <Paragraphs>135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 Unicode MS</vt:lpstr>
      <vt:lpstr>Microsoft YaHei UI</vt:lpstr>
      <vt:lpstr>黑体</vt:lpstr>
      <vt:lpstr>华文彩云</vt:lpstr>
      <vt:lpstr>宋体</vt:lpstr>
      <vt:lpstr>微软雅黑</vt:lpstr>
      <vt:lpstr>Arial</vt:lpstr>
      <vt:lpstr>Bookman Old Style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2015-10-16T04:40:00Z</dcterms:created>
  <dcterms:modified xsi:type="dcterms:W3CDTF">2023-01-16T18:35:22Z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1D2F54A1C7DD4A8FB8FC104D4EB64BEC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