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7" r:id="rId3"/>
    <p:sldId id="304" r:id="rId4"/>
    <p:sldId id="325" r:id="rId5"/>
    <p:sldId id="322" r:id="rId6"/>
    <p:sldId id="300" r:id="rId7"/>
    <p:sldId id="302" r:id="rId8"/>
    <p:sldId id="303" r:id="rId9"/>
    <p:sldId id="301" r:id="rId10"/>
    <p:sldId id="285" r:id="rId11"/>
    <p:sldId id="293" r:id="rId12"/>
    <p:sldId id="321" r:id="rId13"/>
    <p:sldId id="294" r:id="rId14"/>
    <p:sldId id="318" r:id="rId15"/>
    <p:sldId id="319" r:id="rId16"/>
    <p:sldId id="323" r:id="rId17"/>
    <p:sldId id="320" r:id="rId18"/>
    <p:sldId id="281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A5E3"/>
    <a:srgbClr val="008000"/>
    <a:srgbClr val="B2B2B2"/>
    <a:srgbClr val="DDDDDD"/>
    <a:srgbClr val="CCCCFF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2" autoAdjust="0"/>
    <p:restoredTop sz="97282" autoAdjust="0"/>
  </p:normalViewPr>
  <p:slideViewPr>
    <p:cSldViewPr>
      <p:cViewPr>
        <p:scale>
          <a:sx n="100" d="100"/>
          <a:sy n="100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E9E88F4B-D905-4E90-B0D6-394E5811C38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44B070-A7B8-4C0D-A9C6-6C0FD3A255CA}" type="slidenum">
              <a:rPr lang="en-US" altLang="zh-CN" sz="1200" b="0"/>
              <a:t>2</a:t>
            </a:fld>
            <a:endParaRPr lang="en-US" altLang="zh-CN" sz="1200" b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A6F9CE6-3BEF-46DE-BAFB-C0217A618803}" type="slidenum">
              <a:rPr lang="en-US" altLang="zh-CN" sz="1200" b="0"/>
              <a:t>14</a:t>
            </a:fld>
            <a:endParaRPr lang="en-US" altLang="zh-CN" sz="12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DD64DB-C207-4450-B731-DF29760B352D}" type="slidenum">
              <a:rPr lang="en-US" altLang="zh-CN" sz="1200" b="0"/>
              <a:t>17</a:t>
            </a:fld>
            <a:endParaRPr lang="en-US" altLang="zh-CN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2EAC0C5-8361-4764-9AF8-776D7859E978}" type="slidenum">
              <a:rPr lang="en-US" altLang="zh-CN" sz="1200" b="0"/>
              <a:t>18</a:t>
            </a:fld>
            <a:endParaRPr lang="en-US" altLang="zh-CN" sz="12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41A67018-11D0-4987-BA37-477EC51501F9}" type="slidenum">
              <a:rPr lang="en-US" altLang="zh-CN" sz="1200" b="0"/>
              <a:t>3</a:t>
            </a:fld>
            <a:endParaRPr lang="en-US" altLang="zh-CN" sz="12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65DCFDB-C805-415A-B898-292DE9B775BC}" type="slidenum">
              <a:rPr lang="en-US" altLang="zh-CN" sz="1200" b="0"/>
              <a:t>11</a:t>
            </a:fld>
            <a:endParaRPr lang="en-US" altLang="zh-CN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E4A1A98-895D-4A31-92B6-A99846481E91}" type="slidenum">
              <a:rPr lang="en-US" altLang="zh-CN" sz="1200" b="0"/>
              <a:t>12</a:t>
            </a:fld>
            <a:endParaRPr lang="en-US" altLang="zh-CN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4FAB56E-CC07-4192-8507-B314D3F305FC}" type="slidenum">
              <a:rPr lang="en-US" altLang="zh-CN" sz="1200" b="0"/>
              <a:t>13</a:t>
            </a:fld>
            <a:endParaRPr lang="en-US" altLang="zh-CN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5F63-DDF4-44F7-8EF2-C8971FF7C7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41AF9-CE00-4226-989B-50E1C52C49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C4D7-CCA0-4DDC-80AB-3AB2B52504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BB2-369C-4587-B0FB-3382B2B2A4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0F86-AFDA-4913-AC6A-2A597CF70E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5F63-DDF4-44F7-8EF2-C8971FF7C7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E4B98-F9F1-4D71-B677-622FA7C041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F78FF-7E20-4EFC-A2C7-4B3084C770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1A226-549C-48A1-A9A3-1A06F55FF6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22F26-A4DB-44BA-B86E-0952C11439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1B45-71B2-4075-B428-E5546C41B0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2672-A5FB-4035-89CC-9FFC86975B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6CD1-7E27-4249-8DA8-2C2509F998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/>
            </a:lvl1pPr>
          </a:lstStyle>
          <a:p>
            <a:fld id="{F871D0DA-0670-42B9-BB15-E07DCB145432}" type="slidenum">
              <a:rPr lang="en-US" altLang="zh-CN"/>
              <a:t>‹#›</a:t>
            </a:fld>
            <a:endParaRPr lang="en-US" altLang="zh-CN"/>
          </a:p>
        </p:txBody>
      </p:sp>
      <p:grpSp>
        <p:nvGrpSpPr>
          <p:cNvPr id="1031" name="组合 13"/>
          <p:cNvGrpSpPr/>
          <p:nvPr userDrawn="1"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032" name="Picture 12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3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&#28595;&#27954;&#39118;&#20809;.wm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9106" y="4005064"/>
            <a:ext cx="356679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EucrosiaUPC" pitchFamily="18" charset="-34"/>
              </a:rPr>
              <a:t>第一课时</a:t>
            </a:r>
            <a:endParaRPr lang="en-US" altLang="zh-CN" sz="4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3075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1"/>
            <a:ext cx="2270214" cy="26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 txBox="1"/>
          <p:nvPr/>
        </p:nvSpPr>
        <p:spPr bwMode="auto">
          <a:xfrm>
            <a:off x="2015952" y="1453072"/>
            <a:ext cx="673417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 fontScale="7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6600" i="1" kern="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 friend in Australia</a:t>
            </a:r>
            <a:endParaRPr lang="zh-CN" altLang="en-US" sz="6600" i="1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81" name="标题 1"/>
          <p:cNvSpPr txBox="1"/>
          <p:nvPr/>
        </p:nvSpPr>
        <p:spPr bwMode="auto">
          <a:xfrm>
            <a:off x="323825" y="1628800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9</a:t>
            </a:r>
            <a:endParaRPr lang="zh-CN" altLang="en-US" sz="8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3082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845326"/>
            <a:ext cx="5106988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616530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971550" y="2060575"/>
            <a:ext cx="80010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/>
              <a:t>  </a:t>
            </a:r>
            <a:r>
              <a:rPr lang="en-US" altLang="zh-CN" dirty="0"/>
              <a:t>A: </a:t>
            </a:r>
            <a:r>
              <a:rPr lang="zh-CN" altLang="zh-CN" dirty="0"/>
              <a:t>Wh</a:t>
            </a:r>
            <a:r>
              <a:rPr lang="en-US" altLang="zh-CN" dirty="0"/>
              <a:t>en’s your birthday</a:t>
            </a:r>
            <a:r>
              <a:rPr lang="zh-CN" altLang="zh-CN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dirty="0"/>
              <a:t>  </a:t>
            </a:r>
            <a:r>
              <a:rPr lang="en-US" altLang="zh-CN" dirty="0"/>
              <a:t>B:</a:t>
            </a:r>
            <a:r>
              <a:rPr lang="zh-CN" altLang="zh-CN" dirty="0"/>
              <a:t> </a:t>
            </a:r>
            <a:r>
              <a:rPr lang="en-US" altLang="zh-CN" dirty="0"/>
              <a:t>My birthday is in</a:t>
            </a:r>
            <a:r>
              <a:rPr lang="zh-CN" altLang="zh-CN" dirty="0"/>
              <a:t> _________.</a:t>
            </a: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990600" y="3500438"/>
            <a:ext cx="81534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/>
              <a:t> </a:t>
            </a:r>
            <a:r>
              <a:rPr lang="en-US" altLang="zh-CN"/>
              <a:t>A: How’s the weather in________</a:t>
            </a:r>
            <a:r>
              <a:rPr lang="zh-CN" altLang="zh-CN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 B:</a:t>
            </a:r>
            <a:r>
              <a:rPr lang="zh-CN" altLang="zh-CN"/>
              <a:t> </a:t>
            </a:r>
            <a:r>
              <a:rPr lang="en-US" altLang="zh-CN"/>
              <a:t>It’s</a:t>
            </a:r>
            <a:r>
              <a:rPr lang="zh-CN" altLang="zh-CN"/>
              <a:t>__________.</a:t>
            </a: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2337321" y="1471612"/>
            <a:ext cx="2755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Work in pairs</a:t>
            </a:r>
            <a:endParaRPr lang="zh-CN" altLang="en-US" sz="3200" dirty="0">
              <a:latin typeface="Cataneo BT"/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990600" y="4868863"/>
            <a:ext cx="81534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/>
              <a:t> </a:t>
            </a:r>
            <a:r>
              <a:rPr lang="en-US" altLang="zh-CN"/>
              <a:t>A: What can you do in________</a:t>
            </a:r>
            <a:r>
              <a:rPr lang="zh-CN" altLang="zh-CN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 B:</a:t>
            </a:r>
            <a:r>
              <a:rPr lang="zh-CN" altLang="zh-CN"/>
              <a:t> </a:t>
            </a:r>
            <a:r>
              <a:rPr lang="zh-CN" altLang="en-US"/>
              <a:t>W</a:t>
            </a:r>
            <a:r>
              <a:rPr lang="en-US" altLang="zh-CN"/>
              <a:t>e can</a:t>
            </a:r>
            <a:r>
              <a:rPr lang="zh-CN" altLang="zh-CN"/>
              <a:t>__________.</a:t>
            </a:r>
          </a:p>
        </p:txBody>
      </p:sp>
      <p:sp>
        <p:nvSpPr>
          <p:cNvPr id="18439" name="WordArt 6"/>
          <p:cNvSpPr>
            <a:spLocks noChangeArrowheads="1" noChangeShapeType="1" noTextEdit="1"/>
          </p:cNvSpPr>
          <p:nvPr/>
        </p:nvSpPr>
        <p:spPr bwMode="auto">
          <a:xfrm>
            <a:off x="746125" y="561181"/>
            <a:ext cx="43211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2"/>
          <p:cNvSpPr txBox="1">
            <a:spLocks noChangeArrowheads="1"/>
          </p:cNvSpPr>
          <p:nvPr/>
        </p:nvSpPr>
        <p:spPr bwMode="auto">
          <a:xfrm>
            <a:off x="7308850" y="692150"/>
            <a:ext cx="86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Jill </a:t>
            </a:r>
          </a:p>
        </p:txBody>
      </p: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5219700" y="5516563"/>
            <a:ext cx="13684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Amy</a:t>
            </a:r>
          </a:p>
        </p:txBody>
      </p:sp>
      <p:pic>
        <p:nvPicPr>
          <p:cNvPr id="19460" name="Picture 10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12875"/>
            <a:ext cx="76327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59113" y="260350"/>
            <a:ext cx="2778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3300"/>
                </a:solidFill>
              </a:rPr>
              <a:t> Beijing  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219700" y="260350"/>
            <a:ext cx="2643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3300"/>
                </a:solidFill>
              </a:rPr>
              <a:t>China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971550" y="5805488"/>
            <a:ext cx="3094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3300"/>
                </a:solidFill>
              </a:rPr>
              <a:t>Sydney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276600" y="5876925"/>
            <a:ext cx="2808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3300"/>
                </a:solidFill>
              </a:rPr>
              <a:t>Australia</a:t>
            </a:r>
          </a:p>
        </p:txBody>
      </p:sp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1268413"/>
            <a:ext cx="1908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4149725"/>
            <a:ext cx="1181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1116013" y="908050"/>
            <a:ext cx="1655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4800"/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755650" y="83661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7030A0"/>
                </a:solidFill>
              </a:rPr>
              <a:t>summer</a:t>
            </a:r>
            <a:endParaRPr lang="zh-CN" altLang="en-US" sz="4000">
              <a:solidFill>
                <a:srgbClr val="7030A0"/>
              </a:solidFill>
            </a:endParaRP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6048375" y="544512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7030A0"/>
                </a:solidFill>
              </a:rPr>
              <a:t>winter</a:t>
            </a:r>
            <a:endParaRPr lang="zh-CN" altLang="en-US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3419475" y="2636838"/>
            <a:ext cx="4752975" cy="446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2300"/>
          </a:p>
        </p:txBody>
      </p:sp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3576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3"/>
          <p:cNvSpPr txBox="1">
            <a:spLocks noChangeArrowheads="1"/>
          </p:cNvSpPr>
          <p:nvPr/>
        </p:nvSpPr>
        <p:spPr bwMode="auto">
          <a:xfrm>
            <a:off x="3924300" y="213360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030A0"/>
                </a:solidFill>
              </a:rPr>
              <a:t>summer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21510" name="TextBox 35"/>
          <p:cNvSpPr txBox="1">
            <a:spLocks noChangeArrowheads="1"/>
          </p:cNvSpPr>
          <p:nvPr/>
        </p:nvSpPr>
        <p:spPr bwMode="auto">
          <a:xfrm>
            <a:off x="7667625" y="47974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030A0"/>
                </a:solidFill>
              </a:rPr>
              <a:t>winter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21511" name="TextBox 33"/>
          <p:cNvSpPr txBox="1">
            <a:spLocks noChangeArrowheads="1"/>
          </p:cNvSpPr>
          <p:nvPr/>
        </p:nvSpPr>
        <p:spPr bwMode="auto">
          <a:xfrm>
            <a:off x="2124075" y="213360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030A0"/>
                </a:solidFill>
              </a:rPr>
              <a:t>spring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21512" name="TextBox 33"/>
          <p:cNvSpPr txBox="1">
            <a:spLocks noChangeArrowheads="1"/>
          </p:cNvSpPr>
          <p:nvPr/>
        </p:nvSpPr>
        <p:spPr bwMode="auto">
          <a:xfrm>
            <a:off x="5867400" y="4437063"/>
            <a:ext cx="1370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030A0"/>
                </a:solidFill>
              </a:rPr>
              <a:t>autumn</a:t>
            </a:r>
            <a:endParaRPr lang="zh-CN" altLang="en-US" sz="24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云形标注 16"/>
          <p:cNvSpPr>
            <a:spLocks noChangeArrowheads="1"/>
          </p:cNvSpPr>
          <p:nvPr/>
        </p:nvSpPr>
        <p:spPr bwMode="auto">
          <a:xfrm>
            <a:off x="2627313" y="836613"/>
            <a:ext cx="4681537" cy="1655762"/>
          </a:xfrm>
          <a:prstGeom prst="cloudCallout">
            <a:avLst>
              <a:gd name="adj1" fmla="val -54102"/>
              <a:gd name="adj2" fmla="val 69694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971550" y="3644900"/>
            <a:ext cx="86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Jill 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7596188" y="6461125"/>
            <a:ext cx="11525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Amy</a:t>
            </a: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3348038" y="1052513"/>
            <a:ext cx="3384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Hello,Amy. I’m in Beijing.</a:t>
            </a: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1692275" y="4365625"/>
            <a:ext cx="424815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Hi,Jill. How’s the weather in January in Beijing?</a:t>
            </a: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3419475" y="2636838"/>
            <a:ext cx="4752975" cy="446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2300"/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935038" y="188913"/>
            <a:ext cx="820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</a:rPr>
              <a:t>Jill and Amy talk on the computer</a:t>
            </a:r>
          </a:p>
        </p:txBody>
      </p:sp>
      <p:pic>
        <p:nvPicPr>
          <p:cNvPr id="23561" name="Picture 20" descr="D:\用户目录\我的文档\Tencent Files\56217683\Image\C2C\U1HBMPV4NWAB296VG[3`69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21336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 descr="D:\用户目录\我的文档\Tencent Files\56217683\Image\C2C\Z2Q}@[~3U@0](ZIQBE8C(]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284538"/>
            <a:ext cx="20161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云形标注 17"/>
          <p:cNvSpPr>
            <a:spLocks noChangeArrowheads="1"/>
          </p:cNvSpPr>
          <p:nvPr/>
        </p:nvSpPr>
        <p:spPr bwMode="auto">
          <a:xfrm>
            <a:off x="1258888" y="3933825"/>
            <a:ext cx="5400675" cy="1655763"/>
          </a:xfrm>
          <a:prstGeom prst="cloudCallout">
            <a:avLst>
              <a:gd name="adj1" fmla="val 54537"/>
              <a:gd name="adj2" fmla="val 48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19" name="云形标注 18"/>
          <p:cNvSpPr>
            <a:spLocks noChangeArrowheads="1"/>
          </p:cNvSpPr>
          <p:nvPr/>
        </p:nvSpPr>
        <p:spPr bwMode="auto">
          <a:xfrm>
            <a:off x="2627313" y="836613"/>
            <a:ext cx="4681537" cy="1655762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48038" y="1268413"/>
            <a:ext cx="3527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It’s cold and snowy in Beijing in January. </a:t>
            </a:r>
            <a:endParaRPr lang="zh-CN" altLang="en-US" sz="2400"/>
          </a:p>
        </p:txBody>
      </p:sp>
      <p:sp>
        <p:nvSpPr>
          <p:cNvPr id="22" name="云形标注 21"/>
          <p:cNvSpPr>
            <a:spLocks noChangeArrowheads="1"/>
          </p:cNvSpPr>
          <p:nvPr/>
        </p:nvSpPr>
        <p:spPr bwMode="auto">
          <a:xfrm>
            <a:off x="1258888" y="4005263"/>
            <a:ext cx="5400675" cy="1655762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95513" y="4508500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What can you do in January?</a:t>
            </a:r>
            <a:endParaRPr lang="zh-CN" altLang="en-US" sz="2400"/>
          </a:p>
        </p:txBody>
      </p:sp>
      <p:sp>
        <p:nvSpPr>
          <p:cNvPr id="24" name="云形标注 23"/>
          <p:cNvSpPr>
            <a:spLocks noChangeArrowheads="1"/>
          </p:cNvSpPr>
          <p:nvPr/>
        </p:nvSpPr>
        <p:spPr bwMode="auto">
          <a:xfrm>
            <a:off x="2700338" y="908050"/>
            <a:ext cx="4679950" cy="1657350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63938" y="1196975"/>
            <a:ext cx="3240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We can make a snowman. How’s the weather in Sydney in January?</a:t>
            </a:r>
          </a:p>
        </p:txBody>
      </p:sp>
      <p:sp>
        <p:nvSpPr>
          <p:cNvPr id="26" name="云形标注 25"/>
          <p:cNvSpPr>
            <a:spLocks noChangeArrowheads="1"/>
          </p:cNvSpPr>
          <p:nvPr/>
        </p:nvSpPr>
        <p:spPr bwMode="auto">
          <a:xfrm>
            <a:off x="1403350" y="4076700"/>
            <a:ext cx="5400675" cy="1655763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68538" y="4581525"/>
            <a:ext cx="331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It’s hot and sunny in Sydney in January.</a:t>
            </a:r>
            <a:endParaRPr lang="zh-CN" altLang="en-US" sz="2400"/>
          </a:p>
        </p:txBody>
      </p:sp>
      <p:sp>
        <p:nvSpPr>
          <p:cNvPr id="28" name="云形标注 27"/>
          <p:cNvSpPr>
            <a:spLocks noChangeArrowheads="1"/>
          </p:cNvSpPr>
          <p:nvPr/>
        </p:nvSpPr>
        <p:spPr bwMode="auto">
          <a:xfrm>
            <a:off x="2771775" y="981075"/>
            <a:ext cx="4679950" cy="1655763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08400" y="1557338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What can you do?</a:t>
            </a:r>
            <a:endParaRPr lang="zh-CN" altLang="en-US" sz="2400"/>
          </a:p>
        </p:txBody>
      </p:sp>
      <p:sp>
        <p:nvSpPr>
          <p:cNvPr id="31" name="云形标注 30"/>
          <p:cNvSpPr>
            <a:spLocks noChangeArrowheads="1"/>
          </p:cNvSpPr>
          <p:nvPr/>
        </p:nvSpPr>
        <p:spPr bwMode="auto">
          <a:xfrm>
            <a:off x="1116013" y="4149725"/>
            <a:ext cx="5400675" cy="1655763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71775" y="4724400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We can swim.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4763" grpId="0" animBg="1"/>
      <p:bldP spid="74767" grpId="0" animBg="1"/>
      <p:bldP spid="18" grpId="0" animBg="1"/>
      <p:bldP spid="19" grpId="0" animBg="1"/>
      <p:bldP spid="20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云形标注 16"/>
          <p:cNvSpPr>
            <a:spLocks noChangeArrowheads="1"/>
          </p:cNvSpPr>
          <p:nvPr/>
        </p:nvSpPr>
        <p:spPr bwMode="auto">
          <a:xfrm>
            <a:off x="2627313" y="908050"/>
            <a:ext cx="4681537" cy="1655763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468313" y="3357563"/>
            <a:ext cx="2016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Miss  Ho </a:t>
            </a: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7596188" y="6461125"/>
            <a:ext cx="11525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Amy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395288" y="188913"/>
            <a:ext cx="896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</a:rPr>
              <a:t>Miss Ho and Amy talk on the computer</a:t>
            </a:r>
          </a:p>
        </p:txBody>
      </p:sp>
      <p:pic>
        <p:nvPicPr>
          <p:cNvPr id="25606" name="Picture 21" descr="D:\用户目录\我的文档\Tencent Files\56217683\Image\C2C\Z2Q}@[~3U@0](ZIQBE8C(]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284538"/>
            <a:ext cx="20161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云形标注 17"/>
          <p:cNvSpPr>
            <a:spLocks noChangeArrowheads="1"/>
          </p:cNvSpPr>
          <p:nvPr/>
        </p:nvSpPr>
        <p:spPr bwMode="auto">
          <a:xfrm>
            <a:off x="971550" y="3716338"/>
            <a:ext cx="5400675" cy="1655762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276600" y="1268413"/>
            <a:ext cx="3384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Hello, Amy. I’m in Shenzhen.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63713" y="4149725"/>
            <a:ext cx="352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Hi, Miss Ho. How’s the weather in Shenzhen? </a:t>
            </a:r>
            <a:endParaRPr lang="zh-CN" altLang="en-US" sz="2400"/>
          </a:p>
        </p:txBody>
      </p:sp>
      <p:sp>
        <p:nvSpPr>
          <p:cNvPr id="44" name="云形标注 43"/>
          <p:cNvSpPr>
            <a:spLocks noChangeArrowheads="1"/>
          </p:cNvSpPr>
          <p:nvPr/>
        </p:nvSpPr>
        <p:spPr bwMode="auto">
          <a:xfrm>
            <a:off x="2627313" y="981075"/>
            <a:ext cx="4681537" cy="1655763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132138" y="1341438"/>
            <a:ext cx="403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It’s hot and sunny in July in Shenzhen.</a:t>
            </a:r>
            <a:endParaRPr lang="zh-CN" altLang="en-US" sz="2400"/>
          </a:p>
        </p:txBody>
      </p:sp>
      <p:sp>
        <p:nvSpPr>
          <p:cNvPr id="48" name="云形标注 47"/>
          <p:cNvSpPr>
            <a:spLocks noChangeArrowheads="1"/>
          </p:cNvSpPr>
          <p:nvPr/>
        </p:nvSpPr>
        <p:spPr bwMode="auto">
          <a:xfrm>
            <a:off x="1123950" y="3868738"/>
            <a:ext cx="5400675" cy="1655762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411413" y="4365625"/>
            <a:ext cx="288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What can you do?</a:t>
            </a:r>
            <a:endParaRPr lang="zh-CN" altLang="en-US" sz="2400"/>
          </a:p>
        </p:txBody>
      </p:sp>
      <p:sp>
        <p:nvSpPr>
          <p:cNvPr id="50" name="云形标注 49"/>
          <p:cNvSpPr>
            <a:spLocks noChangeArrowheads="1"/>
          </p:cNvSpPr>
          <p:nvPr/>
        </p:nvSpPr>
        <p:spPr bwMode="auto">
          <a:xfrm>
            <a:off x="2627313" y="981075"/>
            <a:ext cx="4681537" cy="1655763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03575" y="126841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We can swim.</a:t>
            </a:r>
          </a:p>
          <a:p>
            <a:pPr eaLnBrk="1" hangingPunct="1"/>
            <a:r>
              <a:rPr lang="en-US" altLang="zh-CN" sz="2400"/>
              <a:t> How’s the weather in July in Sydney?</a:t>
            </a:r>
          </a:p>
        </p:txBody>
      </p:sp>
      <p:sp>
        <p:nvSpPr>
          <p:cNvPr id="52" name="云形标注 51"/>
          <p:cNvSpPr>
            <a:spLocks noChangeArrowheads="1"/>
          </p:cNvSpPr>
          <p:nvPr/>
        </p:nvSpPr>
        <p:spPr bwMode="auto">
          <a:xfrm>
            <a:off x="971550" y="3860800"/>
            <a:ext cx="5400675" cy="1655763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19250" y="4365625"/>
            <a:ext cx="403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It’s cold and snowy in July in Sydney.</a:t>
            </a:r>
            <a:endParaRPr lang="zh-CN" altLang="en-US" sz="2400"/>
          </a:p>
        </p:txBody>
      </p:sp>
      <p:sp>
        <p:nvSpPr>
          <p:cNvPr id="54" name="云形标注 53"/>
          <p:cNvSpPr>
            <a:spLocks noChangeArrowheads="1"/>
          </p:cNvSpPr>
          <p:nvPr/>
        </p:nvSpPr>
        <p:spPr bwMode="auto">
          <a:xfrm>
            <a:off x="2627313" y="1052513"/>
            <a:ext cx="4681537" cy="1655762"/>
          </a:xfrm>
          <a:prstGeom prst="cloudCallout">
            <a:avLst>
              <a:gd name="adj1" fmla="val -54102"/>
              <a:gd name="adj2" fmla="val 69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276600" y="1557338"/>
            <a:ext cx="3527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What can you do?</a:t>
            </a:r>
            <a:endParaRPr lang="zh-CN" altLang="en-US" sz="2400"/>
          </a:p>
        </p:txBody>
      </p:sp>
      <p:sp>
        <p:nvSpPr>
          <p:cNvPr id="56" name="云形标注 55"/>
          <p:cNvSpPr>
            <a:spLocks noChangeArrowheads="1"/>
          </p:cNvSpPr>
          <p:nvPr/>
        </p:nvSpPr>
        <p:spPr bwMode="auto">
          <a:xfrm>
            <a:off x="971550" y="3860800"/>
            <a:ext cx="5400675" cy="1655763"/>
          </a:xfrm>
          <a:prstGeom prst="cloudCallout">
            <a:avLst>
              <a:gd name="adj1" fmla="val 54537"/>
              <a:gd name="adj2" fmla="val 48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 sz="180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763713" y="43656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We can make a snowman.</a:t>
            </a:r>
            <a:endParaRPr lang="zh-CN" altLang="en-US" sz="2400"/>
          </a:p>
        </p:txBody>
      </p:sp>
      <p:pic>
        <p:nvPicPr>
          <p:cNvPr id="25622" name="图片 22" descr="老师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08050"/>
            <a:ext cx="19621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/>
      <p:bldP spid="35" grpId="0"/>
      <p:bldP spid="44" grpId="0" animBg="1"/>
      <p:bldP spid="45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7852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3211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1547813" y="2852738"/>
            <a:ext cx="49688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A:  Hello, Amy. I’m in Shenzhen.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23850" y="1125538"/>
            <a:ext cx="1152525" cy="338137"/>
          </a:xfrm>
          <a:prstGeom prst="rect">
            <a:avLst/>
          </a:prstGeom>
          <a:solidFill>
            <a:srgbClr val="F9A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/>
              <a:t>shenzhen</a:t>
            </a:r>
            <a:endParaRPr lang="zh-CN" altLang="en-US" sz="1600"/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1547813" y="3284538"/>
            <a:ext cx="5976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B: How’s the weather in ________?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1619250" y="3789363"/>
            <a:ext cx="6553200" cy="446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300"/>
              <a:t>A:It’s ________ in________ in Shenzhen.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1619250" y="4292600"/>
            <a:ext cx="59769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B: What can you do?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1619250" y="4797425"/>
            <a:ext cx="669766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A:  We can ___________in Shenzhen. How’s the weather in _________in Sydney?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1701329" y="5661025"/>
            <a:ext cx="74168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B:It’s ________ in ______in </a:t>
            </a:r>
            <a:r>
              <a:rPr lang="en-US" altLang="zh-CN" sz="2400" dirty="0" err="1"/>
              <a:t>Sydney.We</a:t>
            </a:r>
            <a:r>
              <a:rPr lang="en-US" altLang="zh-CN" sz="2400" dirty="0"/>
              <a:t> can _______. </a:t>
            </a:r>
          </a:p>
        </p:txBody>
      </p:sp>
      <p:sp>
        <p:nvSpPr>
          <p:cNvPr id="27659" name="TextBox 9"/>
          <p:cNvSpPr txBox="1">
            <a:spLocks noChangeArrowheads="1"/>
          </p:cNvSpPr>
          <p:nvPr/>
        </p:nvSpPr>
        <p:spPr bwMode="auto">
          <a:xfrm>
            <a:off x="7667625" y="981075"/>
            <a:ext cx="1152525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/>
          </a:p>
        </p:txBody>
      </p:sp>
      <p:sp>
        <p:nvSpPr>
          <p:cNvPr id="27660" name="矩形 4"/>
          <p:cNvSpPr>
            <a:spLocks noChangeArrowheads="1"/>
          </p:cNvSpPr>
          <p:nvPr/>
        </p:nvSpPr>
        <p:spPr bwMode="auto">
          <a:xfrm>
            <a:off x="4427538" y="26035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Work in pairs</a:t>
            </a:r>
            <a:endParaRPr lang="zh-CN" altLang="en-US" sz="2400">
              <a:latin typeface="Cataneo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8676" name="Picture 4" descr="20096271375790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17646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Sum up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678" name="Picture 63" descr="日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3025"/>
            <a:ext cx="885666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7"/>
          <p:cNvSpPr txBox="1">
            <a:spLocks noChangeArrowheads="1"/>
          </p:cNvSpPr>
          <p:nvPr/>
        </p:nvSpPr>
        <p:spPr bwMode="auto">
          <a:xfrm>
            <a:off x="4572000" y="1484313"/>
            <a:ext cx="2232025" cy="833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/>
              <a:t>1</a:t>
            </a:r>
          </a:p>
        </p:txBody>
      </p:sp>
      <p:sp>
        <p:nvSpPr>
          <p:cNvPr id="28680" name="WordArt 65"/>
          <p:cNvSpPr>
            <a:spLocks noChangeArrowheads="1" noChangeShapeType="1" noTextEdit="1"/>
          </p:cNvSpPr>
          <p:nvPr/>
        </p:nvSpPr>
        <p:spPr bwMode="auto">
          <a:xfrm>
            <a:off x="6948488" y="1557338"/>
            <a:ext cx="19542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year of Monkey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807493" y="333375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How’s the weather in________?</a:t>
            </a:r>
          </a:p>
          <a:p>
            <a:r>
              <a:rPr lang="en-US" altLang="zh-CN" sz="2800" dirty="0"/>
              <a:t>It’s______________.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27087" y="3712964"/>
            <a:ext cx="74898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en-US" altLang="zh-CN" sz="2400" dirty="0"/>
              <a:t>Example:</a:t>
            </a:r>
            <a:endParaRPr lang="zh-CN" altLang="zh-CN" sz="2400" dirty="0"/>
          </a:p>
          <a:p>
            <a:r>
              <a:rPr lang="en-US" altLang="zh-CN" sz="2400" dirty="0"/>
              <a:t>    My favorite month is </a:t>
            </a:r>
            <a:r>
              <a:rPr lang="en-US" altLang="zh-CN" sz="2400" u="sng" dirty="0">
                <a:solidFill>
                  <a:srgbClr val="C00000"/>
                </a:solidFill>
              </a:rPr>
              <a:t>March</a:t>
            </a:r>
            <a:r>
              <a:rPr lang="en-US" altLang="zh-CN" sz="2400" dirty="0"/>
              <a:t>, because my birthday is in</a:t>
            </a:r>
            <a:r>
              <a:rPr lang="en-US" altLang="zh-CN" sz="2400" u="sng" dirty="0"/>
              <a:t> </a:t>
            </a:r>
            <a:r>
              <a:rPr lang="en-US" altLang="zh-CN" sz="2400" u="sng" dirty="0">
                <a:solidFill>
                  <a:srgbClr val="C00000"/>
                </a:solidFill>
              </a:rPr>
              <a:t>March</a:t>
            </a:r>
            <a:r>
              <a:rPr lang="en-US" altLang="zh-CN" sz="2400" u="sng" dirty="0"/>
              <a:t> </a:t>
            </a:r>
            <a:r>
              <a:rPr lang="en-US" altLang="zh-CN" sz="2400" dirty="0"/>
              <a:t>. It is the season of </a:t>
            </a:r>
            <a:r>
              <a:rPr lang="en-US" altLang="zh-CN" sz="2400" u="sng" dirty="0">
                <a:solidFill>
                  <a:srgbClr val="C00000"/>
                </a:solidFill>
              </a:rPr>
              <a:t>spring</a:t>
            </a:r>
            <a:r>
              <a:rPr lang="en-US" altLang="zh-CN" sz="2400" u="sng" dirty="0"/>
              <a:t>.</a:t>
            </a:r>
            <a:r>
              <a:rPr lang="en-US" altLang="zh-CN" sz="2400" dirty="0"/>
              <a:t> I live in </a:t>
            </a:r>
            <a:r>
              <a:rPr lang="en-US" altLang="zh-CN" sz="2400" u="sng" dirty="0">
                <a:solidFill>
                  <a:srgbClr val="C00000"/>
                </a:solidFill>
              </a:rPr>
              <a:t>Shenzhen</a:t>
            </a:r>
            <a:r>
              <a:rPr lang="en-US" altLang="zh-CN" sz="2400" dirty="0"/>
              <a:t>. It’s </a:t>
            </a:r>
            <a:r>
              <a:rPr lang="en-US" altLang="zh-CN" sz="2400" u="sng" dirty="0">
                <a:solidFill>
                  <a:srgbClr val="C00000"/>
                </a:solidFill>
              </a:rPr>
              <a:t>warm</a:t>
            </a:r>
            <a:r>
              <a:rPr lang="en-US" altLang="zh-CN" sz="2400" u="sng" dirty="0"/>
              <a:t> </a:t>
            </a:r>
            <a:r>
              <a:rPr lang="en-US" altLang="zh-CN" sz="2400" dirty="0"/>
              <a:t> in </a:t>
            </a:r>
            <a:r>
              <a:rPr lang="en-US" altLang="zh-CN" sz="2400" u="sng" dirty="0">
                <a:solidFill>
                  <a:srgbClr val="C00000"/>
                </a:solidFill>
              </a:rPr>
              <a:t>March</a:t>
            </a:r>
            <a:r>
              <a:rPr lang="en-US" altLang="zh-CN" sz="2400" dirty="0"/>
              <a:t> in </a:t>
            </a:r>
            <a:r>
              <a:rPr lang="en-US" altLang="zh-CN" sz="2400" u="sng" dirty="0">
                <a:solidFill>
                  <a:srgbClr val="C00000"/>
                </a:solidFill>
              </a:rPr>
              <a:t>Shenzhen</a:t>
            </a:r>
            <a:r>
              <a:rPr lang="en-US" altLang="zh-CN" sz="2400" dirty="0"/>
              <a:t>. We can </a:t>
            </a:r>
            <a:r>
              <a:rPr lang="en-US" altLang="zh-CN" sz="2400" u="sng" dirty="0">
                <a:solidFill>
                  <a:srgbClr val="C00000"/>
                </a:solidFill>
              </a:rPr>
              <a:t>ride a bike </a:t>
            </a:r>
            <a:r>
              <a:rPr lang="en-US" altLang="zh-CN" sz="2400" dirty="0"/>
              <a:t>in</a:t>
            </a:r>
            <a:r>
              <a:rPr lang="en-US" altLang="zh-CN" sz="2400" u="sng" dirty="0"/>
              <a:t> </a:t>
            </a:r>
            <a:r>
              <a:rPr lang="en-US" altLang="zh-CN" sz="2400" u="sng" dirty="0">
                <a:solidFill>
                  <a:srgbClr val="C00000"/>
                </a:solidFill>
              </a:rPr>
              <a:t>March</a:t>
            </a:r>
            <a:r>
              <a:rPr lang="en-US" altLang="zh-CN" sz="2400" dirty="0"/>
              <a:t>. How about you?</a:t>
            </a:r>
            <a:endParaRPr lang="zh-CN" altLang="zh-CN" sz="2400" dirty="0"/>
          </a:p>
        </p:txBody>
      </p:sp>
      <p:sp>
        <p:nvSpPr>
          <p:cNvPr id="29699" name="WordArt 4"/>
          <p:cNvSpPr>
            <a:spLocks noChangeArrowheads="1" noChangeShapeType="1"/>
          </p:cNvSpPr>
          <p:nvPr/>
        </p:nvSpPr>
        <p:spPr bwMode="auto">
          <a:xfrm>
            <a:off x="2627313" y="1407914"/>
            <a:ext cx="42497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My favourite month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107950" y="688777"/>
            <a:ext cx="467836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complete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9701" name="Picture 50" descr="QQ图片20160525154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28639"/>
            <a:ext cx="7489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71761" y="3547318"/>
            <a:ext cx="79216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05000"/>
              </a:lnSpc>
            </a:pPr>
            <a:r>
              <a:rPr lang="en-US" altLang="zh-CN" b="0" dirty="0"/>
              <a:t>           My favorite month is</a:t>
            </a:r>
            <a:r>
              <a:rPr lang="en-US" altLang="zh-CN" b="0" u="sng" dirty="0"/>
              <a:t>_________</a:t>
            </a:r>
            <a:r>
              <a:rPr lang="en-US" altLang="zh-CN" b="0" dirty="0"/>
              <a:t>, because my birthday is in</a:t>
            </a:r>
            <a:r>
              <a:rPr lang="en-US" altLang="zh-CN" b="0" u="sng" dirty="0"/>
              <a:t>_______</a:t>
            </a:r>
            <a:r>
              <a:rPr lang="en-US" altLang="zh-CN" b="0" dirty="0"/>
              <a:t>. It is the season of </a:t>
            </a:r>
            <a:r>
              <a:rPr lang="en-US" altLang="zh-CN" b="0" u="sng" dirty="0"/>
              <a:t>_______</a:t>
            </a:r>
            <a:r>
              <a:rPr lang="en-US" altLang="zh-CN" b="0" dirty="0"/>
              <a:t>. I live in</a:t>
            </a:r>
            <a:r>
              <a:rPr lang="en-US" altLang="zh-CN" b="0" u="sng" dirty="0"/>
              <a:t>______</a:t>
            </a:r>
            <a:r>
              <a:rPr lang="en-US" altLang="zh-CN" b="0" dirty="0"/>
              <a:t>. It’s </a:t>
            </a:r>
            <a:r>
              <a:rPr lang="en-US" altLang="zh-CN" b="0" u="sng" dirty="0"/>
              <a:t>__________</a:t>
            </a:r>
            <a:r>
              <a:rPr lang="en-US" altLang="zh-CN" b="0" dirty="0"/>
              <a:t> in </a:t>
            </a:r>
            <a:r>
              <a:rPr lang="en-US" altLang="zh-CN" b="0" u="sng" dirty="0"/>
              <a:t>_______</a:t>
            </a:r>
            <a:r>
              <a:rPr lang="en-US" altLang="zh-CN" b="0" dirty="0"/>
              <a:t> in</a:t>
            </a:r>
            <a:r>
              <a:rPr lang="en-US" altLang="zh-CN" b="0" u="sng" dirty="0"/>
              <a:t>_______</a:t>
            </a:r>
            <a:r>
              <a:rPr lang="en-US" altLang="zh-CN" b="0" dirty="0"/>
              <a:t>. We can </a:t>
            </a:r>
            <a:r>
              <a:rPr lang="en-US" altLang="zh-CN" b="0" u="sng" dirty="0"/>
              <a:t>_____________</a:t>
            </a:r>
            <a:r>
              <a:rPr lang="en-US" altLang="zh-CN" b="0" dirty="0"/>
              <a:t> in</a:t>
            </a:r>
            <a:r>
              <a:rPr lang="en-US" altLang="zh-CN" b="0" u="sng" dirty="0"/>
              <a:t>_________</a:t>
            </a:r>
            <a:r>
              <a:rPr lang="en-US" altLang="zh-CN" b="0" dirty="0"/>
              <a:t>. How about you</a:t>
            </a:r>
            <a:r>
              <a:rPr lang="en-US" altLang="zh-CN" b="0" dirty="0" smtClean="0"/>
              <a:t>? </a:t>
            </a:r>
            <a:endParaRPr lang="en-US" altLang="zh-CN" b="0" dirty="0"/>
          </a:p>
        </p:txBody>
      </p:sp>
      <p:sp>
        <p:nvSpPr>
          <p:cNvPr id="31747" name="WordArt 4"/>
          <p:cNvSpPr>
            <a:spLocks noChangeArrowheads="1" noChangeShapeType="1"/>
          </p:cNvSpPr>
          <p:nvPr/>
        </p:nvSpPr>
        <p:spPr bwMode="auto">
          <a:xfrm>
            <a:off x="2627313" y="1197124"/>
            <a:ext cx="42497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My favourite month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253677" y="379066"/>
            <a:ext cx="467836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complete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31749" name="Picture 50" descr="QQ图片20160525154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2"/>
            <a:ext cx="81359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用户目录\我的文档\Tencent Files\56217683\Image\C2C\K94_01CC[H@@4BRRGARH(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00563" y="333375"/>
            <a:ext cx="23876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99"/>
                </a:solidFill>
                <a:latin typeface="+mj-lt"/>
              </a:rPr>
              <a:t>months</a:t>
            </a:r>
            <a:endParaRPr lang="en-US" altLang="zh-CN" dirty="0">
              <a:latin typeface="+mj-lt"/>
              <a:ea typeface="隶书" panose="02010509060101010101" pitchFamily="49" charset="-122"/>
            </a:endParaRPr>
          </a:p>
        </p:txBody>
      </p:sp>
      <p:pic>
        <p:nvPicPr>
          <p:cNvPr id="6147" name="Picture 7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3576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3" descr="日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343025"/>
            <a:ext cx="885666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65"/>
          <p:cNvSpPr>
            <a:spLocks noChangeArrowheads="1" noChangeShapeType="1" noTextEdit="1"/>
          </p:cNvSpPr>
          <p:nvPr/>
        </p:nvSpPr>
        <p:spPr bwMode="auto">
          <a:xfrm>
            <a:off x="6948488" y="1557338"/>
            <a:ext cx="19542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year of Monkey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0" name="Text Box 67"/>
          <p:cNvSpPr txBox="1">
            <a:spLocks noChangeArrowheads="1"/>
          </p:cNvSpPr>
          <p:nvPr/>
        </p:nvSpPr>
        <p:spPr bwMode="auto">
          <a:xfrm>
            <a:off x="4572000" y="1484313"/>
            <a:ext cx="2232025" cy="833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68436" y="998810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J</a:t>
            </a:r>
            <a:r>
              <a:rPr lang="en-US" altLang="zh-CN" sz="4000">
                <a:solidFill>
                  <a:srgbClr val="FF3300"/>
                </a:solidFill>
              </a:rPr>
              <a:t>a</a:t>
            </a:r>
            <a:r>
              <a:rPr lang="en-US" altLang="zh-CN" sz="4000"/>
              <a:t>n</a:t>
            </a:r>
            <a:r>
              <a:rPr lang="en-US" altLang="zh-CN" sz="4000">
                <a:solidFill>
                  <a:srgbClr val="FF3300"/>
                </a:solidFill>
              </a:rPr>
              <a:t>ua</a:t>
            </a:r>
            <a:r>
              <a:rPr lang="en-US" altLang="zh-CN" sz="4000"/>
              <a:t>ry </a:t>
            </a:r>
            <a:r>
              <a:rPr lang="en-US" altLang="zh-CN"/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68436" y="1863998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F</a:t>
            </a:r>
            <a:r>
              <a:rPr lang="en-US" altLang="zh-CN" sz="4000">
                <a:solidFill>
                  <a:srgbClr val="FF3300"/>
                </a:solidFill>
              </a:rPr>
              <a:t>e</a:t>
            </a:r>
            <a:r>
              <a:rPr lang="en-US" altLang="zh-CN" sz="4000"/>
              <a:t>br</a:t>
            </a:r>
            <a:r>
              <a:rPr lang="en-US" altLang="zh-CN" sz="4000">
                <a:solidFill>
                  <a:srgbClr val="FF3300"/>
                </a:solidFill>
              </a:rPr>
              <a:t>ua</a:t>
            </a:r>
            <a:r>
              <a:rPr lang="en-US" altLang="zh-CN" sz="4000"/>
              <a:t>ry </a:t>
            </a:r>
            <a:r>
              <a:rPr lang="en-US" altLang="zh-CN"/>
              <a:t> 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9873" y="3014935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M</a:t>
            </a:r>
            <a:r>
              <a:rPr lang="en-US" altLang="zh-CN" sz="4000">
                <a:solidFill>
                  <a:srgbClr val="FF3300"/>
                </a:solidFill>
              </a:rPr>
              <a:t>ar</a:t>
            </a:r>
            <a:r>
              <a:rPr lang="en-US" altLang="zh-CN" sz="4000"/>
              <a:t>ch  </a:t>
            </a:r>
            <a:r>
              <a:rPr lang="en-US" altLang="zh-CN"/>
              <a:t>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39873" y="4022998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A</a:t>
            </a:r>
            <a:r>
              <a:rPr lang="en-US" altLang="zh-CN" sz="4000"/>
              <a:t>pr</a:t>
            </a:r>
            <a:r>
              <a:rPr lang="en-US" altLang="zh-CN" sz="4000">
                <a:solidFill>
                  <a:srgbClr val="FF3300"/>
                </a:solidFill>
              </a:rPr>
              <a:t>i</a:t>
            </a:r>
            <a:r>
              <a:rPr lang="en-US" altLang="zh-CN" sz="4000"/>
              <a:t>l </a:t>
            </a:r>
            <a:r>
              <a:rPr lang="en-US" altLang="zh-CN"/>
              <a:t> 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11311" y="5967685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J</a:t>
            </a:r>
            <a:r>
              <a:rPr lang="en-US" altLang="zh-CN" sz="4000">
                <a:solidFill>
                  <a:srgbClr val="FF3300"/>
                </a:solidFill>
              </a:rPr>
              <a:t>u</a:t>
            </a:r>
            <a:r>
              <a:rPr lang="en-US" altLang="zh-CN" sz="4000"/>
              <a:t>ne</a:t>
            </a:r>
            <a:r>
              <a:rPr lang="en-US" altLang="zh-CN"/>
              <a:t> 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076948" y="998810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J</a:t>
            </a:r>
            <a:r>
              <a:rPr lang="en-US" altLang="zh-CN" sz="4000">
                <a:solidFill>
                  <a:srgbClr val="FF3300"/>
                </a:solidFill>
              </a:rPr>
              <a:t>u</a:t>
            </a:r>
            <a:r>
              <a:rPr lang="en-US" altLang="zh-CN" sz="4000"/>
              <a:t>ly</a:t>
            </a:r>
            <a:r>
              <a:rPr lang="en-US" altLang="zh-CN"/>
              <a:t> 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076948" y="1863998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Au</a:t>
            </a:r>
            <a:r>
              <a:rPr lang="en-US" altLang="zh-CN" sz="4000"/>
              <a:t>g</a:t>
            </a:r>
            <a:r>
              <a:rPr lang="en-US" altLang="zh-CN" sz="4000">
                <a:solidFill>
                  <a:srgbClr val="FF3300"/>
                </a:solidFill>
              </a:rPr>
              <a:t>u</a:t>
            </a:r>
            <a:r>
              <a:rPr lang="en-US" altLang="zh-CN" sz="4000"/>
              <a:t>st </a:t>
            </a:r>
            <a:r>
              <a:rPr lang="en-US" altLang="zh-CN"/>
              <a:t> 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716586" y="2872060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S</a:t>
            </a:r>
            <a:r>
              <a:rPr lang="en-US" altLang="zh-CN" sz="4000">
                <a:solidFill>
                  <a:srgbClr val="FF3300"/>
                </a:solidFill>
              </a:rPr>
              <a:t>e</a:t>
            </a:r>
            <a:r>
              <a:rPr lang="en-US" altLang="zh-CN" sz="4000"/>
              <a:t>pt</a:t>
            </a:r>
            <a:r>
              <a:rPr lang="en-US" altLang="zh-CN" sz="4000">
                <a:solidFill>
                  <a:srgbClr val="FF3300"/>
                </a:solidFill>
              </a:rPr>
              <a:t>e</a:t>
            </a:r>
            <a:r>
              <a:rPr lang="en-US" altLang="zh-CN" sz="4000"/>
              <a:t>mb</a:t>
            </a:r>
            <a:r>
              <a:rPr lang="en-US" altLang="zh-CN" sz="4000">
                <a:solidFill>
                  <a:srgbClr val="FF3300"/>
                </a:solidFill>
              </a:rPr>
              <a:t>er</a:t>
            </a:r>
            <a:r>
              <a:rPr lang="en-US" altLang="zh-CN" sz="4000"/>
              <a:t> </a:t>
            </a:r>
            <a:r>
              <a:rPr lang="en-US" altLang="zh-CN"/>
              <a:t> 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4643561" y="4743723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N</a:t>
            </a:r>
            <a:r>
              <a:rPr lang="en-US" altLang="zh-CN" sz="4000">
                <a:solidFill>
                  <a:srgbClr val="FF3300"/>
                </a:solidFill>
              </a:rPr>
              <a:t>o</a:t>
            </a:r>
            <a:r>
              <a:rPr lang="en-US" altLang="zh-CN" sz="4000"/>
              <a:t>v</a:t>
            </a:r>
            <a:r>
              <a:rPr lang="en-US" altLang="zh-CN" sz="4000">
                <a:solidFill>
                  <a:srgbClr val="FF3300"/>
                </a:solidFill>
              </a:rPr>
              <a:t>e</a:t>
            </a:r>
            <a:r>
              <a:rPr lang="en-US" altLang="zh-CN" sz="4000"/>
              <a:t>mb</a:t>
            </a:r>
            <a:r>
              <a:rPr lang="en-US" altLang="zh-CN" sz="4000">
                <a:solidFill>
                  <a:srgbClr val="FF3300"/>
                </a:solidFill>
              </a:rPr>
              <a:t>er</a:t>
            </a:r>
            <a:r>
              <a:rPr lang="en-US" altLang="zh-CN" sz="4000"/>
              <a:t> </a:t>
            </a:r>
            <a:r>
              <a:rPr lang="en-US" altLang="zh-CN"/>
              <a:t> 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4788023" y="5823223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D</a:t>
            </a:r>
            <a:r>
              <a:rPr lang="en-US" altLang="zh-CN" sz="4000">
                <a:solidFill>
                  <a:srgbClr val="FF3300"/>
                </a:solidFill>
              </a:rPr>
              <a:t>e</a:t>
            </a:r>
            <a:r>
              <a:rPr lang="en-US" altLang="zh-CN" sz="4000"/>
              <a:t>c</a:t>
            </a:r>
            <a:r>
              <a:rPr lang="en-US" altLang="zh-CN" sz="4000">
                <a:solidFill>
                  <a:srgbClr val="FF3300"/>
                </a:solidFill>
              </a:rPr>
              <a:t>e</a:t>
            </a:r>
            <a:r>
              <a:rPr lang="en-US" altLang="zh-CN" sz="4000"/>
              <a:t>mb</a:t>
            </a:r>
            <a:r>
              <a:rPr lang="en-US" altLang="zh-CN" sz="4000">
                <a:solidFill>
                  <a:srgbClr val="FF3300"/>
                </a:solidFill>
              </a:rPr>
              <a:t>er</a:t>
            </a:r>
            <a:r>
              <a:rPr lang="en-US" altLang="zh-CN" sz="4000"/>
              <a:t> </a:t>
            </a:r>
            <a:r>
              <a:rPr lang="en-US" altLang="zh-CN"/>
              <a:t> 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611311" y="4959623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M</a:t>
            </a:r>
            <a:r>
              <a:rPr lang="en-US" altLang="zh-CN" sz="4000">
                <a:solidFill>
                  <a:srgbClr val="FF3300"/>
                </a:solidFill>
              </a:rPr>
              <a:t>ay</a:t>
            </a:r>
            <a:r>
              <a:rPr lang="en-US" altLang="zh-CN" sz="4000"/>
              <a:t> </a:t>
            </a:r>
            <a:endParaRPr lang="en-US" altLang="zh-CN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3276723" y="107183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Jan.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3348161" y="200687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Feb. 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3059236" y="3087960"/>
            <a:ext cx="1665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Mar. 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2916361" y="416746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Apr. </a:t>
            </a: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2916361" y="524696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May  </a:t>
            </a:r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2987798" y="6112148"/>
            <a:ext cx="1296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Jun.  </a:t>
            </a:r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7164511" y="107183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Jul.  </a:t>
            </a:r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7524873" y="179097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Aug. </a:t>
            </a:r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7740773" y="2943498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Sept. </a:t>
            </a:r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7812211" y="481516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Nov. 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7812211" y="596768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Dec. 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4643561" y="3880123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O</a:t>
            </a:r>
            <a:r>
              <a:rPr lang="en-US" altLang="zh-CN" sz="4000"/>
              <a:t>c</a:t>
            </a:r>
            <a:r>
              <a:rPr lang="en-US" altLang="zh-CN" sz="4000">
                <a:solidFill>
                  <a:srgbClr val="FF3300"/>
                </a:solidFill>
              </a:rPr>
              <a:t>to</a:t>
            </a:r>
            <a:r>
              <a:rPr lang="en-US" altLang="zh-CN" sz="4000"/>
              <a:t>b</a:t>
            </a:r>
            <a:r>
              <a:rPr lang="en-US" altLang="zh-CN" sz="4000">
                <a:solidFill>
                  <a:srgbClr val="FF3300"/>
                </a:solidFill>
              </a:rPr>
              <a:t>er</a:t>
            </a:r>
            <a:r>
              <a:rPr lang="en-US" altLang="zh-CN" sz="4000"/>
              <a:t>  </a:t>
            </a:r>
            <a:r>
              <a:rPr lang="en-US" altLang="zh-CN"/>
              <a:t> 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7524873" y="3951560"/>
            <a:ext cx="107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</a:rPr>
              <a:t>Oct. </a:t>
            </a:r>
          </a:p>
        </p:txBody>
      </p:sp>
      <p:sp>
        <p:nvSpPr>
          <p:cNvPr id="8219" name="Text Box 28"/>
          <p:cNvSpPr txBox="1">
            <a:spLocks noChangeArrowheads="1"/>
          </p:cNvSpPr>
          <p:nvPr/>
        </p:nvSpPr>
        <p:spPr bwMode="auto">
          <a:xfrm>
            <a:off x="2771898" y="52256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/>
              <a:t>abbreviation</a:t>
            </a:r>
          </a:p>
        </p:txBody>
      </p:sp>
      <p:sp>
        <p:nvSpPr>
          <p:cNvPr id="8220" name="Text Box 29"/>
          <p:cNvSpPr txBox="1">
            <a:spLocks noChangeArrowheads="1"/>
          </p:cNvSpPr>
          <p:nvPr/>
        </p:nvSpPr>
        <p:spPr bwMode="auto">
          <a:xfrm>
            <a:off x="6588248" y="52256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abbreviation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1024508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Ja</a:t>
            </a:r>
            <a:r>
              <a:rPr lang="en-US" altLang="zh-CN" sz="4000" dirty="0">
                <a:solidFill>
                  <a:srgbClr val="FF3300"/>
                </a:solidFill>
              </a:rPr>
              <a:t>nua</a:t>
            </a:r>
            <a:r>
              <a:rPr lang="en-US" altLang="zh-CN" sz="4000" dirty="0"/>
              <a:t>ry </a:t>
            </a:r>
            <a:r>
              <a:rPr lang="en-US" altLang="zh-CN" dirty="0"/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1889696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Feb</a:t>
            </a:r>
            <a:r>
              <a:rPr lang="en-US" altLang="zh-CN" sz="4000" dirty="0">
                <a:solidFill>
                  <a:srgbClr val="FF3300"/>
                </a:solidFill>
              </a:rPr>
              <a:t>rua</a:t>
            </a:r>
            <a:r>
              <a:rPr lang="en-US" altLang="zh-CN" sz="4000" dirty="0"/>
              <a:t>ry </a:t>
            </a:r>
            <a:r>
              <a:rPr lang="en-US" altLang="zh-CN" dirty="0"/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9750" y="3040633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M</a:t>
            </a:r>
            <a:r>
              <a:rPr lang="en-US" altLang="zh-CN" sz="4000" dirty="0">
                <a:solidFill>
                  <a:srgbClr val="FF3300"/>
                </a:solidFill>
              </a:rPr>
              <a:t>ar</a:t>
            </a:r>
            <a:r>
              <a:rPr lang="en-US" altLang="zh-CN" sz="4000" dirty="0"/>
              <a:t>ch  </a:t>
            </a:r>
            <a:r>
              <a:rPr lang="en-US" altLang="zh-CN" dirty="0"/>
              <a:t>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9750" y="4048696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Apr</a:t>
            </a:r>
            <a:r>
              <a:rPr lang="en-US" altLang="zh-CN" sz="4000" dirty="0">
                <a:solidFill>
                  <a:srgbClr val="FF3300"/>
                </a:solidFill>
              </a:rPr>
              <a:t>i</a:t>
            </a:r>
            <a:r>
              <a:rPr lang="en-US" altLang="zh-CN" sz="4000" dirty="0"/>
              <a:t>l </a:t>
            </a:r>
            <a:r>
              <a:rPr lang="en-US" altLang="zh-CN" dirty="0"/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1188" y="5993383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J</a:t>
            </a:r>
            <a:r>
              <a:rPr lang="en-US" altLang="zh-CN" sz="4000" dirty="0">
                <a:solidFill>
                  <a:srgbClr val="FF3300"/>
                </a:solidFill>
              </a:rPr>
              <a:t>u</a:t>
            </a:r>
            <a:r>
              <a:rPr lang="en-US" altLang="zh-CN" sz="4000" dirty="0"/>
              <a:t>ne</a:t>
            </a:r>
            <a:r>
              <a:rPr lang="en-US" altLang="zh-CN" dirty="0"/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76825" y="1024508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J</a:t>
            </a:r>
            <a:r>
              <a:rPr lang="en-US" altLang="zh-CN" sz="4000" dirty="0">
                <a:solidFill>
                  <a:srgbClr val="FF3300"/>
                </a:solidFill>
              </a:rPr>
              <a:t>u</a:t>
            </a:r>
            <a:r>
              <a:rPr lang="en-US" altLang="zh-CN" sz="4000" dirty="0"/>
              <a:t>ly</a:t>
            </a:r>
            <a:r>
              <a:rPr lang="en-US" altLang="zh-CN" dirty="0"/>
              <a:t>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76825" y="1889696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</a:rPr>
              <a:t>Au</a:t>
            </a:r>
            <a:r>
              <a:rPr lang="en-US" altLang="zh-CN" sz="4000" dirty="0"/>
              <a:t>gust </a:t>
            </a:r>
            <a:r>
              <a:rPr lang="en-US" altLang="zh-CN" dirty="0"/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716463" y="2897758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Sep</a:t>
            </a:r>
            <a:r>
              <a:rPr lang="en-US" altLang="zh-CN" sz="4000" dirty="0">
                <a:solidFill>
                  <a:srgbClr val="FF3300"/>
                </a:solidFill>
              </a:rPr>
              <a:t>tem</a:t>
            </a:r>
            <a:r>
              <a:rPr lang="en-US" altLang="zh-CN" sz="4000" dirty="0"/>
              <a:t>ber </a:t>
            </a:r>
            <a:r>
              <a:rPr lang="en-US" altLang="zh-CN" dirty="0"/>
              <a:t>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643438" y="4769421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No</a:t>
            </a:r>
            <a:r>
              <a:rPr lang="en-US" altLang="zh-CN" sz="4000" dirty="0">
                <a:solidFill>
                  <a:srgbClr val="FF3300"/>
                </a:solidFill>
              </a:rPr>
              <a:t>vem</a:t>
            </a:r>
            <a:r>
              <a:rPr lang="en-US" altLang="zh-CN" sz="4000" dirty="0"/>
              <a:t>ber </a:t>
            </a:r>
            <a:r>
              <a:rPr lang="en-US" altLang="zh-CN" dirty="0"/>
              <a:t> 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787900" y="5848921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De</a:t>
            </a:r>
            <a:r>
              <a:rPr lang="en-US" altLang="zh-CN" sz="4000" dirty="0">
                <a:solidFill>
                  <a:srgbClr val="FF3300"/>
                </a:solidFill>
              </a:rPr>
              <a:t>cem</a:t>
            </a:r>
            <a:r>
              <a:rPr lang="en-US" altLang="zh-CN" sz="4000" dirty="0"/>
              <a:t>ber </a:t>
            </a:r>
            <a:r>
              <a:rPr lang="en-US" altLang="zh-CN" dirty="0"/>
              <a:t>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11188" y="4985321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May </a:t>
            </a:r>
            <a:endParaRPr lang="en-US" altLang="zh-CN" dirty="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276600" y="1097533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Jan.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348038" y="2032571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Feb. 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59113" y="3113658"/>
            <a:ext cx="1665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Mar. 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916238" y="4193158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Apr.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916238" y="5272658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May  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987675" y="6137846"/>
            <a:ext cx="1296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Jun.  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164388" y="1097533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Jul.  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7524750" y="1816671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Aug. 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740650" y="2969196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Sept. 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812088" y="4840858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Nov. 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812088" y="5993383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Dec. 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643438" y="3905821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Oc</a:t>
            </a:r>
            <a:r>
              <a:rPr lang="en-US" altLang="zh-CN" sz="4000" dirty="0">
                <a:solidFill>
                  <a:srgbClr val="FF3300"/>
                </a:solidFill>
              </a:rPr>
              <a:t>to</a:t>
            </a:r>
            <a:r>
              <a:rPr lang="en-US" altLang="zh-CN" sz="4000" dirty="0"/>
              <a:t>ber  </a:t>
            </a:r>
            <a:r>
              <a:rPr lang="en-US" altLang="zh-CN" dirty="0"/>
              <a:t> 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524750" y="3977258"/>
            <a:ext cx="107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</a:rPr>
              <a:t>Oct. </a:t>
            </a:r>
          </a:p>
        </p:txBody>
      </p:sp>
      <p:sp>
        <p:nvSpPr>
          <p:cNvPr id="9243" name="WordArt 4"/>
          <p:cNvSpPr>
            <a:spLocks noChangeArrowheads="1" noChangeShapeType="1"/>
          </p:cNvSpPr>
          <p:nvPr/>
        </p:nvSpPr>
        <p:spPr bwMode="auto">
          <a:xfrm>
            <a:off x="611561" y="620688"/>
            <a:ext cx="2880319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Play a game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/>
      <p:bldP spid="26627" grpId="1"/>
      <p:bldP spid="26628" grpId="0"/>
      <p:bldP spid="26628" grpId="1"/>
      <p:bldP spid="26629" grpId="0"/>
      <p:bldP spid="26629" grpId="1"/>
      <p:bldP spid="26630" grpId="0"/>
      <p:bldP spid="26630" grpId="1"/>
      <p:bldP spid="26631" grpId="0"/>
      <p:bldP spid="26631" grpId="1"/>
      <p:bldP spid="26632" grpId="0"/>
      <p:bldP spid="26632" grpId="1"/>
      <p:bldP spid="26633" grpId="0"/>
      <p:bldP spid="26633" grpId="1"/>
      <p:bldP spid="26634" grpId="0"/>
      <p:bldP spid="26634" grpId="1"/>
      <p:bldP spid="26635" grpId="0"/>
      <p:bldP spid="26635" grpId="1"/>
      <p:bldP spid="26636" grpId="0"/>
      <p:bldP spid="26636" grpId="1"/>
      <p:bldP spid="26636" grpId="2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  <p:bldP spid="26645" grpId="0"/>
      <p:bldP spid="26646" grpId="0"/>
      <p:bldP spid="26647" grpId="0"/>
      <p:bldP spid="26648" grpId="0"/>
      <p:bldP spid="26648" grpId="1"/>
      <p:bldP spid="266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203575" y="5516563"/>
            <a:ext cx="25193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Spring</a:t>
            </a:r>
            <a:r>
              <a:rPr kumimoji="1" lang="en-US" altLang="zh-CN" sz="48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11188" y="981075"/>
            <a:ext cx="26654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February</a:t>
            </a:r>
            <a:r>
              <a:rPr kumimoji="1" lang="en-US" altLang="zh-CN" sz="4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779838" y="1052513"/>
            <a:ext cx="23050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March</a:t>
            </a:r>
            <a:endParaRPr kumimoji="1" lang="en-US" altLang="zh-CN" sz="48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300788" y="908050"/>
            <a:ext cx="1944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800" b="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April</a:t>
            </a:r>
            <a:r>
              <a:rPr kumimoji="1" lang="en-US" altLang="zh-CN" sz="4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2060575"/>
            <a:ext cx="84597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300" dirty="0"/>
              <a:t>Warm, warm, warm.</a:t>
            </a:r>
          </a:p>
          <a:p>
            <a:r>
              <a:rPr lang="en-US" altLang="zh-CN" sz="4300" dirty="0"/>
              <a:t>Rainy, rainy, rainy.</a:t>
            </a:r>
          </a:p>
          <a:p>
            <a:r>
              <a:rPr lang="en-US" altLang="zh-CN" sz="4300" dirty="0"/>
              <a:t>It’s warm and rainy in </a:t>
            </a:r>
            <a:r>
              <a:rPr lang="en-US" altLang="zh-CN" sz="4300" u="sng" dirty="0"/>
              <a:t>February.</a:t>
            </a:r>
            <a:r>
              <a:rPr lang="en-US" altLang="zh-CN" sz="4300" dirty="0"/>
              <a:t> </a:t>
            </a:r>
          </a:p>
          <a:p>
            <a:r>
              <a:rPr lang="en-US" altLang="zh-CN" sz="4300" dirty="0"/>
              <a:t>We can </a:t>
            </a:r>
            <a:r>
              <a:rPr lang="en-US" altLang="zh-CN" sz="4300" u="sng" dirty="0"/>
              <a:t>ride a bike.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2735263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Let's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47" grpId="0"/>
      <p:bldP spid="87048" grpId="0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r>
              <a:rPr lang="zh-CN" altLang="en-US" sz="4000" smtClean="0">
                <a:solidFill>
                  <a:srgbClr val="FF0000"/>
                </a:solidFill>
              </a:rPr>
              <a:t/>
            </a:r>
            <a:br>
              <a:rPr lang="zh-CN" altLang="en-US" sz="4000" smtClean="0">
                <a:solidFill>
                  <a:srgbClr val="FF0000"/>
                </a:solidFill>
              </a:rPr>
            </a:br>
            <a:endParaRPr lang="zh-CN" altLang="en-US" sz="880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7772400" cy="4114800"/>
          </a:xfrm>
        </p:spPr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563938" y="5313982"/>
            <a:ext cx="4613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Summer</a:t>
            </a:r>
            <a:endParaRPr kumimoji="1" lang="en-US" altLang="zh-CN" sz="54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276600" y="1481113"/>
            <a:ext cx="3028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June</a:t>
            </a:r>
            <a:r>
              <a:rPr kumimoji="1" lang="en-US" altLang="zh-CN" sz="5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084888" y="1481113"/>
            <a:ext cx="2740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July</a:t>
            </a:r>
            <a:r>
              <a:rPr kumimoji="1" lang="en-US" altLang="zh-CN" sz="5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68313" y="1481113"/>
            <a:ext cx="23034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May</a:t>
            </a:r>
            <a:r>
              <a:rPr kumimoji="1" lang="en-US" altLang="zh-CN" sz="5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297" name="WordArt 5"/>
          <p:cNvSpPr>
            <a:spLocks noChangeArrowheads="1" noChangeShapeType="1" noTextEdit="1"/>
          </p:cNvSpPr>
          <p:nvPr/>
        </p:nvSpPr>
        <p:spPr bwMode="auto">
          <a:xfrm>
            <a:off x="323850" y="428600"/>
            <a:ext cx="2735263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Let's chant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8313" y="2489175"/>
            <a:ext cx="84597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300" dirty="0"/>
              <a:t>hot, hot, hot.</a:t>
            </a:r>
          </a:p>
          <a:p>
            <a:r>
              <a:rPr lang="en-US" altLang="zh-CN" sz="4300" dirty="0"/>
              <a:t>sunny, sunny, sunny.</a:t>
            </a:r>
          </a:p>
          <a:p>
            <a:r>
              <a:rPr lang="en-US" altLang="zh-CN" sz="4300" dirty="0"/>
              <a:t>It’s hot and sunny in </a:t>
            </a:r>
            <a:r>
              <a:rPr lang="en-US" altLang="zh-CN" sz="4300" u="sng" dirty="0"/>
              <a:t>July.</a:t>
            </a:r>
            <a:r>
              <a:rPr lang="en-US" altLang="zh-CN" sz="4300" dirty="0"/>
              <a:t> </a:t>
            </a:r>
          </a:p>
          <a:p>
            <a:r>
              <a:rPr lang="en-US" altLang="zh-CN" sz="4300" dirty="0"/>
              <a:t>We can </a:t>
            </a:r>
            <a:r>
              <a:rPr lang="en-US" altLang="zh-CN" sz="4300" u="sng" dirty="0"/>
              <a:t>swim.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  <p:bldP spid="91145" grpId="0"/>
      <p:bldP spid="9114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zh-CN" altLang="en-US" sz="6600" smtClean="0"/>
              <a:t/>
            </a:r>
            <a:br>
              <a:rPr lang="zh-CN" altLang="en-US" sz="6600" smtClean="0"/>
            </a:br>
            <a:r>
              <a:rPr lang="zh-CN" altLang="en-US" sz="6600" smtClean="0"/>
              <a:t/>
            </a:r>
            <a:br>
              <a:rPr lang="zh-CN" altLang="en-US" sz="6600" smtClean="0"/>
            </a:br>
            <a:r>
              <a:rPr lang="zh-CN" altLang="en-US" sz="6600" smtClean="0"/>
              <a:t/>
            </a:r>
            <a:br>
              <a:rPr lang="zh-CN" altLang="en-US" sz="6600" smtClean="0"/>
            </a:br>
            <a:r>
              <a:rPr lang="zh-CN" altLang="en-US" sz="6600" smtClean="0"/>
              <a:t/>
            </a:r>
            <a:br>
              <a:rPr lang="zh-CN" altLang="en-US" sz="6600" smtClean="0"/>
            </a:br>
            <a:r>
              <a:rPr lang="zh-CN" altLang="en-US" sz="6600" smtClean="0"/>
              <a:t/>
            </a:r>
            <a:br>
              <a:rPr lang="zh-CN" altLang="en-US" sz="6600" smtClean="0"/>
            </a:br>
            <a:endParaRPr lang="zh-CN" altLang="en-US" sz="6600" smtClean="0">
              <a:solidFill>
                <a:srgbClr val="0066FF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276600" y="5805488"/>
            <a:ext cx="29511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Autumn</a:t>
            </a:r>
            <a:r>
              <a:rPr kumimoji="1" lang="en-US" altLang="zh-CN" sz="4800" b="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187450" y="981075"/>
            <a:ext cx="2160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48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39750" y="1196975"/>
            <a:ext cx="30241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September</a:t>
            </a:r>
            <a:r>
              <a:rPr kumimoji="1" lang="en-US" altLang="zh-CN" sz="4800" b="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283075" y="1166813"/>
            <a:ext cx="24479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October</a:t>
            </a:r>
            <a:r>
              <a:rPr kumimoji="1" lang="en-US" altLang="zh-CN" sz="4800" b="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419475" y="1916113"/>
            <a:ext cx="33115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August</a:t>
            </a:r>
            <a:r>
              <a:rPr kumimoji="1" lang="en-US" altLang="zh-CN" sz="4800" b="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5" name="WordArt 5"/>
          <p:cNvSpPr>
            <a:spLocks noChangeArrowheads="1" noChangeShapeType="1" noTextEdit="1"/>
          </p:cNvSpPr>
          <p:nvPr/>
        </p:nvSpPr>
        <p:spPr bwMode="auto">
          <a:xfrm>
            <a:off x="553566" y="748506"/>
            <a:ext cx="2735263" cy="4183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Let's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8313" y="2708275"/>
            <a:ext cx="84597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cool, cool, cool.</a:t>
            </a:r>
          </a:p>
          <a:p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windy, windy, windy.</a:t>
            </a:r>
          </a:p>
          <a:p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It’s cool and windy in </a:t>
            </a:r>
            <a:r>
              <a:rPr kumimoji="1" lang="en-US" altLang="zh-CN" sz="4800" u="sng" dirty="0">
                <a:solidFill>
                  <a:srgbClr val="0066FF"/>
                </a:solidFill>
                <a:latin typeface="Times New Roman" panose="02020603050405020304" pitchFamily="18" charset="0"/>
              </a:rPr>
              <a:t>October.</a:t>
            </a:r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kumimoji="1" lang="en-US" altLang="zh-CN" sz="4800" dirty="0">
                <a:solidFill>
                  <a:srgbClr val="0066FF"/>
                </a:solidFill>
                <a:latin typeface="Times New Roman" panose="02020603050405020304" pitchFamily="18" charset="0"/>
              </a:rPr>
              <a:t>We can </a:t>
            </a:r>
            <a:r>
              <a:rPr kumimoji="1" lang="en-US" altLang="zh-CN" sz="4800" u="sng" dirty="0">
                <a:solidFill>
                  <a:srgbClr val="0066FF"/>
                </a:solidFill>
                <a:latin typeface="Times New Roman" panose="02020603050405020304" pitchFamily="18" charset="0"/>
              </a:rPr>
              <a:t>fly a kite.</a:t>
            </a:r>
          </a:p>
        </p:txBody>
      </p:sp>
    </p:spTree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2" grpId="0"/>
      <p:bldP spid="93193" grpId="0"/>
      <p:bldP spid="9319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807"/>
            <a:ext cx="8229600" cy="1143000"/>
          </a:xfrm>
        </p:spPr>
        <p:txBody>
          <a:bodyPr/>
          <a:lstStyle/>
          <a:p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r>
              <a:rPr lang="zh-CN" altLang="en-US" sz="4000" smtClean="0"/>
              <a:t/>
            </a:r>
            <a:br>
              <a:rPr lang="zh-CN" altLang="en-US" sz="4000" smtClean="0"/>
            </a:br>
            <a:endParaRPr lang="zh-CN" altLang="en-US" sz="6000" smtClean="0">
              <a:solidFill>
                <a:srgbClr val="FF0000"/>
              </a:solidFill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971550" y="1299344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November 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787900" y="1226319"/>
            <a:ext cx="3024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0">
                <a:solidFill>
                  <a:srgbClr val="FF0000"/>
                </a:solidFill>
                <a:latin typeface="Times New Roman" panose="02020603050405020304" pitchFamily="18" charset="0"/>
              </a:rPr>
              <a:t>December 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084888" y="2162944"/>
            <a:ext cx="2665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0">
                <a:solidFill>
                  <a:srgbClr val="FF0000"/>
                </a:solidFill>
                <a:latin typeface="Times New Roman" panose="02020603050405020304" pitchFamily="18" charset="0"/>
              </a:rPr>
              <a:t>January </a:t>
            </a:r>
          </a:p>
        </p:txBody>
      </p:sp>
      <p:sp>
        <p:nvSpPr>
          <p:cNvPr id="89099" name="WordArt 11"/>
          <p:cNvSpPr>
            <a:spLocks noChangeArrowheads="1" noChangeShapeType="1" noTextEdit="1"/>
          </p:cNvSpPr>
          <p:nvPr/>
        </p:nvSpPr>
        <p:spPr bwMode="auto">
          <a:xfrm>
            <a:off x="6301904" y="5311776"/>
            <a:ext cx="2303462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winter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313" y="2716465"/>
            <a:ext cx="84597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cold, cold, cold.</a:t>
            </a:r>
          </a:p>
          <a:p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snowy, snowy, snowy.</a:t>
            </a:r>
          </a:p>
          <a:p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cold and snowy in </a:t>
            </a:r>
            <a:r>
              <a:rPr kumimoji="1" lang="en-US" altLang="zh-C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January.</a:t>
            </a:r>
          </a:p>
          <a:p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We can </a:t>
            </a:r>
            <a:r>
              <a:rPr kumimoji="1" lang="en-US" altLang="zh-C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make a snowman. </a:t>
            </a:r>
          </a:p>
        </p:txBody>
      </p:sp>
      <p:sp>
        <p:nvSpPr>
          <p:cNvPr id="16393" name="WordArt 5"/>
          <p:cNvSpPr>
            <a:spLocks noChangeArrowheads="1" noChangeShapeType="1" noTextEdit="1"/>
          </p:cNvSpPr>
          <p:nvPr/>
        </p:nvSpPr>
        <p:spPr bwMode="auto">
          <a:xfrm>
            <a:off x="323850" y="534169"/>
            <a:ext cx="2592388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Let's chant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  <p:bldP spid="89096" grpId="0"/>
      <p:bldP spid="89097" grpId="0"/>
      <p:bldP spid="89099" grpId="0" animBg="1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全屏显示(4:3)</PresentationFormat>
  <Paragraphs>172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Cataneo BT</vt:lpstr>
      <vt:lpstr>EucrosiaUPC</vt:lpstr>
      <vt:lpstr>隶书</vt:lpstr>
      <vt:lpstr>宋体</vt:lpstr>
      <vt:lpstr>微软雅黑</vt:lpstr>
      <vt:lpstr>Arial</vt:lpstr>
      <vt:lpstr>Arial Black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</vt:lpstr>
      <vt:lpstr>     </vt:lpstr>
      <vt:lpstr>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2017-03-07T02:42:00Z</dcterms:created>
  <dcterms:modified xsi:type="dcterms:W3CDTF">2023-01-16T18:35:28Z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D64760E4FF0A417AA7582C956A020C8F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