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1" r:id="rId2"/>
    <p:sldId id="264" r:id="rId3"/>
    <p:sldId id="263" r:id="rId4"/>
    <p:sldId id="261" r:id="rId5"/>
    <p:sldId id="275" r:id="rId6"/>
    <p:sldId id="355" r:id="rId7"/>
    <p:sldId id="348" r:id="rId8"/>
    <p:sldId id="359" r:id="rId9"/>
    <p:sldId id="293" r:id="rId10"/>
    <p:sldId id="360" r:id="rId11"/>
    <p:sldId id="350" r:id="rId12"/>
    <p:sldId id="357" r:id="rId13"/>
    <p:sldId id="358" r:id="rId14"/>
    <p:sldId id="288" r:id="rId15"/>
    <p:sldId id="290" r:id="rId16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tiff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tif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8" y="1221600"/>
            <a:ext cx="9140792" cy="182467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分数乘法（二）</a:t>
            </a:r>
            <a:endParaRPr lang="en-US" altLang="zh-CN" sz="4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3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8" y="3921900"/>
            <a:ext cx="9140792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7134" y="601774"/>
            <a:ext cx="8517150" cy="1451679"/>
            <a:chOff x="407670" y="1018382"/>
            <a:chExt cx="11078210" cy="1935572"/>
          </a:xfrm>
        </p:grpSpPr>
        <p:sp>
          <p:nvSpPr>
            <p:cNvPr id="2" name="文本框 1"/>
            <p:cNvSpPr txBox="1"/>
            <p:nvPr/>
          </p:nvSpPr>
          <p:spPr>
            <a:xfrm>
              <a:off x="407670" y="1018382"/>
              <a:ext cx="11078210" cy="193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70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国庆长假的第一天，到乡村农家大院的游客有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位，第二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spcBef>
                  <a:spcPts val="760"/>
                </a:spcBef>
                <a:spcAft>
                  <a:spcPts val="760"/>
                </a:spcAft>
              </a:pP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天来的游客比第一天多了 　。第二天比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第一天多来了多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少游客？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P27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T4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1"/>
            <p:cNvGraphicFramePr>
              <a:graphicFrameLocks noChangeAspect="1"/>
            </p:cNvGraphicFramePr>
            <p:nvPr/>
          </p:nvGraphicFramePr>
          <p:xfrm>
            <a:off x="5442719" y="1468627"/>
            <a:ext cx="360040" cy="98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r:id="rId3" imgW="152400" imgH="419100" progId="Equation.DSMT4">
                    <p:embed/>
                  </p:oleObj>
                </mc:Choice>
                <mc:Fallback>
                  <p:oleObj r:id="rId3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719" y="1468627"/>
                          <a:ext cx="360040" cy="987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8494" y="2479458"/>
            <a:ext cx="3316505" cy="182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82071" y="1873431"/>
            <a:ext cx="6399301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⑵你还能举出类似的例子吗？与同伴交流。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140925" y="3326606"/>
            <a:ext cx="3851416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请同学们自己做一做。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910" y="357504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下表记录的是某城市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～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月空气质量达标的情况。 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28668" y="2321351"/>
            <a:ext cx="7808527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先估一估，哪个月空气质量达标天数最多？再算出各有多少天。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828669" y="2928591"/>
            <a:ext cx="5344558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估计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月空气质量达标天数最多。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999530" y="3433814"/>
            <a:ext cx="2985670" cy="676364"/>
            <a:chOff x="2266091" y="3281959"/>
            <a:chExt cx="2789437" cy="653210"/>
          </a:xfrm>
        </p:grpSpPr>
        <p:graphicFrame>
          <p:nvGraphicFramePr>
            <p:cNvPr id="13" name="对象 2"/>
            <p:cNvGraphicFramePr>
              <a:graphicFrameLocks noChangeAspect="1"/>
            </p:cNvGraphicFramePr>
            <p:nvPr/>
          </p:nvGraphicFramePr>
          <p:xfrm>
            <a:off x="2929331" y="3314457"/>
            <a:ext cx="11969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r:id="rId3" imgW="862965" imgH="444500" progId="Equation.DSMT4">
                    <p:embed/>
                  </p:oleObj>
                </mc:Choice>
                <mc:Fallback>
                  <p:oleObj r:id="rId3" imgW="8629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331" y="3314457"/>
                          <a:ext cx="1196975" cy="620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2266091" y="3281959"/>
              <a:ext cx="2789437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月：             （天）</a:t>
              </a:r>
              <a:endParaRPr lang="zh-CN" altLang="en-US" sz="2100" dirty="0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539723" y="3433815"/>
            <a:ext cx="2987369" cy="659228"/>
            <a:chOff x="2260157" y="3298507"/>
            <a:chExt cx="2789437" cy="636662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2260157" y="3298507"/>
              <a:ext cx="2789437" cy="62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月：              （天）</a:t>
              </a:r>
            </a:p>
          </p:txBody>
        </p:sp>
        <p:graphicFrame>
          <p:nvGraphicFramePr>
            <p:cNvPr id="17" name="对象 2"/>
            <p:cNvGraphicFramePr>
              <a:graphicFrameLocks noChangeAspect="1"/>
            </p:cNvGraphicFramePr>
            <p:nvPr/>
          </p:nvGraphicFramePr>
          <p:xfrm>
            <a:off x="2929331" y="3314457"/>
            <a:ext cx="11969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r:id="rId5" imgW="862965" imgH="444500" progId="Equation.DSMT4">
                    <p:embed/>
                  </p:oleObj>
                </mc:Choice>
                <mc:Fallback>
                  <p:oleObj r:id="rId5" imgW="8629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331" y="3314457"/>
                          <a:ext cx="1196975" cy="620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 bwMode="auto">
          <a:xfrm>
            <a:off x="999531" y="4072515"/>
            <a:ext cx="2985669" cy="692512"/>
            <a:chOff x="2393257" y="3266711"/>
            <a:chExt cx="2789437" cy="668806"/>
          </a:xfrm>
        </p:grpSpPr>
        <p:sp>
          <p:nvSpPr>
            <p:cNvPr id="19" name="矩形 3"/>
            <p:cNvSpPr>
              <a:spLocks noChangeArrowheads="1"/>
            </p:cNvSpPr>
            <p:nvPr/>
          </p:nvSpPr>
          <p:spPr bwMode="auto">
            <a:xfrm>
              <a:off x="2393257" y="3266711"/>
              <a:ext cx="2789437" cy="62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月：          （天）</a:t>
              </a:r>
            </a:p>
          </p:txBody>
        </p:sp>
        <p:graphicFrame>
          <p:nvGraphicFramePr>
            <p:cNvPr id="20" name="对象 2"/>
            <p:cNvGraphicFramePr>
              <a:graphicFrameLocks noChangeAspect="1"/>
            </p:cNvGraphicFramePr>
            <p:nvPr/>
          </p:nvGraphicFramePr>
          <p:xfrm>
            <a:off x="2981175" y="3314804"/>
            <a:ext cx="109220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" r:id="rId7" imgW="786765" imgH="444500" progId="Equation.DSMT4">
                    <p:embed/>
                  </p:oleObj>
                </mc:Choice>
                <mc:Fallback>
                  <p:oleObj r:id="rId7" imgW="7867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175" y="3314804"/>
                          <a:ext cx="1092200" cy="620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/>
          <p:cNvGrpSpPr/>
          <p:nvPr/>
        </p:nvGrpSpPr>
        <p:grpSpPr bwMode="auto">
          <a:xfrm>
            <a:off x="4539723" y="4109558"/>
            <a:ext cx="2987369" cy="659846"/>
            <a:chOff x="2241793" y="3297911"/>
            <a:chExt cx="2789437" cy="637258"/>
          </a:xfrm>
        </p:grpSpPr>
        <p:sp>
          <p:nvSpPr>
            <p:cNvPr id="22" name="矩形 3"/>
            <p:cNvSpPr>
              <a:spLocks noChangeArrowheads="1"/>
            </p:cNvSpPr>
            <p:nvPr/>
          </p:nvSpPr>
          <p:spPr bwMode="auto">
            <a:xfrm>
              <a:off x="2241793" y="3297911"/>
              <a:ext cx="2789437" cy="62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月：              （天）</a:t>
              </a:r>
            </a:p>
          </p:txBody>
        </p:sp>
        <p:graphicFrame>
          <p:nvGraphicFramePr>
            <p:cNvPr id="23" name="对象 2"/>
            <p:cNvGraphicFramePr>
              <a:graphicFrameLocks noChangeAspect="1"/>
            </p:cNvGraphicFramePr>
            <p:nvPr/>
          </p:nvGraphicFramePr>
          <p:xfrm>
            <a:off x="2929331" y="3314457"/>
            <a:ext cx="11969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" r:id="rId9" imgW="862965" imgH="444500" progId="Equation.DSMT4">
                    <p:embed/>
                  </p:oleObj>
                </mc:Choice>
                <mc:Fallback>
                  <p:oleObj r:id="rId9" imgW="8629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331" y="3314457"/>
                          <a:ext cx="1196975" cy="620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416412" y="1257751"/>
            <a:ext cx="6421060" cy="114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1005297"/>
            <a:ext cx="8517150" cy="99642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一场洪灾将村里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960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长的公路冲毁了  ，被冲毁的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ts val="760"/>
              </a:spcBef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公路长多少米？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6644091" y="888141"/>
          <a:ext cx="258682" cy="69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3" imgW="152400" imgH="419100" progId="Equation.DSMT4">
                  <p:embed/>
                </p:oleObj>
              </mc:Choice>
              <mc:Fallback>
                <p:oleObj r:id="rId3" imgW="1524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091" y="888141"/>
                        <a:ext cx="258682" cy="691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358154" y="2269033"/>
            <a:ext cx="3007765" cy="801106"/>
            <a:chOff x="2994447" y="2654016"/>
            <a:chExt cx="3912183" cy="1068141"/>
          </a:xfrm>
        </p:grpSpPr>
        <p:graphicFrame>
          <p:nvGraphicFramePr>
            <p:cNvPr id="7" name="对象 2"/>
            <p:cNvGraphicFramePr>
              <a:graphicFrameLocks noChangeAspect="1"/>
            </p:cNvGraphicFramePr>
            <p:nvPr/>
          </p:nvGraphicFramePr>
          <p:xfrm>
            <a:off x="2994447" y="2691424"/>
            <a:ext cx="2219029" cy="1030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r:id="rId5" imgW="965200" imgH="444500" progId="Equation.DSMT4">
                    <p:embed/>
                  </p:oleObj>
                </mc:Choice>
                <mc:Fallback>
                  <p:oleObj r:id="rId5" imgW="965200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447" y="2691424"/>
                          <a:ext cx="2219029" cy="1030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3"/>
            <p:cNvSpPr>
              <a:spLocks noChangeArrowheads="1"/>
            </p:cNvSpPr>
            <p:nvPr/>
          </p:nvSpPr>
          <p:spPr bwMode="auto">
            <a:xfrm>
              <a:off x="5152361" y="2654016"/>
              <a:ext cx="1754269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(m)</a:t>
              </a:r>
              <a:endPara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250930" y="3207052"/>
            <a:ext cx="5979009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答：被冲毁的公路长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640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3612" y="1726988"/>
            <a:ext cx="3324647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3425" y="463669"/>
            <a:ext cx="8517150" cy="1544012"/>
            <a:chOff x="474167" y="692696"/>
            <a:chExt cx="11078210" cy="2058683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2058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连一连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某种松鼠的体长在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到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之间，它的尾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spcBef>
                  <a:spcPts val="760"/>
                </a:spcBef>
                <a:spcAft>
                  <a:spcPts val="760"/>
                </a:spcAft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巴约占体长的   ，尾巴最长约有多长？最短约有多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长？ 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P27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T9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对象 1"/>
            <p:cNvGraphicFramePr>
              <a:graphicFrameLocks noChangeAspect="1"/>
            </p:cNvGraphicFramePr>
            <p:nvPr/>
          </p:nvGraphicFramePr>
          <p:xfrm>
            <a:off x="3853032" y="1127208"/>
            <a:ext cx="366585" cy="1005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r:id="rId4" imgW="152400" imgH="419100" progId="Equation.DSMT4">
                    <p:embed/>
                  </p:oleObj>
                </mc:Choice>
                <mc:Fallback>
                  <p:oleObj r:id="rId4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3032" y="1127208"/>
                          <a:ext cx="366585" cy="1005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559116" y="1929627"/>
            <a:ext cx="2704096" cy="772423"/>
            <a:chOff x="1470341" y="2629031"/>
            <a:chExt cx="3517203" cy="1029897"/>
          </a:xfrm>
        </p:grpSpPr>
        <p:graphicFrame>
          <p:nvGraphicFramePr>
            <p:cNvPr id="8" name="对象 2"/>
            <p:cNvGraphicFramePr>
              <a:graphicFrameLocks noChangeAspect="1"/>
            </p:cNvGraphicFramePr>
            <p:nvPr/>
          </p:nvGraphicFramePr>
          <p:xfrm>
            <a:off x="1470341" y="2629031"/>
            <a:ext cx="1781320" cy="1029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r:id="rId6" imgW="774065" imgH="444500" progId="Equation.DSMT4">
                    <p:embed/>
                  </p:oleObj>
                </mc:Choice>
                <mc:Fallback>
                  <p:oleObj r:id="rId6" imgW="7740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341" y="2629031"/>
                          <a:ext cx="1781320" cy="1029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3233276" y="2643438"/>
              <a:ext cx="175426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(cm)</a:t>
              </a:r>
              <a:endParaRPr lang="zh-CN" altLang="en-US" sz="2100"/>
            </a:p>
          </p:txBody>
        </p:sp>
      </p:grp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811301" y="3736253"/>
            <a:ext cx="784082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532130" indent="-532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答：尾巴最长约有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；最短约有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15920" y="2842500"/>
            <a:ext cx="2625421" cy="737192"/>
            <a:chOff x="1554288" y="3658928"/>
            <a:chExt cx="3414871" cy="982922"/>
          </a:xfrm>
        </p:grpSpPr>
        <p:graphicFrame>
          <p:nvGraphicFramePr>
            <p:cNvPr id="11" name="对象 2"/>
            <p:cNvGraphicFramePr>
              <a:graphicFrameLocks noChangeAspect="1"/>
            </p:cNvGraphicFramePr>
            <p:nvPr/>
          </p:nvGraphicFramePr>
          <p:xfrm>
            <a:off x="1554288" y="3685233"/>
            <a:ext cx="1681498" cy="956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r:id="rId8" imgW="786765" imgH="444500" progId="Equation.DSMT4">
                    <p:embed/>
                  </p:oleObj>
                </mc:Choice>
                <mc:Fallback>
                  <p:oleObj r:id="rId8" imgW="7867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288" y="3685233"/>
                          <a:ext cx="1681498" cy="956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3214891" y="3658928"/>
              <a:ext cx="175426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(cm)</a:t>
              </a:r>
              <a:endParaRPr lang="zh-CN" altLang="en-US" sz="2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85994" y="96757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5994" y="1563638"/>
            <a:ext cx="8248818" cy="256333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整数乘分数可以表示求几个相同加数的和的简便计算，还可以表示求这个整数的几分之几是多少。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求比一个数多几分之几是多少，用乘法计算，即用这个数乘几分之几。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5369" y="24949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67594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掌握求一个数比另一个数多（少）几分之几的实际问题的解法，并会解决有关折扣的实际问题。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理解几折就是十分之几的含义。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8302" y="1329085"/>
            <a:ext cx="5527397" cy="21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549" y="2441287"/>
            <a:ext cx="1744098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8502" y="2364837"/>
            <a:ext cx="1770949" cy="10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整数乘分数的简单应用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91599" y="2601629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男生比女生多植树多少棵？画一画，说一说你是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怎样理解的。</a:t>
            </a:r>
          </a:p>
        </p:txBody>
      </p:sp>
      <p:sp>
        <p:nvSpPr>
          <p:cNvPr id="8" name="Rectangle 3" descr="宽上对角线"/>
          <p:cNvSpPr>
            <a:spLocks noChangeArrowheads="1"/>
          </p:cNvSpPr>
          <p:nvPr/>
        </p:nvSpPr>
        <p:spPr bwMode="auto">
          <a:xfrm>
            <a:off x="3546972" y="4253437"/>
            <a:ext cx="414971" cy="27027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26486" y="1259495"/>
            <a:ext cx="3462564" cy="135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98683" y="1607772"/>
            <a:ext cx="1744098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7651" y="1563290"/>
            <a:ext cx="1770949" cy="10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2072" y="3735515"/>
            <a:ext cx="886084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女生：</a:t>
            </a:r>
          </a:p>
        </p:txBody>
      </p:sp>
      <p:sp>
        <p:nvSpPr>
          <p:cNvPr id="16" name="矩形 15"/>
          <p:cNvSpPr/>
          <p:nvPr/>
        </p:nvSpPr>
        <p:spPr>
          <a:xfrm>
            <a:off x="1880988" y="3789093"/>
            <a:ext cx="1661103" cy="2702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7" name="直接连接符 16"/>
          <p:cNvCxnSpPr>
            <a:stCxn id="16" idx="0"/>
            <a:endCxn id="16" idx="2"/>
          </p:cNvCxnSpPr>
          <p:nvPr/>
        </p:nvCxnSpPr>
        <p:spPr>
          <a:xfrm>
            <a:off x="2656494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116954" y="4198668"/>
            <a:ext cx="886084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男生：</a:t>
            </a:r>
          </a:p>
        </p:txBody>
      </p:sp>
      <p:sp>
        <p:nvSpPr>
          <p:cNvPr id="19" name="矩形 18"/>
          <p:cNvSpPr/>
          <p:nvPr/>
        </p:nvSpPr>
        <p:spPr>
          <a:xfrm>
            <a:off x="1885870" y="4253437"/>
            <a:ext cx="2076073" cy="2702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>
            <a:stCxn id="16" idx="0"/>
            <a:endCxn id="16" idx="2"/>
          </p:cNvCxnSpPr>
          <p:nvPr/>
        </p:nvCxnSpPr>
        <p:spPr>
          <a:xfrm>
            <a:off x="2656250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6" idx="0"/>
            <a:endCxn id="16" idx="2"/>
          </p:cNvCxnSpPr>
          <p:nvPr/>
        </p:nvCxnSpPr>
        <p:spPr>
          <a:xfrm>
            <a:off x="2656250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0"/>
            <a:endCxn id="16" idx="2"/>
          </p:cNvCxnSpPr>
          <p:nvPr/>
        </p:nvCxnSpPr>
        <p:spPr>
          <a:xfrm>
            <a:off x="2656494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6" idx="0"/>
            <a:endCxn id="16" idx="2"/>
          </p:cNvCxnSpPr>
          <p:nvPr/>
        </p:nvCxnSpPr>
        <p:spPr>
          <a:xfrm>
            <a:off x="2656250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6" idx="0"/>
            <a:endCxn id="16" idx="2"/>
          </p:cNvCxnSpPr>
          <p:nvPr/>
        </p:nvCxnSpPr>
        <p:spPr>
          <a:xfrm>
            <a:off x="2656250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6" idx="0"/>
            <a:endCxn id="16" idx="2"/>
          </p:cNvCxnSpPr>
          <p:nvPr/>
        </p:nvCxnSpPr>
        <p:spPr>
          <a:xfrm>
            <a:off x="2656494" y="3789093"/>
            <a:ext cx="0" cy="27003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2369189" y="3486674"/>
            <a:ext cx="886084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20</a:t>
            </a:r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棵</a:t>
            </a:r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56816" y="3389043"/>
            <a:ext cx="184173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4549415" y="4289176"/>
            <a:ext cx="448425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答：男生比女生多植树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棵。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994143" y="3279012"/>
          <a:ext cx="1770948" cy="73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11" imgW="977900" imgH="419100" progId="Equation.DSMT4">
                  <p:embed/>
                </p:oleObj>
              </mc:Choice>
              <mc:Fallback>
                <p:oleObj r:id="rId11" imgW="977900" imgH="4191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143" y="3279012"/>
                        <a:ext cx="1770948" cy="739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/>
      <p:bldP spid="16" grpId="0" bldLvl="0" animBg="1"/>
      <p:bldP spid="18" grpId="0"/>
      <p:bldP spid="19" grpId="0" bldLvl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50040" y="490850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0685" y="1054241"/>
            <a:ext cx="8181653" cy="3253740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解决“一个数比另一个数多（少）几分之几，求这个数比另一个数多（少）多少”的实际问题，先要找准单位“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的量，再根据单位“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的量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多（少）的几分之几＝一个数比另一个数多（少）的量这个等量关系式列式解答。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267973" y="86250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打折的意义及计算方法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67973" y="1454213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）一个书包的原价是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元，打九折后的价格是多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少元？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（教材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0291" y="2572512"/>
            <a:ext cx="2875665" cy="14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174142" y="2572513"/>
            <a:ext cx="2832771" cy="772754"/>
            <a:chOff x="2260619" y="3120838"/>
            <a:chExt cx="3684569" cy="1030339"/>
          </a:xfrm>
        </p:grpSpPr>
        <p:graphicFrame>
          <p:nvGraphicFramePr>
            <p:cNvPr id="10" name="对象 2"/>
            <p:cNvGraphicFramePr>
              <a:graphicFrameLocks noChangeAspect="1"/>
            </p:cNvGraphicFramePr>
            <p:nvPr/>
          </p:nvGraphicFramePr>
          <p:xfrm>
            <a:off x="2260619" y="3120838"/>
            <a:ext cx="1981998" cy="1030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r:id="rId6" imgW="862965" imgH="444500" progId="Equation.DSMT4">
                    <p:embed/>
                  </p:oleObj>
                </mc:Choice>
                <mc:Fallback>
                  <p:oleObj r:id="rId6" imgW="8629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619" y="3120838"/>
                          <a:ext cx="1981998" cy="1030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4190920" y="3120838"/>
              <a:ext cx="1754268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043912" y="3525446"/>
            <a:ext cx="509323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答：打九折后的价格是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77053" y="958598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7183" y="1702594"/>
            <a:ext cx="7669634" cy="138398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已知原价和打几折，求现价，就用原价乘十分之几。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5272" y="867174"/>
            <a:ext cx="7975736" cy="1959511"/>
            <a:chOff x="632460" y="1270635"/>
            <a:chExt cx="10373995" cy="2612681"/>
          </a:xfrm>
        </p:grpSpPr>
        <p:sp>
          <p:nvSpPr>
            <p:cNvPr id="2" name="文本框 1"/>
            <p:cNvSpPr txBox="1"/>
            <p:nvPr/>
          </p:nvSpPr>
          <p:spPr>
            <a:xfrm>
              <a:off x="632460" y="1270635"/>
              <a:ext cx="10373995" cy="261268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淘气和奇思都是集邮爱好者。淘气收集了各种邮票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endParaRPr>
            </a:p>
            <a:p>
              <a:pPr>
                <a:spcBef>
                  <a:spcPts val="760"/>
                </a:spcBef>
                <a:spcAft>
                  <a:spcPts val="760"/>
                </a:spcAft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63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张，奇思收集的邮票数比淘气少   ，奇思比淘 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气少多少张邮票？请先画图表示，再列式计算。</a:t>
              </a:r>
              <a:r>
                <a:rPr lang="zh-CN" altLang="en-US" sz="2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P27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T5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</a:p>
          </p:txBody>
        </p:sp>
        <p:graphicFrame>
          <p:nvGraphicFramePr>
            <p:cNvPr id="6" name="对象 1"/>
            <p:cNvGraphicFramePr>
              <a:graphicFrameLocks noChangeAspect="1"/>
            </p:cNvGraphicFramePr>
            <p:nvPr/>
          </p:nvGraphicFramePr>
          <p:xfrm>
            <a:off x="7675142" y="1772835"/>
            <a:ext cx="350520" cy="96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r:id="rId4" imgW="152400" imgH="419100" progId="Equation.DSMT4">
                    <p:embed/>
                  </p:oleObj>
                </mc:Choice>
                <mc:Fallback>
                  <p:oleObj r:id="rId4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142" y="1772835"/>
                          <a:ext cx="350520" cy="962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582495" y="2957807"/>
            <a:ext cx="2756940" cy="781590"/>
            <a:chOff x="1447635" y="3974650"/>
            <a:chExt cx="3585936" cy="1042120"/>
          </a:xfrm>
        </p:grpSpPr>
        <p:graphicFrame>
          <p:nvGraphicFramePr>
            <p:cNvPr id="8" name="对象 2"/>
            <p:cNvGraphicFramePr>
              <a:graphicFrameLocks noChangeAspect="1"/>
            </p:cNvGraphicFramePr>
            <p:nvPr/>
          </p:nvGraphicFramePr>
          <p:xfrm>
            <a:off x="1447635" y="3974650"/>
            <a:ext cx="1832140" cy="1042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r:id="rId6" imgW="786765" imgH="444500" progId="Equation.DSMT4">
                    <p:embed/>
                  </p:oleObj>
                </mc:Choice>
                <mc:Fallback>
                  <p:oleObj r:id="rId6" imgW="786765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635" y="3974650"/>
                          <a:ext cx="1832140" cy="1042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3278782" y="3974650"/>
              <a:ext cx="1754789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</a:t>
              </a: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093027" y="3906428"/>
            <a:ext cx="5037869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答：奇思比淘气少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张邮票。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962" y="2614605"/>
            <a:ext cx="3909911" cy="12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13425" y="763787"/>
            <a:ext cx="8517150" cy="1451679"/>
            <a:chOff x="407670" y="1018382"/>
            <a:chExt cx="11078210" cy="1935572"/>
          </a:xfrm>
        </p:grpSpPr>
        <p:sp>
          <p:nvSpPr>
            <p:cNvPr id="2" name="文本框 1"/>
            <p:cNvSpPr txBox="1"/>
            <p:nvPr/>
          </p:nvSpPr>
          <p:spPr>
            <a:xfrm>
              <a:off x="407670" y="1018382"/>
              <a:ext cx="11078210" cy="193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国庆长假的第一天，到乡村农家大院的游客有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位，第二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spcBef>
                  <a:spcPts val="760"/>
                </a:spcBef>
                <a:spcAft>
                  <a:spcPts val="760"/>
                </a:spcAft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天来的游客比第一天多了 　。第二天比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第一天多来了多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少游客？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P27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T4</a:t>
              </a:r>
              <a:r>
                <a:rPr lang="zh-CN" altLang="en-US" sz="24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1"/>
            <p:cNvGraphicFramePr>
              <a:graphicFrameLocks noChangeAspect="1"/>
            </p:cNvGraphicFramePr>
            <p:nvPr/>
          </p:nvGraphicFramePr>
          <p:xfrm>
            <a:off x="5442719" y="1468627"/>
            <a:ext cx="360040" cy="987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r:id="rId4" imgW="152400" imgH="419100" progId="Equation.DSMT4">
                    <p:embed/>
                  </p:oleObj>
                </mc:Choice>
                <mc:Fallback>
                  <p:oleObj r:id="rId4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719" y="1468627"/>
                          <a:ext cx="360040" cy="987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4786" y="2641471"/>
            <a:ext cx="3316505" cy="182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41355" y="2014074"/>
            <a:ext cx="8355304" cy="6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⑴画一画，说说你是怎样理解的，并列式解决问题。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0676" y="2495200"/>
            <a:ext cx="3302796" cy="141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1884348" y="3801048"/>
            <a:ext cx="2438527" cy="857284"/>
            <a:chOff x="3052412" y="3313234"/>
            <a:chExt cx="2204328" cy="592559"/>
          </a:xfrm>
        </p:grpSpPr>
        <p:graphicFrame>
          <p:nvGraphicFramePr>
            <p:cNvPr id="10" name="对象 2"/>
            <p:cNvGraphicFramePr>
              <a:graphicFrameLocks noChangeAspect="1"/>
            </p:cNvGraphicFramePr>
            <p:nvPr/>
          </p:nvGraphicFramePr>
          <p:xfrm>
            <a:off x="3052412" y="3313234"/>
            <a:ext cx="1053310" cy="592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r:id="rId8" imgW="685800" imgH="444500" progId="Equation.DSMT4">
                    <p:embed/>
                  </p:oleObj>
                </mc:Choice>
                <mc:Fallback>
                  <p:oleObj r:id="rId8" imgW="685800" imgH="444500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412" y="3313234"/>
                          <a:ext cx="1053310" cy="592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4055678" y="3374010"/>
              <a:ext cx="1201062" cy="44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位</a:t>
              </a:r>
              <a:r>
                <a: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全屏显示(16:9)</PresentationFormat>
  <Paragraphs>63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2023-01-16T18:35:34Z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0A748D71C0D04BE692A8639028511C79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