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00"/>
    <a:srgbClr val="FF0000"/>
    <a:srgbClr val="FFFFFF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3D322-0B9A-4087-8C12-2E80ABB35D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0473E-EAD5-4350-B66B-3176174DA1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473E-EAD5-4350-B66B-3176174DA12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A9E59-1FFF-4EB9-96CC-D9670DAD42AE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492C7-6737-44E7-96B8-0967D4918E41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EABE2E-FF1D-4E8F-90E7-DD26049CFF4A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20450-D846-4CF9-94A5-B15291852C09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4580A-FD6C-435D-8F97-FD8FAB774BC7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90F61-8EA6-4899-A0AB-4D8AE8555855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D8EE6D-383D-4249-9503-22B138193DF4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FFDC1-DC8B-441D-B45E-BACA1475AA2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BFD08-34D7-4E42-8835-09529FCF6D79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E0B7-E85E-43C8-A4F4-E925095C8EA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B3CF2-B70E-414B-BC13-1C061EA70484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B6AF1-2683-48F5-8FA1-31BC20CC7D59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3EB3E-56A6-472A-90C8-5C1F278CD4D3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A1EE6-18AD-4BC1-B696-5BD222909A91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FBAEC-21A6-45E7-A8D9-DA253189B179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15EBA-A824-40C5-9660-A21FF2317DF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963BC-1695-42F7-B9D5-E16AF1D710F0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324A-5493-4647-B6E7-0CA48EE9977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2905E-E4E2-4FA6-92F3-FC440FDF9E5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40D1-0EE6-4915-849C-1B79242DE007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80BEE-9F24-466B-8553-2D089591D20E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C080-FFB6-4119-8233-80648E27E348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AA518E85-816E-4CF2-8219-370E9742F13B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2F7BBFA3-5371-4AB2-B1B3-A4542737188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6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美黑简体" pitchFamily="65" charset="-122"/>
                <a:ea typeface="方正美黑简体" pitchFamily="65" charset="-122"/>
              </a:rPr>
              <a:t>27.1 反比例函数</a:t>
            </a:r>
            <a:endParaRPr lang="zh-CN" altLang="en-US" sz="66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美黑简体" pitchFamily="65" charset="-122"/>
              <a:ea typeface="方正美黑简体" pitchFamily="65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990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1143000"/>
            <a:ext cx="85344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的反比例函数，下表给出了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的一些值；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/>
        </p:nvGraphicFramePr>
        <p:xfrm>
          <a:off x="1905000" y="1981200"/>
          <a:ext cx="5465763" cy="1825626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381000" y="3863975"/>
            <a:ext cx="457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把上表补充完整．</a:t>
            </a:r>
          </a:p>
        </p:txBody>
      </p:sp>
      <p:graphicFrame>
        <p:nvGraphicFramePr>
          <p:cNvPr id="38945" name="Object 33"/>
          <p:cNvGraphicFramePr>
            <a:graphicFrameLocks noChangeAspect="1"/>
          </p:cNvGraphicFramePr>
          <p:nvPr/>
        </p:nvGraphicFramePr>
        <p:xfrm>
          <a:off x="914400" y="5257800"/>
          <a:ext cx="53276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文档" r:id="rId3" imgW="5359400" imgH="788670" progId="Word.Document.8">
                  <p:embed/>
                </p:oleObj>
              </mc:Choice>
              <mc:Fallback>
                <p:oleObj name="文档" r:id="rId3" imgW="5359400" imgH="788670" progId="Word.Documen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7800"/>
                        <a:ext cx="53276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1219200"/>
            <a:ext cx="85344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成反比例，当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的值．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838200" y="3048000"/>
          <a:ext cx="292417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文档" r:id="rId3" imgW="2997835" imgH="1635125" progId="Word.Document.8">
                  <p:embed/>
                </p:oleObj>
              </mc:Choice>
              <mc:Fallback>
                <p:oleObj name="文档" r:id="rId3" imgW="2997835" imgH="163512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292417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606425" y="1296988"/>
          <a:ext cx="8166100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文档" r:id="rId3" imgW="8267700" imgH="2029460" progId="Word.Document.8">
                  <p:embed/>
                </p:oleObj>
              </mc:Choice>
              <mc:Fallback>
                <p:oleObj name="文档" r:id="rId3" imgW="8267700" imgH="20294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296988"/>
                        <a:ext cx="8166100" cy="202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685800" y="3048000"/>
          <a:ext cx="7050088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文档" r:id="rId5" imgW="7140575" imgH="1582420" progId="Word.Document.8">
                  <p:embed/>
                </p:oleObj>
              </mc:Choice>
              <mc:Fallback>
                <p:oleObj name="文档" r:id="rId5" imgW="7140575" imgH="15824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7050088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04800" y="1295400"/>
            <a:ext cx="85344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17．(10分)一司机驾驶汽车从甲地去乙地，以80千米/时的平均速度用6小时到达目的地．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当司机驾驶汽车按原路匀速返回时，求汽车速度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之间的函数关系式；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如果该司机匀速返回时，用了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小时，求返回时的速度．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57200" y="4114800"/>
          <a:ext cx="8134350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文档" r:id="rId3" imgW="8237220" imgH="2564130" progId="Word.Document.8">
                  <p:embed/>
                </p:oleObj>
              </mc:Choice>
              <mc:Fallback>
                <p:oleObj name="文档" r:id="rId3" imgW="8237220" imgH="256413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8134350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1295400"/>
            <a:ext cx="8534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已知函数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成正比例，且当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的函数关系式．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57200" y="3594100"/>
          <a:ext cx="83454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文档" r:id="rId3" imgW="8551545" imgH="3315970" progId="Word.Document.8">
                  <p:embed/>
                </p:oleObj>
              </mc:Choice>
              <mc:Fallback>
                <p:oleObj name="文档" r:id="rId3" imgW="8551545" imgH="33159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94100"/>
                        <a:ext cx="83454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14400" y="1905000"/>
            <a:ext cx="1581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22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比例系数　</a:t>
            </a:r>
            <a:endParaRPr lang="zh-CN" altLang="en-US" sz="2200" b="1">
              <a:solidFill>
                <a:srgbClr val="FF0066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257800" y="2438400"/>
            <a:ext cx="744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22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≠</a:t>
            </a:r>
            <a:r>
              <a:rPr lang="zh-CN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zh-CN" sz="22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" y="1295400"/>
            <a:ext cx="87630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．形如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________(k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为常数，且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k≠0)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的函数称为反比例函数，其中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称为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．反比例函数中自变量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143000" y="1143000"/>
          <a:ext cx="18827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文档" r:id="rId3" imgW="1913890" imgH="788670" progId="Word.Document.8">
                  <p:embed/>
                </p:oleObj>
              </mc:Choice>
              <mc:Fallback>
                <p:oleObj name="文档" r:id="rId3" imgW="191389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18827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486400" y="1295400"/>
            <a:ext cx="466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 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1000" y="1219200"/>
          <a:ext cx="8250238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Document" r:id="rId3" imgW="8430895" imgH="4843145" progId="Word.Document.8">
                  <p:embed/>
                </p:oleObj>
              </mc:Choice>
              <mc:Fallback>
                <p:oleObj name="Document" r:id="rId3" imgW="8430895" imgH="484314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8250238" cy="474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209675" y="4038600"/>
            <a:ext cx="466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3400" y="838200"/>
          <a:ext cx="83788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文档" r:id="rId3" imgW="8575675" imgH="1125220" progId="Word.Document.8">
                  <p:embed/>
                </p:oleObj>
              </mc:Choice>
              <mc:Fallback>
                <p:oleObj name="文档" r:id="rId3" imgW="8575675" imgH="11252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83788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-76200" y="1676400"/>
          <a:ext cx="8272463" cy="397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文档" r:id="rId5" imgW="8376920" imgH="3993515" progId="Word.Document.8">
                  <p:embed/>
                </p:oleObj>
              </mc:Choice>
              <mc:Fallback>
                <p:oleObj name="文档" r:id="rId5" imgW="8376920" imgH="399351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676400"/>
                        <a:ext cx="8272463" cy="397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629400" y="685800"/>
          <a:ext cx="4143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文档" r:id="rId7" imgW="429895" imgH="788670" progId="Word.Document.8">
                  <p:embed/>
                </p:oleObj>
              </mc:Choice>
              <mc:Fallback>
                <p:oleObj name="文档" r:id="rId7" imgW="429895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85800"/>
                        <a:ext cx="4143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57200" y="2849563"/>
          <a:ext cx="8494713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文档" r:id="rId9" imgW="8697595" imgH="1599565" progId="Word.Document.8">
                  <p:embed/>
                </p:oleObj>
              </mc:Choice>
              <mc:Fallback>
                <p:oleObj name="文档" r:id="rId9" imgW="8697595" imgH="159956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9563"/>
                        <a:ext cx="8494713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81000" y="4891088"/>
          <a:ext cx="8569325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文档" r:id="rId11" imgW="8677910" imgH="1976120" progId="Word.Document.8">
                  <p:embed/>
                </p:oleObj>
              </mc:Choice>
              <mc:Fallback>
                <p:oleObj name="文档" r:id="rId11" imgW="8677910" imgH="19761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91088"/>
                        <a:ext cx="8569325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0" y="1905000"/>
            <a:ext cx="744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2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≠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的反比例函数，当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，自变量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某公司有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吨煤，这些煤所用天数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与平均每天用煤量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，自变量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3429000"/>
            <a:ext cx="812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620000" y="4495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0" y="4343400"/>
          <a:ext cx="8207375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文档" r:id="rId3" imgW="8313420" imgH="1581150" progId="Word.Document.8">
                  <p:embed/>
                </p:oleObj>
              </mc:Choice>
              <mc:Fallback>
                <p:oleObj name="文档" r:id="rId3" imgW="8313420" imgH="158115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8207375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371600" y="1676400"/>
          <a:ext cx="8191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文档" r:id="rId5" imgW="846455" imgH="796290" progId="Word.Document.8">
                  <p:embed/>
                </p:oleObj>
              </mc:Choice>
              <mc:Fallback>
                <p:oleObj name="文档" r:id="rId5" imgW="846455" imgH="79629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8191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733800" y="2667000"/>
          <a:ext cx="12652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文档" r:id="rId7" imgW="1282065" imgH="788670" progId="Word.Document.8">
                  <p:embed/>
                </p:oleObj>
              </mc:Choice>
              <mc:Fallback>
                <p:oleObj name="文档" r:id="rId7" imgW="1282065" imgH="7886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12652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" y="1295400"/>
            <a:ext cx="8763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已知一个函数的关系满足下表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(x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为自变量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，则这个函数的表达式为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graphicFrame>
        <p:nvGraphicFramePr>
          <p:cNvPr id="34820" name="Group 4"/>
          <p:cNvGraphicFramePr>
            <a:graphicFrameLocks noGrp="1"/>
          </p:cNvGraphicFramePr>
          <p:nvPr/>
        </p:nvGraphicFramePr>
        <p:xfrm>
          <a:off x="228600" y="2667000"/>
          <a:ext cx="8763000" cy="1402080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51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870" name="Object 54"/>
          <p:cNvGraphicFramePr>
            <a:graphicFrameLocks noChangeAspect="1"/>
          </p:cNvGraphicFramePr>
          <p:nvPr/>
        </p:nvGraphicFramePr>
        <p:xfrm>
          <a:off x="685800" y="4724400"/>
          <a:ext cx="7165975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文档" r:id="rId3" imgW="7258685" imgH="1582420" progId="Word.Document.8">
                  <p:embed/>
                </p:oleObj>
              </mc:Choice>
              <mc:Fallback>
                <p:oleObj name="文档" r:id="rId3" imgW="7258685" imgH="1582420" progId="Word.Document.8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7165975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1676400" y="1905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81000" y="1143000"/>
          <a:ext cx="8208963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Document" r:id="rId4" imgW="8345170" imgH="2721610" progId="Word.Document.8">
                  <p:embed/>
                </p:oleObj>
              </mc:Choice>
              <mc:Fallback>
                <p:oleObj name="Document" r:id="rId4" imgW="8345170" imgH="27216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208963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33400" y="3263900"/>
          <a:ext cx="7666038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文档" r:id="rId6" imgW="7807325" imgH="3653155" progId="Word.Document.8">
                  <p:embed/>
                </p:oleObj>
              </mc:Choice>
              <mc:Fallback>
                <p:oleObj name="文档" r:id="rId6" imgW="7807325" imgH="365315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63900"/>
                        <a:ext cx="7666038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1066800"/>
            <a:ext cx="87630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．下列关系中，成反比例函数的是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．圆的面积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与半径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．三角形的面积一定，它的底边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与这边上的高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．人的年龄与身高的关系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．小明从家到学校，剩下的路程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与速度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0" y="4191000"/>
          <a:ext cx="7942263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3" imgW="8075930" imgH="1984375" progId="Word.Document.8">
                  <p:embed/>
                </p:oleObj>
              </mc:Choice>
              <mc:Fallback>
                <p:oleObj name="Document" r:id="rId3" imgW="8075930" imgH="19843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91000"/>
                        <a:ext cx="7942263" cy="196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257800" y="1219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239000" y="4419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467600" y="1401763"/>
            <a:ext cx="4397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28600" y="1219200"/>
            <a:ext cx="87630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成正比，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成反比，则下列说法正确的是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的正比例函数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的反比例函数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的一次函数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</a:t>
            </a:r>
            <a:endParaRPr lang="zh-CN" altLang="en-US" sz="2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成反比例，且当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38200" y="4343400"/>
            <a:ext cx="674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全屏显示(4:3)</PresentationFormat>
  <Paragraphs>85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方正美黑简体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2022-01-10T01:57:04Z</dcterms:created>
  <dcterms:modified xsi:type="dcterms:W3CDTF">2023-01-16T18:35:39Z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972F8B68307049DE9D7BB21596D59E11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