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6" r:id="rId2"/>
    <p:sldId id="257" r:id="rId3"/>
    <p:sldId id="258" r:id="rId4"/>
    <p:sldId id="259" r:id="rId5"/>
    <p:sldId id="265" r:id="rId6"/>
    <p:sldId id="266" r:id="rId7"/>
    <p:sldId id="262" r:id="rId8"/>
    <p:sldId id="271" r:id="rId9"/>
    <p:sldId id="275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sz="4400" b="1" kern="1200">
        <a:solidFill>
          <a:srgbClr val="FF0066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6600FF"/>
    <a:srgbClr val="9900CC"/>
    <a:srgbClr val="0066FF"/>
    <a:srgbClr val="CC00CC"/>
    <a:srgbClr val="D60093"/>
    <a:srgbClr val="FF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6F2D2-4339-451D-B009-502DD3386AE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87D7A-1F44-4D4B-AA84-51820BEF1D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87D7A-1F44-4D4B-AA84-51820BEF1DB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1773238"/>
            <a:ext cx="7772400" cy="1179512"/>
          </a:xfrm>
          <a:solidFill>
            <a:schemeClr val="bg1">
              <a:alpha val="9999"/>
            </a:schemeClr>
          </a:solidFill>
        </p:spPr>
        <p:txBody>
          <a:bodyPr/>
          <a:lstStyle>
            <a:lvl1pPr algn="r">
              <a:defRPr sz="28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fr-CA" noProof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070225"/>
            <a:ext cx="6400800" cy="863600"/>
          </a:xfrm>
          <a:solidFill>
            <a:schemeClr val="bg1">
              <a:alpha val="9999"/>
            </a:schemeClr>
          </a:solidFill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rgbClr val="777777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fr-CA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C5FEE-903B-4D51-A74C-916C6A90905F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5B3EC-6BA0-4EBE-8E22-CAD5642C5012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4460E4-3470-48AB-B1FA-5F015255DE91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0C139-4B77-4C02-97F9-EDB738042FC3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E5D6B-BD35-4833-B343-ABCE198255A4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6D12D-A56B-4905-A45C-4EDA8A293C1E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DF78FB-4FDB-43B6-AA12-7802A279B8DF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808B3-C7F4-412E-B0FB-C1B3A8C546A9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636F2-7ECF-4954-BAB9-8608A1AC0982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5A9CD-6A5F-413B-9209-02CE7857754A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16908-AB35-4F2F-A27B-ECC95DDEB673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84AAB-0B95-42DA-B033-767B9351FEDE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2E0E3-0F38-48AB-BA7A-9CF729AB9181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2E705-B0EF-404E-8B00-E4DC30D27D9E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797C8A-97E8-4FCC-86B9-EA69534DA563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2524C-493F-4F87-AED0-02B0292BF435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90B863-18C6-4798-8AAA-BE47D87F12E6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00802-2FDE-4B57-9159-F6A629432F4C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fr-CA" smtClean="0"/>
              <a:t>单击此处编辑母版标题样式</a:t>
            </a:r>
          </a:p>
        </p:txBody>
      </p:sp>
      <p:sp>
        <p:nvSpPr>
          <p:cNvPr id="614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fr-CA" smtClean="0"/>
              <a:t>单击此处编辑母版文本样式</a:t>
            </a:r>
          </a:p>
          <a:p>
            <a:pPr lvl="1"/>
            <a:r>
              <a:rPr lang="zh-CN" altLang="fr-CA" smtClean="0"/>
              <a:t>第二级</a:t>
            </a:r>
          </a:p>
          <a:p>
            <a:pPr lvl="2"/>
            <a:r>
              <a:rPr lang="zh-CN" altLang="fr-CA" smtClean="0"/>
              <a:t>第三级</a:t>
            </a:r>
          </a:p>
          <a:p>
            <a:pPr lvl="3"/>
            <a:r>
              <a:rPr lang="zh-CN" altLang="fr-CA" smtClean="0"/>
              <a:t>第四级</a:t>
            </a:r>
          </a:p>
          <a:p>
            <a:pPr lvl="4"/>
            <a:r>
              <a:rPr lang="zh-CN" altLang="fr-CA" smtClean="0"/>
              <a:t>第五级</a:t>
            </a:r>
          </a:p>
        </p:txBody>
      </p:sp>
      <p:sp>
        <p:nvSpPr>
          <p:cNvPr id="614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8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fld id="{E12E34AA-C2EF-4E35-92A4-526406E0D164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14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8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15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8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fld id="{E7B44D1A-A037-4C4C-8177-B2716A41A3EA}" type="slidenum">
              <a:rPr lang="zh-CN" altLang="fr-CA"/>
              <a:t>‹#›</a:t>
            </a:fld>
            <a:endParaRPr lang="fr-CA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rgbClr val="C0C0C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rgbClr val="C0C0C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>
          <a:solidFill>
            <a:srgbClr val="C0C0C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>
          <a:solidFill>
            <a:srgbClr val="C0C0C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339752" y="908720"/>
            <a:ext cx="6378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200" b="0" kern="10" dirty="0" smtClean="0">
                <a:ln w="19050" cmpd="sng">
                  <a:noFill/>
                  <a:rou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方正正大黑简体" pitchFamily="2" charset="-122"/>
                <a:ea typeface="方正正大黑简体" pitchFamily="2" charset="-122"/>
              </a:rPr>
              <a:t>13.2 </a:t>
            </a:r>
            <a:r>
              <a:rPr lang="zh-CN" altLang="en-US" sz="7200" b="0" kern="10" dirty="0" smtClean="0">
                <a:ln w="19050" cmpd="sng">
                  <a:noFill/>
                  <a:rou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方正正大黑简体" pitchFamily="2" charset="-122"/>
                <a:ea typeface="方正正大黑简体" pitchFamily="2" charset="-122"/>
              </a:rPr>
              <a:t>全等图形</a:t>
            </a:r>
            <a:endParaRPr lang="zh-CN" altLang="en-US" sz="7200" b="0" kern="10" dirty="0">
              <a:ln w="19050" cmpd="sng">
                <a:noFill/>
                <a:rou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方正正大黑简体" pitchFamily="2" charset="-122"/>
              <a:ea typeface="方正正大黑简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96683" y="522919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600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/>
          </p:cNvSpPr>
          <p:nvPr/>
        </p:nvSpPr>
        <p:spPr bwMode="auto">
          <a:xfrm>
            <a:off x="899592" y="1196752"/>
            <a:ext cx="7273925" cy="3527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dirty="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请自主阅读目标揭示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380288" y="5516563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0">
                <a:ea typeface="宋体" panose="02010600030101010101" pitchFamily="2" charset="-122"/>
              </a:rPr>
              <a:t>1</a:t>
            </a:r>
            <a:r>
              <a:rPr lang="zh-CN" sz="2800" b="0"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/>
          </p:cNvSpPr>
          <p:nvPr/>
        </p:nvSpPr>
        <p:spPr bwMode="auto">
          <a:xfrm>
            <a:off x="1259632" y="1124744"/>
            <a:ext cx="6553200" cy="29511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dirty="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独立完成知识回顾</a:t>
            </a:r>
          </a:p>
        </p:txBody>
      </p:sp>
      <p:sp>
        <p:nvSpPr>
          <p:cNvPr id="6147" name="WordArt 3"/>
          <p:cNvSpPr>
            <a:spLocks noChangeArrowheads="1" noChangeShapeType="1"/>
          </p:cNvSpPr>
          <p:nvPr/>
        </p:nvSpPr>
        <p:spPr bwMode="auto">
          <a:xfrm>
            <a:off x="6804025" y="4797425"/>
            <a:ext cx="1143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9050" cmpd="sng">
                  <a:solidFill>
                    <a:srgbClr val="FF00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600" kern="10">
                <a:ln w="19050" cmpd="sng">
                  <a:solidFill>
                    <a:srgbClr val="FF00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11863" y="4365625"/>
            <a:ext cx="1655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 b="0">
                <a:solidFill>
                  <a:srgbClr val="CC00CC"/>
                </a:solidFill>
                <a:ea typeface="宋体" panose="02010600030101010101" pitchFamily="2" charset="-122"/>
              </a:rPr>
              <a:t>3</a:t>
            </a:r>
            <a:r>
              <a:rPr lang="zh-CN" sz="4000" b="0">
                <a:solidFill>
                  <a:srgbClr val="CC00CC"/>
                </a:solidFill>
                <a:ea typeface="宋体" panose="02010600030101010101" pitchFamily="2" charset="-122"/>
              </a:rPr>
              <a:t>分钟</a:t>
            </a:r>
          </a:p>
        </p:txBody>
      </p:sp>
      <p:sp>
        <p:nvSpPr>
          <p:cNvPr id="7171" name="WordArt 3"/>
          <p:cNvSpPr>
            <a:spLocks noChangeArrowheads="1" noChangeShapeType="1"/>
          </p:cNvSpPr>
          <p:nvPr/>
        </p:nvSpPr>
        <p:spPr bwMode="auto">
          <a:xfrm>
            <a:off x="971550" y="1628775"/>
            <a:ext cx="6840538" cy="19446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dirty="0">
                <a:ln w="9525" cmpd="sng">
                  <a:solidFill>
                    <a:srgbClr val="0000FF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独立完成自主探究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9099" y="66675"/>
            <a:ext cx="7848600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endParaRPr lang="zh-CN" altLang="en-US" sz="2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chemeClr val="tx1"/>
                </a:solidFill>
              </a:rPr>
              <a:t>（1）______________________叫做全等图形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chemeClr val="tx1"/>
                </a:solidFill>
              </a:rPr>
              <a:t>（2）两个全等图形完全重合时     ________________________叫做对应点，  ________________________叫做对应线段    ________________________叫做对应角</a:t>
            </a:r>
            <a:r>
              <a:rPr lang="zh-CN" altLang="en-US" sz="2800" dirty="0" smtClean="0">
                <a:solidFill>
                  <a:schemeClr val="tx1"/>
                </a:solidFill>
              </a:rPr>
              <a:t>。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8195" name="WordArt 3"/>
          <p:cNvSpPr>
            <a:spLocks noChangeArrowheads="1" noChangeShapeType="1"/>
          </p:cNvSpPr>
          <p:nvPr/>
        </p:nvSpPr>
        <p:spPr bwMode="auto">
          <a:xfrm>
            <a:off x="3059237" y="5589240"/>
            <a:ext cx="2160588" cy="9366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zh-CN" altLang="en-US" sz="3600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齐读两遍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16137" y="785069"/>
            <a:ext cx="5545138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/>
              <a:t>能够完全重合的两个图形</a:t>
            </a:r>
          </a:p>
          <a:p>
            <a:endParaRPr lang="zh-CN" altLang="en-US" sz="2400" dirty="0"/>
          </a:p>
          <a:p>
            <a:pPr>
              <a:lnSpc>
                <a:spcPct val="160000"/>
              </a:lnSpc>
            </a:pPr>
            <a:r>
              <a:rPr lang="zh-CN" altLang="en-US" sz="2400" dirty="0"/>
              <a:t>互相重合的点</a:t>
            </a:r>
          </a:p>
          <a:p>
            <a:pPr>
              <a:lnSpc>
                <a:spcPct val="160000"/>
              </a:lnSpc>
            </a:pPr>
            <a:r>
              <a:rPr lang="zh-CN" altLang="en-US" sz="2400" dirty="0"/>
              <a:t>互相重合的线段</a:t>
            </a:r>
          </a:p>
          <a:p>
            <a:pPr>
              <a:lnSpc>
                <a:spcPct val="160000"/>
              </a:lnSpc>
            </a:pPr>
            <a:r>
              <a:rPr lang="zh-CN" altLang="en-US" sz="2400" dirty="0"/>
              <a:t>互相重合的角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859462" y="4240957"/>
            <a:ext cx="30241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132262" y="3645024"/>
            <a:ext cx="52197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dirty="0" smtClean="0">
                <a:solidFill>
                  <a:schemeClr val="tx1"/>
                </a:solidFill>
              </a:rPr>
              <a:t>全</a:t>
            </a:r>
            <a:r>
              <a:rPr lang="zh-CN" altLang="en-US" sz="2400" dirty="0">
                <a:solidFill>
                  <a:schemeClr val="tx1"/>
                </a:solidFill>
              </a:rPr>
              <a:t>等用符号:“</a:t>
            </a:r>
            <a:r>
              <a:rPr lang="zh-CN" altLang="en-US" sz="2800" dirty="0"/>
              <a:t>≌</a:t>
            </a:r>
            <a:r>
              <a:rPr lang="zh-CN" altLang="en-US" sz="2400" dirty="0">
                <a:solidFill>
                  <a:schemeClr val="tx1"/>
                </a:solidFill>
              </a:rPr>
              <a:t>”来表示</a:t>
            </a:r>
            <a:r>
              <a:rPr lang="zh-CN" altLang="en-US" sz="2800" dirty="0">
                <a:solidFill>
                  <a:schemeClr val="tx1"/>
                </a:solidFill>
              </a:rPr>
              <a:t>，</a:t>
            </a:r>
            <a:endParaRPr lang="en-US" altLang="zh-CN" sz="2800" dirty="0">
              <a:solidFill>
                <a:schemeClr val="tx1"/>
              </a:solidFill>
            </a:endParaRPr>
          </a:p>
          <a:p>
            <a:r>
              <a:rPr lang="zh-CN" altLang="en-US" sz="2400" dirty="0" smtClean="0">
                <a:solidFill>
                  <a:schemeClr val="tx1"/>
                </a:solidFill>
              </a:rPr>
              <a:t>△</a:t>
            </a:r>
            <a:r>
              <a:rPr lang="zh-CN" altLang="en-US" sz="2400" dirty="0">
                <a:solidFill>
                  <a:schemeClr val="tx1"/>
                </a:solidFill>
              </a:rPr>
              <a:t>ABC和△DEF 全等</a:t>
            </a:r>
            <a:r>
              <a:rPr lang="zh-CN" altLang="en-US" sz="2800" dirty="0">
                <a:solidFill>
                  <a:schemeClr val="tx1"/>
                </a:solidFill>
              </a:rPr>
              <a:t>，</a:t>
            </a:r>
            <a:endParaRPr lang="en-US" altLang="zh-CN" sz="2800" dirty="0">
              <a:solidFill>
                <a:schemeClr val="tx1"/>
              </a:solidFill>
            </a:endParaRPr>
          </a:p>
          <a:p>
            <a:r>
              <a:rPr lang="zh-CN" altLang="en-US" sz="2000" dirty="0">
                <a:solidFill>
                  <a:schemeClr val="tx1"/>
                </a:solidFill>
              </a:rPr>
              <a:t>记作△</a:t>
            </a:r>
            <a:r>
              <a:rPr lang="zh-CN" altLang="en-US" sz="2400" i="1" dirty="0"/>
              <a:t>ABC≌ △DEF</a:t>
            </a:r>
            <a:r>
              <a:rPr lang="zh-CN" altLang="en-US" sz="2000" dirty="0">
                <a:solidFill>
                  <a:schemeClr val="tx1"/>
                </a:solidFill>
              </a:rPr>
              <a:t>,</a:t>
            </a:r>
            <a:endParaRPr lang="en-US" altLang="zh-CN" sz="2000" dirty="0">
              <a:solidFill>
                <a:schemeClr val="tx1"/>
              </a:solidFill>
            </a:endParaRPr>
          </a:p>
          <a:p>
            <a:r>
              <a:rPr lang="zh-CN" altLang="en-US" sz="2000" dirty="0">
                <a:solidFill>
                  <a:schemeClr val="tx1"/>
                </a:solidFill>
              </a:rPr>
              <a:t>读作“</a:t>
            </a:r>
            <a:r>
              <a:rPr lang="zh-CN" altLang="en-US" sz="2000" dirty="0">
                <a:solidFill>
                  <a:srgbClr val="3333FF"/>
                </a:solidFill>
              </a:rPr>
              <a:t>三角形 ABC全等于三角形DEF</a:t>
            </a:r>
            <a:r>
              <a:rPr lang="en-US" altLang="zh-CN" sz="2000" dirty="0">
                <a:solidFill>
                  <a:schemeClr val="tx1"/>
                </a:solidFill>
              </a:rPr>
              <a:t>”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ldLvl="0" autoUpdateAnimBg="0"/>
      <p:bldP spid="82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584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zh-CN" sz="9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</a:t>
            </a:r>
            <a:endParaRPr lang="zh-CN" altLang="zh-CN" sz="1800" b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584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zh-CN" sz="9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</a:t>
            </a:r>
            <a:endParaRPr lang="zh-CN" altLang="zh-CN" sz="1800" b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987675" y="5661025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1800" b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9222" name="WordArt 6"/>
          <p:cNvSpPr>
            <a:spLocks noChangeArrowheads="1" noChangeShapeType="1"/>
          </p:cNvSpPr>
          <p:nvPr/>
        </p:nvSpPr>
        <p:spPr bwMode="auto">
          <a:xfrm>
            <a:off x="1403350" y="908050"/>
            <a:ext cx="5832475" cy="3600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做练一练</a:t>
            </a:r>
          </a:p>
        </p:txBody>
      </p:sp>
      <p:sp>
        <p:nvSpPr>
          <p:cNvPr id="9223" name="WordArt 7"/>
          <p:cNvSpPr>
            <a:spLocks noChangeArrowheads="1" noChangeShapeType="1"/>
          </p:cNvSpPr>
          <p:nvPr/>
        </p:nvSpPr>
        <p:spPr bwMode="auto">
          <a:xfrm>
            <a:off x="7092950" y="5373688"/>
            <a:ext cx="1143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3600" kern="1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/>
          </p:cNvSpPr>
          <p:nvPr/>
        </p:nvSpPr>
        <p:spPr bwMode="auto">
          <a:xfrm>
            <a:off x="827088" y="1844824"/>
            <a:ext cx="7057280" cy="151249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atte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sz="3600" dirty="0">
                <a:ln w="9525" cmpd="sng">
                  <a:rou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继续做师生合作探究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516688" y="5084763"/>
            <a:ext cx="172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ea typeface="宋体" panose="02010600030101010101" pitchFamily="2" charset="-122"/>
              </a:rPr>
              <a:t>5</a:t>
            </a:r>
            <a:r>
              <a:rPr lang="zh-CN" sz="3200"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/>
          </p:cNvSpPr>
          <p:nvPr/>
        </p:nvSpPr>
        <p:spPr bwMode="auto">
          <a:xfrm>
            <a:off x="755650" y="1341438"/>
            <a:ext cx="5834063" cy="14398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dirty="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FF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你学到了什么？</a:t>
            </a:r>
          </a:p>
        </p:txBody>
      </p:sp>
      <p:sp>
        <p:nvSpPr>
          <p:cNvPr id="11267" name="WordArt 3"/>
          <p:cNvSpPr>
            <a:spLocks noChangeArrowheads="1" noChangeShapeType="1"/>
          </p:cNvSpPr>
          <p:nvPr/>
        </p:nvSpPr>
        <p:spPr bwMode="auto">
          <a:xfrm>
            <a:off x="6516688" y="2636838"/>
            <a:ext cx="1655762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dirty="0">
                <a:ln w="9525" cmpd="sng">
                  <a:solidFill>
                    <a:srgbClr val="00008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600" dirty="0">
                <a:ln w="9525" cmpd="sng">
                  <a:solidFill>
                    <a:srgbClr val="00008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/>
          </p:cNvSpPr>
          <p:nvPr/>
        </p:nvSpPr>
        <p:spPr bwMode="auto">
          <a:xfrm>
            <a:off x="1187624" y="1341438"/>
            <a:ext cx="6624637" cy="2808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dirty="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做自我检测</a:t>
            </a:r>
          </a:p>
        </p:txBody>
      </p:sp>
      <p:sp>
        <p:nvSpPr>
          <p:cNvPr id="12291" name="WordArt 3"/>
          <p:cNvSpPr>
            <a:spLocks noChangeArrowheads="1" noChangeShapeType="1"/>
          </p:cNvSpPr>
          <p:nvPr/>
        </p:nvSpPr>
        <p:spPr bwMode="auto">
          <a:xfrm>
            <a:off x="6156325" y="4365625"/>
            <a:ext cx="1944688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dirty="0">
                <a:gradFill rotWithShape="0">
                  <a:gsLst>
                    <a:gs pos="0">
                      <a:srgbClr val="FF66FF"/>
                    </a:gs>
                    <a:gs pos="100000">
                      <a:srgbClr val="CC00CC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14</a:t>
            </a:r>
            <a:r>
              <a:rPr lang="zh-CN" altLang="en-US" sz="3600" dirty="0">
                <a:gradFill rotWithShape="0">
                  <a:gsLst>
                    <a:gs pos="0">
                      <a:srgbClr val="FF66FF"/>
                    </a:gs>
                    <a:gs pos="100000">
                      <a:srgbClr val="CC00CC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WWW.2PPT.COM&#10;">
  <a:themeElements>
    <a:clrScheme name="濯清涟而不妖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濯清涟而不妖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濯清涟而不妖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主题8</Template>
  <TotalTime>0</TotalTime>
  <Words>133</Words>
  <Application>Microsoft Office PowerPoint</Application>
  <PresentationFormat>全屏显示(4:3)</PresentationFormat>
  <Paragraphs>32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方正正大黑简体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2022-01-07T07:14:26Z</dcterms:created>
  <dcterms:modified xsi:type="dcterms:W3CDTF">2023-01-16T18:35:50Z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F3D462130B584FAB9B69C19E33A5E55F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