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3"/>
  </p:notesMasterIdLst>
  <p:handoutMasterIdLst>
    <p:handoutMasterId r:id="rId44"/>
  </p:handoutMasterIdLst>
  <p:sldIdLst>
    <p:sldId id="256" r:id="rId2"/>
    <p:sldId id="257" r:id="rId3"/>
    <p:sldId id="404" r:id="rId4"/>
    <p:sldId id="361" r:id="rId5"/>
    <p:sldId id="435" r:id="rId6"/>
    <p:sldId id="259" r:id="rId7"/>
    <p:sldId id="407" r:id="rId8"/>
    <p:sldId id="408" r:id="rId9"/>
    <p:sldId id="340" r:id="rId10"/>
    <p:sldId id="388" r:id="rId11"/>
    <p:sldId id="409" r:id="rId12"/>
    <p:sldId id="410" r:id="rId13"/>
    <p:sldId id="411" r:id="rId14"/>
    <p:sldId id="391" r:id="rId15"/>
    <p:sldId id="412" r:id="rId16"/>
    <p:sldId id="413" r:id="rId17"/>
    <p:sldId id="414" r:id="rId18"/>
    <p:sldId id="415" r:id="rId19"/>
    <p:sldId id="416" r:id="rId20"/>
    <p:sldId id="417" r:id="rId21"/>
    <p:sldId id="418" r:id="rId22"/>
    <p:sldId id="421" r:id="rId23"/>
    <p:sldId id="419" r:id="rId24"/>
    <p:sldId id="389" r:id="rId25"/>
    <p:sldId id="390" r:id="rId26"/>
    <p:sldId id="392" r:id="rId27"/>
    <p:sldId id="423" r:id="rId28"/>
    <p:sldId id="424" r:id="rId29"/>
    <p:sldId id="426" r:id="rId30"/>
    <p:sldId id="429" r:id="rId31"/>
    <p:sldId id="430" r:id="rId32"/>
    <p:sldId id="433" r:id="rId33"/>
    <p:sldId id="431" r:id="rId34"/>
    <p:sldId id="341" r:id="rId35"/>
    <p:sldId id="427" r:id="rId36"/>
    <p:sldId id="287" r:id="rId37"/>
    <p:sldId id="422" r:id="rId38"/>
    <p:sldId id="428" r:id="rId39"/>
    <p:sldId id="432" r:id="rId40"/>
    <p:sldId id="434" r:id="rId41"/>
    <p:sldId id="405" r:id="rId42"/>
  </p:sldIdLst>
  <p:sldSz cx="9144000" cy="5143500" type="screen16x9"/>
  <p:notesSz cx="6858000" cy="9144000"/>
  <p:defaultTex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00"/>
    <a:srgbClr val="FF00FF"/>
    <a:srgbClr val="FCF600"/>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51" autoAdjust="0"/>
    <p:restoredTop sz="93962" autoAdjust="0"/>
  </p:normalViewPr>
  <p:slideViewPr>
    <p:cSldViewPr snapToGrid="0">
      <p:cViewPr>
        <p:scale>
          <a:sx n="110" d="100"/>
          <a:sy n="110" d="100"/>
        </p:scale>
        <p:origin x="-858" y="-648"/>
      </p:cViewPr>
      <p:guideLst>
        <p:guide orient="horz" pos="1620"/>
        <p:guide pos="2880"/>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2023-01-17</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anose="020B0604020202020204" pitchFamily="34" charset="0"/>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anose="020B0604020202020204" pitchFamily="34" charset="0"/>
              </a:defRPr>
            </a:lvl1pPr>
          </a:lstStyle>
          <a:p>
            <a:pPr>
              <a:defRPr/>
            </a:pPr>
            <a:fld id="{D1C3996D-2B8A-4C26-9E84-701CF2B29AC6}" type="datetimeFigureOut">
              <a:rPr lang="zh-CN" altLang="en-US"/>
              <a:t>2023-01-17</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zh-CN" altLang="en-US" noProof="0" smtClean="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anose="020B0604020202020204" pitchFamily="34" charset="0"/>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anose="020B0604020202020204" pitchFamily="34" charset="0"/>
              </a:defRPr>
            </a:lvl1pPr>
          </a:lstStyle>
          <a:p>
            <a:pPr>
              <a:defRPr/>
            </a:pPr>
            <a:fld id="{669AFA23-4CF7-448D-A0A9-F98F22D96A00}" type="slidenum">
              <a:rPr lang="zh-CN" altLang="en-US"/>
              <a:t>‹#›</a:t>
            </a:fld>
            <a:endParaRPr lang="zh-CN"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dpi="0"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112A2440-8DEE-41AE-9C6A-959AF7934B83}" type="datetimeFigureOut">
              <a:rPr lang="zh-CN" altLang="en-US"/>
              <a:t>2023-01-17</a:t>
            </a:fld>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D5EE35D0-5992-4FD1-BE17-A5FA86B85E2E}" type="slidenum">
              <a:rPr lang="zh-CN" altLang="en-US"/>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6375"/>
            <a:ext cx="2057400" cy="438785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6375"/>
            <a:ext cx="6019800" cy="438785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87802743-C8D4-497E-899D-5C7D6272ED68}" type="datetimeFigureOut">
              <a:rPr lang="zh-CN" altLang="en-US"/>
              <a:t>2023-01-17</a:t>
            </a:fld>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529EFE75-EBA1-4D8F-BF2C-E105C39A3940}" type="slidenum">
              <a:rPr lang="zh-CN" altLang="en-US"/>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7812DD96-EACF-4B83-9D7B-DA0EB6BFCD90}" type="datetimeFigureOut">
              <a:rPr lang="zh-CN" altLang="en-US"/>
              <a:t>2023-01-17</a:t>
            </a:fld>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E7DD4DD8-F05F-4386-8DF0-75A6D0F3FC1A}" type="slidenum">
              <a:rPr lang="zh-CN" altLang="en-US"/>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5"/>
            <a:ext cx="7772400" cy="1022350"/>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79638"/>
            <a:ext cx="7772400" cy="11255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fld id="{AFE1ADEB-0B33-43C2-82E2-2EB62086866F}" type="datetimeFigureOut">
              <a:rPr lang="zh-CN" altLang="en-US"/>
              <a:t>2023-01-17</a:t>
            </a:fld>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160E50EA-6952-48C2-AFB3-68C87F08C39A}" type="slidenum">
              <a:rPr lang="zh-CN" altLang="en-US"/>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fld id="{E560E0BA-F48D-4476-AC5C-B73291BF43FE}" type="datetimeFigureOut">
              <a:rPr lang="zh-CN" altLang="en-US"/>
              <a:t>2023-01-17</a:t>
            </a:fld>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3A156106-7985-4433-9E71-C13BCBA6391E}" type="slidenum">
              <a:rPr lang="zh-CN" altLang="en-US"/>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fld id="{F1F9FDE1-A48E-49FF-B002-1F868062A7FB}" type="datetimeFigureOut">
              <a:rPr lang="zh-CN" altLang="en-US"/>
              <a:t>2023-01-17</a:t>
            </a:fld>
            <a:endParaRPr lang="en-US" altLang="zh-CN"/>
          </a:p>
        </p:txBody>
      </p:sp>
      <p:sp>
        <p:nvSpPr>
          <p:cNvPr id="8" name="页脚占位符 7"/>
          <p:cNvSpPr>
            <a:spLocks noGrp="1"/>
          </p:cNvSpPr>
          <p:nvPr>
            <p:ph type="ftr" sz="quarter" idx="11"/>
          </p:nvPr>
        </p:nvSpPr>
        <p:spPr/>
        <p:txBody>
          <a:bodyPr/>
          <a:lstStyle>
            <a:lvl1pPr>
              <a:defRPr/>
            </a:lvl1pPr>
          </a:lstStyle>
          <a:p>
            <a:endParaRPr lang="en-US" altLang="zh-CN"/>
          </a:p>
        </p:txBody>
      </p:sp>
      <p:sp>
        <p:nvSpPr>
          <p:cNvPr id="9" name="灯片编号占位符 8"/>
          <p:cNvSpPr>
            <a:spLocks noGrp="1"/>
          </p:cNvSpPr>
          <p:nvPr>
            <p:ph type="sldNum" sz="quarter" idx="12"/>
          </p:nvPr>
        </p:nvSpPr>
        <p:spPr/>
        <p:txBody>
          <a:bodyPr/>
          <a:lstStyle>
            <a:lvl1pPr>
              <a:defRPr/>
            </a:lvl1pPr>
          </a:lstStyle>
          <a:p>
            <a:fld id="{7557C014-BCD5-4B48-9BB4-C4D733A78B27}" type="slidenum">
              <a:rPr lang="zh-CN" altLang="en-US"/>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fld id="{876D2436-44ED-46C5-A9F5-D85CC2C9A025}" type="datetimeFigureOut">
              <a:rPr lang="zh-CN" altLang="en-US"/>
              <a:t>2023-01-17</a:t>
            </a:fld>
            <a:endParaRPr lang="en-US" altLang="zh-CN"/>
          </a:p>
        </p:txBody>
      </p:sp>
      <p:sp>
        <p:nvSpPr>
          <p:cNvPr id="4" name="页脚占位符 3"/>
          <p:cNvSpPr>
            <a:spLocks noGrp="1"/>
          </p:cNvSpPr>
          <p:nvPr>
            <p:ph type="ftr" sz="quarter" idx="11"/>
          </p:nvPr>
        </p:nvSpPr>
        <p:spPr/>
        <p:txBody>
          <a:bodyPr/>
          <a:lstStyle>
            <a:lvl1pPr>
              <a:defRPr/>
            </a:lvl1pPr>
          </a:lstStyle>
          <a:p>
            <a:endParaRPr lang="en-US" altLang="zh-CN"/>
          </a:p>
        </p:txBody>
      </p:sp>
      <p:sp>
        <p:nvSpPr>
          <p:cNvPr id="5" name="灯片编号占位符 4"/>
          <p:cNvSpPr>
            <a:spLocks noGrp="1"/>
          </p:cNvSpPr>
          <p:nvPr>
            <p:ph type="sldNum" sz="quarter" idx="12"/>
          </p:nvPr>
        </p:nvSpPr>
        <p:spPr/>
        <p:txBody>
          <a:bodyPr/>
          <a:lstStyle>
            <a:lvl1pPr>
              <a:defRPr/>
            </a:lvl1pPr>
          </a:lstStyle>
          <a:p>
            <a:fld id="{83F0FBA9-7D45-4697-BA74-C1B19C3F4651}" type="slidenum">
              <a:rPr lang="zh-CN" altLang="en-US"/>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fld id="{C1304DE6-49D0-459E-AEB7-72671CF89AEC}" type="datetimeFigureOut">
              <a:rPr lang="zh-CN" altLang="en-US"/>
              <a:t>2023-01-17</a:t>
            </a:fld>
            <a:endParaRPr lang="en-US" altLang="zh-CN"/>
          </a:p>
        </p:txBody>
      </p:sp>
      <p:sp>
        <p:nvSpPr>
          <p:cNvPr id="3" name="页脚占位符 2"/>
          <p:cNvSpPr>
            <a:spLocks noGrp="1"/>
          </p:cNvSpPr>
          <p:nvPr>
            <p:ph type="ftr" sz="quarter" idx="11"/>
          </p:nvPr>
        </p:nvSpPr>
        <p:spPr/>
        <p:txBody>
          <a:bodyPr/>
          <a:lstStyle>
            <a:lvl1pPr>
              <a:defRPr/>
            </a:lvl1pPr>
          </a:lstStyle>
          <a:p>
            <a:endParaRPr lang="en-US" altLang="zh-CN"/>
          </a:p>
        </p:txBody>
      </p:sp>
      <p:sp>
        <p:nvSpPr>
          <p:cNvPr id="4" name="灯片编号占位符 3"/>
          <p:cNvSpPr>
            <a:spLocks noGrp="1"/>
          </p:cNvSpPr>
          <p:nvPr>
            <p:ph type="sldNum" sz="quarter" idx="12"/>
          </p:nvPr>
        </p:nvSpPr>
        <p:spPr/>
        <p:txBody>
          <a:bodyPr/>
          <a:lstStyle>
            <a:lvl1pPr>
              <a:defRPr/>
            </a:lvl1pPr>
          </a:lstStyle>
          <a:p>
            <a:fld id="{A375FF04-629B-43D2-804B-50F43AFA207A}" type="slidenum">
              <a:rPr lang="zh-CN" altLang="en-US"/>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04788"/>
            <a:ext cx="3008313" cy="871537"/>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fld id="{4219A276-16FE-4451-BD63-B5B35E06843F}" type="datetimeFigureOut">
              <a:rPr lang="zh-CN" altLang="en-US"/>
              <a:t>2023-01-17</a:t>
            </a:fld>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BC2C54F0-0DE8-4AAB-AA1B-4FFD00956D2F}" type="slidenum">
              <a:rPr lang="zh-CN" altLang="en-US"/>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450"/>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fld id="{6ECBA634-D28C-4A8B-9FE0-0081BF036C2F}" type="datetimeFigureOut">
              <a:rPr lang="zh-CN" altLang="en-US"/>
              <a:t>2023-01-17</a:t>
            </a:fld>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D1E4C898-3419-4D7D-847C-9E666BE683E3}" type="slidenum">
              <a:rPr lang="zh-CN" altLang="en-US"/>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bwMode="auto">
          <a:xfrm>
            <a:off x="457200" y="206375"/>
            <a:ext cx="82296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lstStyle/>
          <a:p>
            <a:pPr lvl="0"/>
            <a:r>
              <a:rPr lang="zh-CN" altLang="en-US" smtClean="0"/>
              <a:t>单击此处编辑母版标题样式</a:t>
            </a:r>
          </a:p>
        </p:txBody>
      </p:sp>
      <p:sp>
        <p:nvSpPr>
          <p:cNvPr id="48131" name="Rectangle 3"/>
          <p:cNvSpPr>
            <a:spLocks noGrp="1" noChangeArrowheads="1"/>
          </p:cNvSpPr>
          <p:nvPr>
            <p:ph type="body" idx="1"/>
          </p:nvPr>
        </p:nvSpPr>
        <p:spPr bwMode="auto">
          <a:xfrm>
            <a:off x="457200" y="1200150"/>
            <a:ext cx="8229600" cy="339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8132" name="Rectangle 4"/>
          <p:cNvSpPr>
            <a:spLocks noGrp="1" noChangeArrowheads="1"/>
          </p:cNvSpPr>
          <p:nvPr>
            <p:ph type="dt" sz="half" idx="2"/>
          </p:nvPr>
        </p:nvSpPr>
        <p:spPr bwMode="auto">
          <a:xfrm>
            <a:off x="457200" y="4684713"/>
            <a:ext cx="2133600"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0" hangingPunct="0">
              <a:defRPr sz="1400"/>
            </a:lvl1pPr>
          </a:lstStyle>
          <a:p>
            <a:fld id="{04933DD8-B058-42A1-821A-836C96E5AF27}" type="datetimeFigureOut">
              <a:rPr lang="zh-CN" altLang="en-US"/>
              <a:t>2023-01-17</a:t>
            </a:fld>
            <a:endParaRPr lang="en-US" altLang="zh-CN"/>
          </a:p>
        </p:txBody>
      </p:sp>
      <p:sp>
        <p:nvSpPr>
          <p:cNvPr id="48133" name="Rectangle 5"/>
          <p:cNvSpPr>
            <a:spLocks noGrp="1" noChangeArrowheads="1"/>
          </p:cNvSpPr>
          <p:nvPr>
            <p:ph type="ftr" sz="quarter" idx="3"/>
          </p:nvPr>
        </p:nvSpPr>
        <p:spPr bwMode="auto">
          <a:xfrm>
            <a:off x="3124200" y="4684713"/>
            <a:ext cx="2895600"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eaLnBrk="0" hangingPunct="0">
              <a:defRPr sz="1400"/>
            </a:lvl1pPr>
          </a:lstStyle>
          <a:p>
            <a:endParaRPr lang="en-US" altLang="zh-CN"/>
          </a:p>
        </p:txBody>
      </p:sp>
      <p:sp>
        <p:nvSpPr>
          <p:cNvPr id="48134" name="Rectangle 6"/>
          <p:cNvSpPr>
            <a:spLocks noGrp="1" noChangeArrowheads="1"/>
          </p:cNvSpPr>
          <p:nvPr>
            <p:ph type="sldNum" sz="quarter" idx="4"/>
          </p:nvPr>
        </p:nvSpPr>
        <p:spPr bwMode="auto">
          <a:xfrm>
            <a:off x="6553200" y="4684713"/>
            <a:ext cx="2133600"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0" hangingPunct="0">
              <a:defRPr sz="1400"/>
            </a:lvl1pPr>
          </a:lstStyle>
          <a:p>
            <a:fld id="{2C00A962-0B22-453E-9963-CDA3A36361C7}" type="slidenum">
              <a:rPr lang="zh-CN" altLang="en-US"/>
              <a:t>‹#›</a:t>
            </a:fld>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 Id="rId4" Type="http://schemas.openxmlformats.org/officeDocument/2006/relationships/image" Target="../media/image13.jpeg"/></Relationships>
</file>

<file path=ppt/slides/_rels/slide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接连接符 6"/>
          <p:cNvCxnSpPr/>
          <p:nvPr/>
        </p:nvCxnSpPr>
        <p:spPr>
          <a:xfrm>
            <a:off x="634206" y="2104501"/>
            <a:ext cx="787558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27" name="副标题 2"/>
          <p:cNvSpPr>
            <a:spLocks noGrp="1"/>
          </p:cNvSpPr>
          <p:nvPr>
            <p:ph type="subTitle" idx="4294967295"/>
          </p:nvPr>
        </p:nvSpPr>
        <p:spPr>
          <a:xfrm>
            <a:off x="1371599" y="2199870"/>
            <a:ext cx="6400800" cy="665163"/>
          </a:xfrm>
        </p:spPr>
        <p:txBody>
          <a:bodyPr anchor="ctr"/>
          <a:lstStyle/>
          <a:p>
            <a:pPr marL="0" indent="0" algn="ctr">
              <a:spcBef>
                <a:spcPct val="0"/>
              </a:spcBef>
              <a:buFontTx/>
              <a:buNone/>
            </a:pPr>
            <a:r>
              <a:rPr lang="en-US" altLang="zh-CN" sz="2000" b="1" dirty="0">
                <a:solidFill>
                  <a:srgbClr val="000000"/>
                </a:solidFill>
                <a:latin typeface="微软雅黑" panose="020B0503020204020204" pitchFamily="34" charset="-122"/>
                <a:ea typeface="微软雅黑" panose="020B0503020204020204" pitchFamily="34" charset="-122"/>
              </a:rPr>
              <a:t>R  </a:t>
            </a:r>
            <a:r>
              <a:rPr lang="zh-CN" altLang="en-US" sz="2000" b="1" dirty="0">
                <a:solidFill>
                  <a:srgbClr val="000000"/>
                </a:solidFill>
                <a:latin typeface="微软雅黑" panose="020B0503020204020204" pitchFamily="34" charset="-122"/>
                <a:ea typeface="微软雅黑" panose="020B0503020204020204" pitchFamily="34" charset="-122"/>
              </a:rPr>
              <a:t>七年级下册</a:t>
            </a:r>
          </a:p>
        </p:txBody>
      </p:sp>
      <p:sp>
        <p:nvSpPr>
          <p:cNvPr id="9" name="矩形 8"/>
          <p:cNvSpPr/>
          <p:nvPr/>
        </p:nvSpPr>
        <p:spPr>
          <a:xfrm>
            <a:off x="-1" y="822047"/>
            <a:ext cx="9144000" cy="1138773"/>
          </a:xfrm>
          <a:prstGeom prst="rect">
            <a:avLst/>
          </a:prstGeom>
        </p:spPr>
        <p:txBody>
          <a:bodyPr wrap="square">
            <a:spAutoFit/>
          </a:bodyPr>
          <a:lstStyle/>
          <a:p>
            <a:pPr algn="ctr">
              <a:defRPr/>
            </a:pPr>
            <a:r>
              <a:rPr lang="en-US" altLang="zh-CN" sz="2800" b="1" dirty="0">
                <a:solidFill>
                  <a:prstClr val="black"/>
                </a:solidFill>
                <a:latin typeface="Times New Roman" panose="02020603050405020304"/>
                <a:ea typeface="黑体" panose="02010609060101010101" charset="-122"/>
                <a:cs typeface="+mj-cs"/>
              </a:rPr>
              <a:t>Unit </a:t>
            </a:r>
            <a:r>
              <a:rPr lang="en-US" altLang="zh-CN" sz="2800" b="1" dirty="0" smtClean="0">
                <a:solidFill>
                  <a:prstClr val="black"/>
                </a:solidFill>
                <a:latin typeface="Times New Roman" panose="02020603050405020304"/>
                <a:ea typeface="黑体" panose="02010609060101010101" charset="-122"/>
                <a:cs typeface="+mj-cs"/>
              </a:rPr>
              <a:t>12</a:t>
            </a:r>
          </a:p>
          <a:p>
            <a:pPr algn="ctr">
              <a:defRPr/>
            </a:pPr>
            <a:r>
              <a:rPr lang="en-US" altLang="zh-CN" sz="4000" b="1" dirty="0" smtClean="0">
                <a:solidFill>
                  <a:prstClr val="black"/>
                </a:solidFill>
                <a:latin typeface="Times New Roman" panose="02020603050405020304"/>
                <a:ea typeface="黑体" panose="02010609060101010101" charset="-122"/>
                <a:cs typeface="+mj-cs"/>
              </a:rPr>
              <a:t>What </a:t>
            </a:r>
            <a:r>
              <a:rPr lang="en-US" altLang="zh-CN" sz="4000" b="1" dirty="0">
                <a:solidFill>
                  <a:prstClr val="black"/>
                </a:solidFill>
                <a:latin typeface="Times New Roman" panose="02020603050405020304"/>
                <a:ea typeface="黑体" panose="02010609060101010101" charset="-122"/>
                <a:cs typeface="+mj-cs"/>
              </a:rPr>
              <a:t>did you do last weekend?</a:t>
            </a:r>
            <a:endParaRPr lang="zh-CN" altLang="en-US" sz="4000" dirty="0">
              <a:latin typeface="Arial" panose="020B0604020202020204" pitchFamily="34" charset="0"/>
            </a:endParaRPr>
          </a:p>
        </p:txBody>
      </p:sp>
      <p:sp>
        <p:nvSpPr>
          <p:cNvPr id="5" name="矩形 4"/>
          <p:cNvSpPr/>
          <p:nvPr/>
        </p:nvSpPr>
        <p:spPr>
          <a:xfrm>
            <a:off x="-1" y="4010371"/>
            <a:ext cx="9144001" cy="429895"/>
          </a:xfrm>
          <a:prstGeom prst="rect">
            <a:avLst/>
          </a:prstGeom>
        </p:spPr>
        <p:txBody>
          <a:bodyPr wrap="square">
            <a:spAutoFit/>
          </a:bodyPr>
          <a:lstStyle/>
          <a:p>
            <a:pPr marL="257175" indent="-257175" algn="ctr" fontAlgn="base">
              <a:lnSpc>
                <a:spcPct val="110000"/>
              </a:lnSpc>
              <a:spcBef>
                <a:spcPct val="0"/>
              </a:spcBef>
              <a:spcAft>
                <a:spcPct val="0"/>
              </a:spcAft>
            </a:pPr>
            <a:r>
              <a:rPr lang="en-US" altLang="zh-CN" sz="2000" b="1" kern="0" smtClean="0">
                <a:solidFill>
                  <a:srgbClr val="000000"/>
                </a:solidFill>
                <a:latin typeface="微软雅黑" panose="020B0503020204020204" pitchFamily="34" charset="-122"/>
                <a:ea typeface="微软雅黑" panose="020B0503020204020204" pitchFamily="34" charset="-122"/>
                <a:sym typeface="+mn-ea"/>
              </a:rPr>
              <a:t>WWW.PPT818.COM</a:t>
            </a:r>
            <a:endParaRPr lang="en-US" altLang="zh-CN" sz="2000" b="1" kern="0" dirty="0">
              <a:solidFill>
                <a:srgbClr val="000000"/>
              </a:solidFill>
              <a:latin typeface="微软雅黑" panose="020B0503020204020204" pitchFamily="34" charset="-122"/>
              <a:ea typeface="微软雅黑" panose="020B0503020204020204" pitchFamily="34" charset="-122"/>
            </a:endParaRPr>
          </a:p>
        </p:txBody>
      </p:sp>
      <p:sp>
        <p:nvSpPr>
          <p:cNvPr id="2" name="矩形 1"/>
          <p:cNvSpPr/>
          <p:nvPr/>
        </p:nvSpPr>
        <p:spPr>
          <a:xfrm>
            <a:off x="4066891" y="2947801"/>
            <a:ext cx="1010213" cy="369332"/>
          </a:xfrm>
          <a:prstGeom prst="rect">
            <a:avLst/>
          </a:prstGeom>
        </p:spPr>
        <p:txBody>
          <a:bodyPr wrap="none">
            <a:spAutoFit/>
          </a:bodyPr>
          <a:lstStyle/>
          <a:p>
            <a:r>
              <a:rPr lang="zh-CN" altLang="en-US" b="1" dirty="0" smtClean="0">
                <a:latin typeface="微软雅黑" panose="020B0503020204020204" pitchFamily="34" charset="-122"/>
                <a:ea typeface="微软雅黑" panose="020B0503020204020204" pitchFamily="34" charset="-122"/>
              </a:rPr>
              <a:t>第</a:t>
            </a:r>
            <a:r>
              <a:rPr lang="en-US" altLang="zh-CN" b="1" dirty="0" smtClean="0">
                <a:latin typeface="微软雅黑" panose="020B0503020204020204" pitchFamily="34" charset="-122"/>
                <a:ea typeface="微软雅黑" panose="020B0503020204020204" pitchFamily="34" charset="-122"/>
              </a:rPr>
              <a:t>4</a:t>
            </a:r>
            <a:r>
              <a:rPr lang="zh-CN" altLang="en-US" b="1" dirty="0" smtClean="0">
                <a:latin typeface="微软雅黑" panose="020B0503020204020204" pitchFamily="34" charset="-122"/>
                <a:ea typeface="微软雅黑" panose="020B0503020204020204" pitchFamily="34" charset="-122"/>
              </a:rPr>
              <a:t>课</a:t>
            </a:r>
            <a:r>
              <a:rPr lang="zh-CN" altLang="en-US" b="1" dirty="0">
                <a:latin typeface="微软雅黑" panose="020B0503020204020204" pitchFamily="34" charset="-122"/>
                <a:ea typeface="微软雅黑" panose="020B0503020204020204" pitchFamily="34" charset="-122"/>
              </a:rPr>
              <a:t>时</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ChangeArrowheads="1"/>
          </p:cNvSpPr>
          <p:nvPr/>
        </p:nvSpPr>
        <p:spPr bwMode="auto">
          <a:xfrm>
            <a:off x="925513" y="1160463"/>
            <a:ext cx="7708900" cy="2366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45" tIns="43223" rIns="86445" bIns="43223">
            <a:spAutoFit/>
          </a:bodyPr>
          <a:lstStyle/>
          <a:p>
            <a:pPr marL="342900" indent="-342900">
              <a:lnSpc>
                <a:spcPct val="200000"/>
              </a:lnSpc>
            </a:pPr>
            <a:r>
              <a:rPr lang="en-US" altLang="zh-CN" sz="2600" b="1" dirty="0">
                <a:latin typeface="Times New Roman" panose="02020603050405020304" pitchFamily="18" charset="0"/>
                <a:cs typeface="Times New Roman" panose="02020603050405020304" pitchFamily="18" charset="0"/>
              </a:rPr>
              <a:t>4. What did Lisa and her sister do?</a:t>
            </a:r>
          </a:p>
          <a:p>
            <a:pPr marL="342900" indent="-342900">
              <a:lnSpc>
                <a:spcPct val="200000"/>
              </a:lnSpc>
            </a:pPr>
            <a:r>
              <a:rPr lang="en-US" altLang="zh-CN" sz="2600" b="1" dirty="0">
                <a:latin typeface="Times New Roman" panose="02020603050405020304" pitchFamily="18" charset="0"/>
                <a:cs typeface="Times New Roman" panose="02020603050405020304" pitchFamily="18" charset="0"/>
              </a:rPr>
              <a:t>5. What did their parents do? Why did they do that?</a:t>
            </a:r>
          </a:p>
          <a:p>
            <a:pPr marL="342900" indent="-342900">
              <a:lnSpc>
                <a:spcPct val="200000"/>
              </a:lnSpc>
            </a:pPr>
            <a:r>
              <a:rPr lang="en-US" altLang="zh-CN" sz="2600" b="1" dirty="0">
                <a:latin typeface="Times New Roman" panose="02020603050405020304" pitchFamily="18" charset="0"/>
                <a:cs typeface="Times New Roman" panose="02020603050405020304" pitchFamily="18" charset="0"/>
              </a:rPr>
              <a:t>6. What lesson did Lisa learn from the weekend?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left)">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left)">
                                      <p:cBhvr>
                                        <p:cTn id="1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809625" y="320675"/>
            <a:ext cx="7926388" cy="3740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45" tIns="43223" rIns="86445" bIns="43223">
            <a:spAutoFit/>
          </a:bodyPr>
          <a:lstStyle>
            <a:lvl1pPr marL="514350" indent="-514350"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325000"/>
              </a:lnSpc>
              <a:buFont typeface="Arial" panose="020B0604020202020204" pitchFamily="34" charset="0"/>
              <a:buAutoNum type="arabicPeriod"/>
            </a:pPr>
            <a:r>
              <a:rPr lang="en-US" altLang="zh-CN" sz="2600" b="1">
                <a:latin typeface="Times New Roman" panose="02020603050405020304" pitchFamily="18" charset="0"/>
                <a:cs typeface="Times New Roman" panose="02020603050405020304" pitchFamily="18" charset="0"/>
              </a:rPr>
              <a:t>How was Lisa’s last weekend? </a:t>
            </a:r>
          </a:p>
          <a:p>
            <a:pPr eaLnBrk="1" hangingPunct="1">
              <a:lnSpc>
                <a:spcPct val="325000"/>
              </a:lnSpc>
              <a:buFont typeface="Arial" panose="020B0604020202020204" pitchFamily="34" charset="0"/>
              <a:buAutoNum type="arabicPeriod" startAt="2"/>
            </a:pPr>
            <a:r>
              <a:rPr lang="en-US" altLang="zh-CN" sz="2600" b="1">
                <a:latin typeface="Times New Roman" panose="02020603050405020304" pitchFamily="18" charset="0"/>
                <a:cs typeface="Times New Roman" panose="02020603050405020304" pitchFamily="18" charset="0"/>
              </a:rPr>
              <a:t>Where did Lisa and her family go last weekend?</a:t>
            </a:r>
          </a:p>
          <a:p>
            <a:pPr eaLnBrk="1" hangingPunct="1">
              <a:lnSpc>
                <a:spcPct val="325000"/>
              </a:lnSpc>
              <a:buFont typeface="Arial" panose="020B0604020202020204" pitchFamily="34" charset="0"/>
              <a:buAutoNum type="arabicPeriod" startAt="3"/>
            </a:pPr>
            <a:r>
              <a:rPr lang="en-US" altLang="zh-CN" sz="2600" b="1">
                <a:latin typeface="Times New Roman" panose="02020603050405020304" pitchFamily="18" charset="0"/>
                <a:cs typeface="Times New Roman" panose="02020603050405020304" pitchFamily="18" charset="0"/>
              </a:rPr>
              <a:t>How did Lisa feel when she saw the snake?</a:t>
            </a:r>
          </a:p>
        </p:txBody>
      </p:sp>
      <p:sp>
        <p:nvSpPr>
          <p:cNvPr id="3" name="Rectangle 19"/>
          <p:cNvSpPr>
            <a:spLocks noChangeArrowheads="1"/>
          </p:cNvSpPr>
          <p:nvPr/>
        </p:nvSpPr>
        <p:spPr bwMode="auto">
          <a:xfrm>
            <a:off x="1344613" y="1449388"/>
            <a:ext cx="5430837" cy="496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45" tIns="43223" rIns="86445" bIns="43223">
            <a:spAutoFit/>
          </a:bodyPr>
          <a:lstStyle/>
          <a:p>
            <a:pPr>
              <a:lnSpc>
                <a:spcPct val="110000"/>
              </a:lnSpc>
            </a:pPr>
            <a:r>
              <a:rPr lang="en-US" altLang="zh-CN" sz="2600" b="1">
                <a:solidFill>
                  <a:srgbClr val="FF0000"/>
                </a:solidFill>
                <a:latin typeface="Times New Roman" panose="02020603050405020304" pitchFamily="18" charset="0"/>
                <a:cs typeface="Times New Roman" panose="02020603050405020304" pitchFamily="18" charset="0"/>
              </a:rPr>
              <a:t>It was interesting but scary. </a:t>
            </a:r>
          </a:p>
        </p:txBody>
      </p:sp>
      <p:sp>
        <p:nvSpPr>
          <p:cNvPr id="4" name="Rectangle 20"/>
          <p:cNvSpPr>
            <a:spLocks noChangeArrowheads="1"/>
          </p:cNvSpPr>
          <p:nvPr/>
        </p:nvSpPr>
        <p:spPr bwMode="auto">
          <a:xfrm>
            <a:off x="1344613" y="2751138"/>
            <a:ext cx="6618287" cy="527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45" tIns="43223" rIns="86445" bIns="43223">
            <a:spAutoFit/>
          </a:bodyPr>
          <a:lstStyle/>
          <a:p>
            <a:pPr>
              <a:lnSpc>
                <a:spcPct val="110000"/>
              </a:lnSpc>
            </a:pPr>
            <a:r>
              <a:rPr lang="en-US" altLang="zh-CN" sz="2600" b="1">
                <a:solidFill>
                  <a:srgbClr val="FF0000"/>
                </a:solidFill>
                <a:latin typeface="Times New Roman" panose="02020603050405020304" pitchFamily="18" charset="0"/>
                <a:cs typeface="Times New Roman" panose="02020603050405020304" pitchFamily="18" charset="0"/>
              </a:rPr>
              <a:t>They went camping in a small village in India. </a:t>
            </a:r>
          </a:p>
        </p:txBody>
      </p:sp>
      <p:sp>
        <p:nvSpPr>
          <p:cNvPr id="5" name="Rectangle 18"/>
          <p:cNvSpPr>
            <a:spLocks noChangeArrowheads="1"/>
          </p:cNvSpPr>
          <p:nvPr/>
        </p:nvSpPr>
        <p:spPr bwMode="auto">
          <a:xfrm>
            <a:off x="1344613" y="4062413"/>
            <a:ext cx="5988050" cy="527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45" tIns="43223" rIns="86445" bIns="43223">
            <a:spAutoFit/>
          </a:bodyPr>
          <a:lstStyle/>
          <a:p>
            <a:pPr>
              <a:lnSpc>
                <a:spcPct val="110000"/>
              </a:lnSpc>
            </a:pPr>
            <a:r>
              <a:rPr lang="en-US" altLang="zh-CN" sz="2600" b="1">
                <a:solidFill>
                  <a:srgbClr val="FF0000"/>
                </a:solidFill>
                <a:latin typeface="Times New Roman" panose="02020603050405020304" pitchFamily="18" charset="0"/>
                <a:cs typeface="Times New Roman" panose="02020603050405020304" pitchFamily="18" charset="0"/>
              </a:rPr>
              <a:t>She was so scared that she couldn’t move.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P spid="5"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131763" y="517525"/>
            <a:ext cx="8780462" cy="3287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45" tIns="43223" rIns="86445" bIns="43223">
            <a:spAutoFit/>
          </a:bodyPr>
          <a:lstStyle>
            <a:lvl1pPr marL="544830" indent="-544830"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400000"/>
              </a:lnSpc>
            </a:pPr>
            <a:r>
              <a:rPr lang="en-US" altLang="zh-CN" sz="2600" b="1">
                <a:latin typeface="Times New Roman" panose="02020603050405020304" pitchFamily="18" charset="0"/>
                <a:cs typeface="Times New Roman" panose="02020603050405020304" pitchFamily="18" charset="0"/>
              </a:rPr>
              <a:t>4.  What did Lisa and her sister do when they saw the snake?</a:t>
            </a:r>
          </a:p>
          <a:p>
            <a:pPr eaLnBrk="1" hangingPunct="1">
              <a:lnSpc>
                <a:spcPct val="400000"/>
              </a:lnSpc>
            </a:pPr>
            <a:r>
              <a:rPr lang="en-US" altLang="zh-CN" sz="2600" b="1">
                <a:latin typeface="Times New Roman" panose="02020603050405020304" pitchFamily="18" charset="0"/>
                <a:cs typeface="Times New Roman" panose="02020603050405020304" pitchFamily="18" charset="0"/>
              </a:rPr>
              <a:t>5.  What did their father do? </a:t>
            </a:r>
          </a:p>
        </p:txBody>
      </p:sp>
      <p:sp>
        <p:nvSpPr>
          <p:cNvPr id="3" name="Text Box 16"/>
          <p:cNvSpPr txBox="1">
            <a:spLocks noChangeArrowheads="1"/>
          </p:cNvSpPr>
          <p:nvPr/>
        </p:nvSpPr>
        <p:spPr bwMode="auto">
          <a:xfrm>
            <a:off x="577850" y="1885950"/>
            <a:ext cx="8334375" cy="568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45" tIns="43223" rIns="86445" bIns="43223">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20000"/>
              </a:lnSpc>
            </a:pPr>
            <a:r>
              <a:rPr lang="en-US" altLang="zh-CN" sz="2600" b="1">
                <a:solidFill>
                  <a:srgbClr val="FF0000"/>
                </a:solidFill>
                <a:latin typeface="Times New Roman" panose="02020603050405020304" pitchFamily="18" charset="0"/>
                <a:ea typeface="Arial Unicode MS" panose="020B0604020202020204" pitchFamily="34" charset="-122"/>
              </a:rPr>
              <a:t>They shouted to their parents to let them know the danger.</a:t>
            </a:r>
          </a:p>
        </p:txBody>
      </p:sp>
      <p:sp>
        <p:nvSpPr>
          <p:cNvPr id="4" name="Text Box 16"/>
          <p:cNvSpPr txBox="1">
            <a:spLocks noChangeArrowheads="1"/>
          </p:cNvSpPr>
          <p:nvPr/>
        </p:nvSpPr>
        <p:spPr bwMode="auto">
          <a:xfrm>
            <a:off x="577850" y="3519488"/>
            <a:ext cx="7781925" cy="568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45" tIns="43223" rIns="86445" bIns="43223">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20000"/>
              </a:lnSpc>
            </a:pPr>
            <a:r>
              <a:rPr lang="en-US" altLang="zh-CN" sz="2600" b="1">
                <a:solidFill>
                  <a:srgbClr val="FF0000"/>
                </a:solidFill>
                <a:latin typeface="Times New Roman" panose="02020603050405020304" pitchFamily="18" charset="0"/>
                <a:ea typeface="Arial Unicode MS" panose="020B0604020202020204" pitchFamily="34" charset="-122"/>
              </a:rPr>
              <a:t>Their dad started to jump up and down in their tent.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738188" y="1228725"/>
            <a:ext cx="7856537" cy="555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45" tIns="43223" rIns="86445" bIns="43223">
            <a:spAutoFit/>
          </a:bodyPr>
          <a:lstStyle/>
          <a:p>
            <a:pPr marL="544830" indent="-544830">
              <a:lnSpc>
                <a:spcPct val="130000"/>
              </a:lnSpc>
            </a:pPr>
            <a:r>
              <a:rPr lang="en-US" altLang="zh-CN" sz="2600" b="1">
                <a:latin typeface="Times New Roman" panose="02020603050405020304" pitchFamily="18" charset="0"/>
                <a:cs typeface="Times New Roman" panose="02020603050405020304" pitchFamily="18" charset="0"/>
              </a:rPr>
              <a:t>6.  What lesson did Lisa learn from the weekend? </a:t>
            </a:r>
          </a:p>
        </p:txBody>
      </p:sp>
      <p:sp>
        <p:nvSpPr>
          <p:cNvPr id="3" name="Text Box 16"/>
          <p:cNvSpPr txBox="1">
            <a:spLocks noChangeArrowheads="1"/>
          </p:cNvSpPr>
          <p:nvPr/>
        </p:nvSpPr>
        <p:spPr bwMode="auto">
          <a:xfrm>
            <a:off x="1208088" y="1947863"/>
            <a:ext cx="7248525" cy="1076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45" tIns="43223" rIns="86445" bIns="43223">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30000"/>
              </a:lnSpc>
            </a:pPr>
            <a:r>
              <a:rPr lang="en-US" altLang="zh-CN" sz="2600" b="1">
                <a:solidFill>
                  <a:srgbClr val="FF0000"/>
                </a:solidFill>
                <a:latin typeface="Times New Roman" panose="02020603050405020304" pitchFamily="18" charset="0"/>
                <a:ea typeface="Arial Unicode MS" panose="020B0604020202020204" pitchFamily="34" charset="-122"/>
              </a:rPr>
              <a:t>Snakes don’t have ears, but they can feel things moving. It was important not to go near a snake.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2"/>
          <p:cNvPicPr>
            <a:picLocks noChangeAspect="1" noChangeArrowheads="1"/>
          </p:cNvPicPr>
          <p:nvPr/>
        </p:nvPicPr>
        <p:blipFill>
          <a:blip r:embed="rId2"/>
          <a:srcRect/>
          <a:stretch>
            <a:fillRect/>
          </a:stretch>
        </p:blipFill>
        <p:spPr bwMode="auto">
          <a:xfrm>
            <a:off x="5443771" y="2455364"/>
            <a:ext cx="2975610" cy="1959293"/>
          </a:xfrm>
          <a:prstGeom prst="ellipse">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矩形 1"/>
          <p:cNvSpPr/>
          <p:nvPr/>
        </p:nvSpPr>
        <p:spPr>
          <a:xfrm>
            <a:off x="1017588" y="1570038"/>
            <a:ext cx="7600950" cy="2492375"/>
          </a:xfrm>
          <a:prstGeom prst="rect">
            <a:avLst/>
          </a:prstGeom>
        </p:spPr>
        <p:txBody>
          <a:bodyPr>
            <a:spAutoFit/>
          </a:bodyPr>
          <a:lstStyle/>
          <a:p>
            <a:pPr>
              <a:lnSpc>
                <a:spcPct val="150000"/>
              </a:lnSpc>
              <a:defRPr/>
            </a:pPr>
            <a:r>
              <a:rPr lang="en-US" altLang="zh-CN" sz="2600" b="1" dirty="0">
                <a:latin typeface="+mj-lt"/>
              </a:rPr>
              <a:t>My sister finished high school two weeks ago. As a special gift, our parents took </a:t>
            </a:r>
          </a:p>
          <a:p>
            <a:pPr>
              <a:lnSpc>
                <a:spcPct val="150000"/>
              </a:lnSpc>
              <a:defRPr/>
            </a:pPr>
            <a:r>
              <a:rPr lang="en-US" altLang="zh-CN" sz="2600" b="1" dirty="0">
                <a:latin typeface="+mj-lt"/>
              </a:rPr>
              <a:t>us to India. Last weekend </a:t>
            </a:r>
          </a:p>
          <a:p>
            <a:pPr>
              <a:lnSpc>
                <a:spcPct val="150000"/>
              </a:lnSpc>
              <a:defRPr/>
            </a:pPr>
            <a:r>
              <a:rPr lang="en-US" altLang="zh-CN" sz="2600" b="1" dirty="0">
                <a:latin typeface="+mj-lt"/>
              </a:rPr>
              <a:t>was interesting but scary.</a:t>
            </a:r>
            <a:endParaRPr lang="zh-CN" altLang="zh-CN" sz="2600" b="1" dirty="0">
              <a:latin typeface="+mj-lt"/>
            </a:endParaRPr>
          </a:p>
        </p:txBody>
      </p:sp>
      <p:sp>
        <p:nvSpPr>
          <p:cNvPr id="14340" name="矩形 3"/>
          <p:cNvSpPr>
            <a:spLocks noChangeArrowheads="1"/>
          </p:cNvSpPr>
          <p:nvPr/>
        </p:nvSpPr>
        <p:spPr bwMode="auto">
          <a:xfrm>
            <a:off x="2608263" y="763588"/>
            <a:ext cx="381476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130000"/>
              </a:lnSpc>
            </a:pPr>
            <a:r>
              <a:rPr lang="en-US" altLang="zh-CN" sz="2600" b="1">
                <a:solidFill>
                  <a:srgbClr val="000000"/>
                </a:solidFill>
                <a:latin typeface="Times New Roman" panose="02020603050405020304" pitchFamily="18" charset="0"/>
              </a:rPr>
              <a:t>A Weekend to Remember</a:t>
            </a:r>
            <a:endParaRPr lang="zh-CN" altLang="zh-CN" sz="2600" b="1">
              <a:solidFill>
                <a:srgbClr val="000000"/>
              </a:solidFill>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矩形 2"/>
          <p:cNvSpPr>
            <a:spLocks noChangeArrowheads="1"/>
          </p:cNvSpPr>
          <p:nvPr/>
        </p:nvSpPr>
        <p:spPr bwMode="auto">
          <a:xfrm>
            <a:off x="906463" y="873125"/>
            <a:ext cx="7634287" cy="333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35000"/>
              </a:lnSpc>
            </a:pPr>
            <a:r>
              <a:rPr lang="en-US" altLang="zh-CN" sz="2600" b="1">
                <a:solidFill>
                  <a:srgbClr val="000000"/>
                </a:solidFill>
                <a:latin typeface="Times New Roman" panose="02020603050405020304" pitchFamily="18" charset="0"/>
              </a:rPr>
              <a:t>We went camping in a small village in India. First</a:t>
            </a:r>
            <a:r>
              <a:rPr lang="zh-CN" altLang="zh-CN" sz="2600" b="1">
                <a:solidFill>
                  <a:srgbClr val="000000"/>
                </a:solidFill>
                <a:latin typeface="Times New Roman" panose="02020603050405020304" pitchFamily="18" charset="0"/>
              </a:rPr>
              <a:t>，</a:t>
            </a:r>
            <a:r>
              <a:rPr lang="en-US" altLang="zh-CN" sz="2600" b="1">
                <a:solidFill>
                  <a:srgbClr val="000000"/>
                </a:solidFill>
                <a:latin typeface="Times New Roman" panose="02020603050405020304" pitchFamily="18" charset="0"/>
              </a:rPr>
              <a:t>we took a long bus </a:t>
            </a:r>
            <a:r>
              <a:rPr lang="en-US" altLang="zh-CN" sz="2600" b="1">
                <a:solidFill>
                  <a:srgbClr val="FF0000"/>
                </a:solidFill>
                <a:latin typeface="Times New Roman" panose="02020603050405020304" pitchFamily="18" charset="0"/>
              </a:rPr>
              <a:t>ride</a:t>
            </a:r>
            <a:r>
              <a:rPr lang="en-US" altLang="zh-CN" sz="2600" b="1">
                <a:solidFill>
                  <a:srgbClr val="000000"/>
                </a:solidFill>
                <a:latin typeface="Times New Roman" panose="02020603050405020304" pitchFamily="18" charset="0"/>
              </a:rPr>
              <a:t> to a lake in the countryside. There we </a:t>
            </a:r>
            <a:r>
              <a:rPr lang="en-US" altLang="zh-CN" sz="2600" b="1">
                <a:solidFill>
                  <a:srgbClr val="FF0000"/>
                </a:solidFill>
                <a:latin typeface="Times New Roman" panose="02020603050405020304" pitchFamily="18" charset="0"/>
              </a:rPr>
              <a:t>put up </a:t>
            </a:r>
            <a:r>
              <a:rPr lang="en-US" altLang="zh-CN" sz="2600" b="1">
                <a:solidFill>
                  <a:srgbClr val="000000"/>
                </a:solidFill>
                <a:latin typeface="Times New Roman" panose="02020603050405020304" pitchFamily="18" charset="0"/>
              </a:rPr>
              <a:t>our tents and </a:t>
            </a:r>
            <a:r>
              <a:rPr lang="en-US" altLang="zh-CN" sz="2600" b="1">
                <a:solidFill>
                  <a:srgbClr val="0000FF"/>
                </a:solidFill>
                <a:latin typeface="Times New Roman" panose="02020603050405020304" pitchFamily="18" charset="0"/>
              </a:rPr>
              <a:t>made a fire </a:t>
            </a:r>
            <a:r>
              <a:rPr lang="en-US" altLang="zh-CN" sz="2600" b="1">
                <a:solidFill>
                  <a:srgbClr val="000000"/>
                </a:solidFill>
                <a:latin typeface="Times New Roman" panose="02020603050405020304" pitchFamily="18" charset="0"/>
              </a:rPr>
              <a:t>to</a:t>
            </a:r>
            <a:r>
              <a:rPr lang="en-US" altLang="zh-CN" sz="2600" b="1">
                <a:solidFill>
                  <a:srgbClr val="0000FF"/>
                </a:solidFill>
                <a:latin typeface="Times New Roman" panose="02020603050405020304" pitchFamily="18" charset="0"/>
              </a:rPr>
              <a:t> keep </a:t>
            </a:r>
            <a:r>
              <a:rPr lang="en-US" altLang="zh-CN" sz="2600" b="1">
                <a:solidFill>
                  <a:srgbClr val="000000"/>
                </a:solidFill>
                <a:latin typeface="Times New Roman" panose="02020603050405020304" pitchFamily="18" charset="0"/>
              </a:rPr>
              <a:t>us warm and cook food on. </a:t>
            </a:r>
            <a:r>
              <a:rPr lang="en-US" altLang="zh-CN" sz="2600" b="1">
                <a:solidFill>
                  <a:srgbClr val="FF0000"/>
                </a:solidFill>
                <a:latin typeface="Times New Roman" panose="02020603050405020304" pitchFamily="18" charset="0"/>
              </a:rPr>
              <a:t>On the first night</a:t>
            </a:r>
            <a:r>
              <a:rPr lang="zh-CN" altLang="zh-CN" sz="2600" b="1">
                <a:solidFill>
                  <a:srgbClr val="000000"/>
                </a:solidFill>
                <a:latin typeface="Times New Roman" panose="02020603050405020304" pitchFamily="18" charset="0"/>
              </a:rPr>
              <a:t>，</a:t>
            </a:r>
            <a:r>
              <a:rPr lang="en-US" altLang="zh-CN" sz="2600" b="1">
                <a:solidFill>
                  <a:srgbClr val="000000"/>
                </a:solidFill>
                <a:latin typeface="Times New Roman" panose="02020603050405020304" pitchFamily="18" charset="0"/>
              </a:rPr>
              <a:t>we just sat under the moon and told </a:t>
            </a:r>
            <a:r>
              <a:rPr lang="en-US" altLang="zh-CN" sz="2600" b="1">
                <a:solidFill>
                  <a:srgbClr val="FF0000"/>
                </a:solidFill>
                <a:latin typeface="Times New Roman" panose="02020603050405020304" pitchFamily="18" charset="0"/>
              </a:rPr>
              <a:t>each other </a:t>
            </a:r>
            <a:r>
              <a:rPr lang="en-US" altLang="zh-CN" sz="2600" b="1">
                <a:solidFill>
                  <a:srgbClr val="000000"/>
                </a:solidFill>
                <a:latin typeface="Times New Roman" panose="02020603050405020304" pitchFamily="18" charset="0"/>
              </a:rPr>
              <a:t>stories. But I was </a:t>
            </a:r>
            <a:r>
              <a:rPr lang="en-US" altLang="zh-CN" sz="2600" b="1">
                <a:solidFill>
                  <a:srgbClr val="FF0000"/>
                </a:solidFill>
                <a:latin typeface="Times New Roman" panose="02020603050405020304" pitchFamily="18" charset="0"/>
              </a:rPr>
              <a:t>so</a:t>
            </a:r>
            <a:r>
              <a:rPr lang="en-US" altLang="zh-CN" sz="2600" b="1">
                <a:solidFill>
                  <a:srgbClr val="000000"/>
                </a:solidFill>
                <a:latin typeface="Times New Roman" panose="02020603050405020304" pitchFamily="18" charset="0"/>
              </a:rPr>
              <a:t> tired </a:t>
            </a:r>
            <a:r>
              <a:rPr lang="en-US" altLang="zh-CN" sz="2600" b="1">
                <a:solidFill>
                  <a:srgbClr val="FF0000"/>
                </a:solidFill>
                <a:latin typeface="Times New Roman" panose="02020603050405020304" pitchFamily="18" charset="0"/>
              </a:rPr>
              <a:t>that</a:t>
            </a:r>
            <a:r>
              <a:rPr lang="en-US" altLang="zh-CN" sz="2600" b="1">
                <a:solidFill>
                  <a:srgbClr val="000000"/>
                </a:solidFill>
                <a:latin typeface="Times New Roman" panose="02020603050405020304" pitchFamily="18" charset="0"/>
              </a:rPr>
              <a:t> I went to sleep early.</a:t>
            </a:r>
            <a:endParaRPr lang="zh-CN" altLang="zh-CN" sz="2600" b="1">
              <a:solidFill>
                <a:srgbClr val="000000"/>
              </a:solidFill>
              <a:latin typeface="Times New Roman" panose="02020603050405020304" pitchFamily="18" charset="0"/>
            </a:endParaRPr>
          </a:p>
        </p:txBody>
      </p:sp>
      <p:cxnSp>
        <p:nvCxnSpPr>
          <p:cNvPr id="5" name="直接连接符 4"/>
          <p:cNvCxnSpPr/>
          <p:nvPr/>
        </p:nvCxnSpPr>
        <p:spPr>
          <a:xfrm>
            <a:off x="5305425" y="2492375"/>
            <a:ext cx="1733550" cy="0"/>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4421188" y="1698625"/>
            <a:ext cx="949325" cy="449263"/>
          </a:xfrm>
          <a:prstGeom prst="rect">
            <a:avLst/>
          </a:prstGeom>
          <a:solidFill>
            <a:schemeClr val="accent3">
              <a:lumMod val="20000"/>
              <a:lumOff val="8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400" b="1" dirty="0">
                <a:solidFill>
                  <a:srgbClr val="0000FF"/>
                </a:solidFill>
                <a:latin typeface="+mj-ea"/>
                <a:ea typeface="+mj-ea"/>
              </a:rPr>
              <a:t>生火</a:t>
            </a:r>
          </a:p>
        </p:txBody>
      </p:sp>
      <p:cxnSp>
        <p:nvCxnSpPr>
          <p:cNvPr id="11" name="直接连接符 10"/>
          <p:cNvCxnSpPr/>
          <p:nvPr/>
        </p:nvCxnSpPr>
        <p:spPr>
          <a:xfrm>
            <a:off x="7312025" y="2492375"/>
            <a:ext cx="787400" cy="0"/>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sp>
        <p:nvSpPr>
          <p:cNvPr id="15" name="矩形 14"/>
          <p:cNvSpPr/>
          <p:nvPr/>
        </p:nvSpPr>
        <p:spPr>
          <a:xfrm>
            <a:off x="6432550" y="1304925"/>
            <a:ext cx="2547938" cy="788988"/>
          </a:xfrm>
          <a:prstGeom prst="rect">
            <a:avLst/>
          </a:prstGeom>
          <a:solidFill>
            <a:schemeClr val="accent3">
              <a:lumMod val="20000"/>
              <a:lumOff val="8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400" b="1" dirty="0">
                <a:solidFill>
                  <a:srgbClr val="0000FF"/>
                </a:solidFill>
                <a:latin typeface="+mj-ea"/>
                <a:ea typeface="+mj-ea"/>
              </a:rPr>
              <a:t>使</a:t>
            </a:r>
            <a:r>
              <a:rPr lang="en-US" altLang="zh-CN" sz="2400" b="1" dirty="0">
                <a:solidFill>
                  <a:srgbClr val="0000FF"/>
                </a:solidFill>
                <a:latin typeface="+mj-ea"/>
                <a:ea typeface="+mj-ea"/>
              </a:rPr>
              <a:t>……</a:t>
            </a:r>
            <a:r>
              <a:rPr lang="zh-CN" altLang="en-US" sz="2400" b="1" dirty="0">
                <a:solidFill>
                  <a:srgbClr val="0000FF"/>
                </a:solidFill>
                <a:latin typeface="+mj-ea"/>
                <a:ea typeface="+mj-ea"/>
              </a:rPr>
              <a:t>保持在（某一状态）</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wipe(left)">
                                      <p:cBhvr>
                                        <p:cTn id="14" dur="500"/>
                                        <p:tgtEl>
                                          <p:spTgt spid="10"/>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500" fill="hold"/>
                                        <p:tgtEl>
                                          <p:spTgt spid="11"/>
                                        </p:tgtEl>
                                        <p:attrNameLst>
                                          <p:attrName>ppt_w</p:attrName>
                                        </p:attrNameLst>
                                      </p:cBhvr>
                                      <p:tavLst>
                                        <p:tav tm="0">
                                          <p:val>
                                            <p:fltVal val="0"/>
                                          </p:val>
                                        </p:tav>
                                        <p:tav tm="100000">
                                          <p:val>
                                            <p:strVal val="#ppt_w"/>
                                          </p:val>
                                        </p:tav>
                                      </p:tavLst>
                                    </p:anim>
                                    <p:anim calcmode="lin" valueType="num">
                                      <p:cBhvr>
                                        <p:cTn id="20" dur="500" fill="hold"/>
                                        <p:tgtEl>
                                          <p:spTgt spid="11"/>
                                        </p:tgtEl>
                                        <p:attrNameLst>
                                          <p:attrName>ppt_h</p:attrName>
                                        </p:attrNameLst>
                                      </p:cBhvr>
                                      <p:tavLst>
                                        <p:tav tm="0">
                                          <p:val>
                                            <p:fltVal val="0"/>
                                          </p:val>
                                        </p:tav>
                                        <p:tav tm="100000">
                                          <p:val>
                                            <p:strVal val="#ppt_h"/>
                                          </p:val>
                                        </p:tav>
                                      </p:tavLst>
                                    </p:anim>
                                    <p:animEffect transition="in" filter="fade">
                                      <p:cBhvr>
                                        <p:cTn id="21" dur="500"/>
                                        <p:tgtEl>
                                          <p:spTgt spid="11"/>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wipe(left)">
                                      <p:cBhvr>
                                        <p:cTn id="26"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1"/>
          <p:cNvSpPr>
            <a:spLocks noChangeArrowheads="1"/>
          </p:cNvSpPr>
          <p:nvPr/>
        </p:nvSpPr>
        <p:spPr bwMode="auto">
          <a:xfrm>
            <a:off x="949325" y="1052513"/>
            <a:ext cx="7486650" cy="279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35000"/>
              </a:lnSpc>
            </a:pPr>
            <a:r>
              <a:rPr lang="en-US" altLang="zh-CN" sz="2600" b="1">
                <a:solidFill>
                  <a:srgbClr val="000000"/>
                </a:solidFill>
                <a:latin typeface="Times New Roman" panose="02020603050405020304" pitchFamily="18" charset="0"/>
              </a:rPr>
              <a:t>The next morning, my sister and I </a:t>
            </a:r>
            <a:r>
              <a:rPr lang="en-US" altLang="zh-CN" sz="2600" b="1">
                <a:solidFill>
                  <a:srgbClr val="FF0000"/>
                </a:solidFill>
                <a:latin typeface="Times New Roman" panose="02020603050405020304" pitchFamily="18" charset="0"/>
              </a:rPr>
              <a:t>got a </a:t>
            </a:r>
            <a:r>
              <a:rPr lang="en-US" altLang="zh-CN" sz="2600" b="1">
                <a:solidFill>
                  <a:srgbClr val="000000"/>
                </a:solidFill>
                <a:latin typeface="Times New Roman" panose="02020603050405020304" pitchFamily="18" charset="0"/>
              </a:rPr>
              <a:t>terrible </a:t>
            </a:r>
            <a:r>
              <a:rPr lang="en-US" altLang="zh-CN" sz="2600" b="1">
                <a:solidFill>
                  <a:srgbClr val="FF0000"/>
                </a:solidFill>
                <a:latin typeface="Times New Roman" panose="02020603050405020304" pitchFamily="18" charset="0"/>
              </a:rPr>
              <a:t>surprise</a:t>
            </a:r>
            <a:r>
              <a:rPr lang="en-US" altLang="zh-CN" sz="2600" b="1">
                <a:solidFill>
                  <a:srgbClr val="000000"/>
                </a:solidFill>
                <a:latin typeface="Times New Roman" panose="02020603050405020304" pitchFamily="18" charset="0"/>
              </a:rPr>
              <a:t>. When we </a:t>
            </a:r>
            <a:r>
              <a:rPr lang="en-US" altLang="zh-CN" sz="2600" b="1">
                <a:solidFill>
                  <a:srgbClr val="FF0000"/>
                </a:solidFill>
                <a:latin typeface="Times New Roman" panose="02020603050405020304" pitchFamily="18" charset="0"/>
              </a:rPr>
              <a:t>looked out of </a:t>
            </a:r>
            <a:r>
              <a:rPr lang="en-US" altLang="zh-CN" sz="2600" b="1">
                <a:solidFill>
                  <a:srgbClr val="000000"/>
                </a:solidFill>
                <a:latin typeface="Times New Roman" panose="02020603050405020304" pitchFamily="18" charset="0"/>
              </a:rPr>
              <a:t>our tent, we </a:t>
            </a:r>
            <a:r>
              <a:rPr lang="en-US" altLang="zh-CN" sz="2600" b="1">
                <a:solidFill>
                  <a:srgbClr val="FF0000"/>
                </a:solidFill>
                <a:latin typeface="Times New Roman" panose="02020603050405020304" pitchFamily="18" charset="0"/>
              </a:rPr>
              <a:t>saw</a:t>
            </a:r>
            <a:r>
              <a:rPr lang="en-US" altLang="zh-CN" sz="2600" b="1">
                <a:solidFill>
                  <a:srgbClr val="000000"/>
                </a:solidFill>
                <a:latin typeface="Times New Roman" panose="02020603050405020304" pitchFamily="18" charset="0"/>
              </a:rPr>
              <a:t> a big snake sleeping near the fire. I was so scared that I couldn’t move. We shouted to our parents to </a:t>
            </a:r>
            <a:r>
              <a:rPr lang="en-US" altLang="zh-CN" sz="2600" b="1">
                <a:solidFill>
                  <a:srgbClr val="FF0000"/>
                </a:solidFill>
                <a:latin typeface="Times New Roman" panose="02020603050405020304" pitchFamily="18" charset="0"/>
              </a:rPr>
              <a:t>let </a:t>
            </a:r>
            <a:r>
              <a:rPr lang="en-US" altLang="zh-CN" sz="2600" b="1">
                <a:solidFill>
                  <a:srgbClr val="000000"/>
                </a:solidFill>
                <a:latin typeface="Times New Roman" panose="02020603050405020304" pitchFamily="18" charset="0"/>
              </a:rPr>
              <a:t>them know about the </a:t>
            </a:r>
            <a:r>
              <a:rPr lang="en-US" altLang="zh-CN" sz="2600" b="1">
                <a:solidFill>
                  <a:srgbClr val="0000FF"/>
                </a:solidFill>
                <a:latin typeface="Times New Roman" panose="02020603050405020304" pitchFamily="18" charset="0"/>
              </a:rPr>
              <a:t>danger</a:t>
            </a:r>
            <a:r>
              <a:rPr lang="en-US" altLang="zh-CN" sz="2600" b="1">
                <a:solidFill>
                  <a:srgbClr val="000000"/>
                </a:solidFill>
                <a:latin typeface="Times New Roman" panose="02020603050405020304" pitchFamily="18" charset="0"/>
              </a:rPr>
              <a:t>. </a:t>
            </a:r>
            <a:endParaRPr lang="zh-CN" altLang="zh-CN" sz="2600" b="1">
              <a:solidFill>
                <a:srgbClr val="000000"/>
              </a:solidFill>
              <a:latin typeface="Times New Roman" panose="02020603050405020304" pitchFamily="18" charset="0"/>
            </a:endParaRPr>
          </a:p>
        </p:txBody>
      </p:sp>
      <p:cxnSp>
        <p:nvCxnSpPr>
          <p:cNvPr id="4" name="直接连接符 3"/>
          <p:cNvCxnSpPr/>
          <p:nvPr/>
        </p:nvCxnSpPr>
        <p:spPr>
          <a:xfrm>
            <a:off x="4106863" y="3760788"/>
            <a:ext cx="1035050" cy="0"/>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sp>
        <p:nvSpPr>
          <p:cNvPr id="5" name="矩形 4"/>
          <p:cNvSpPr/>
          <p:nvPr/>
        </p:nvSpPr>
        <p:spPr>
          <a:xfrm>
            <a:off x="5483225" y="3365500"/>
            <a:ext cx="2547938" cy="790575"/>
          </a:xfrm>
          <a:prstGeom prst="rect">
            <a:avLst/>
          </a:prstGeom>
          <a:solidFill>
            <a:schemeClr val="accent3">
              <a:lumMod val="20000"/>
              <a:lumOff val="8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400" b="1" dirty="0">
                <a:solidFill>
                  <a:srgbClr val="0000FF"/>
                </a:solidFill>
                <a:latin typeface="+mj-ea"/>
                <a:ea typeface="+mj-ea"/>
              </a:rPr>
              <a:t>名词，危险；危险物，威胁</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left)">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矩形 2"/>
          <p:cNvSpPr>
            <a:spLocks noChangeArrowheads="1"/>
          </p:cNvSpPr>
          <p:nvPr/>
        </p:nvSpPr>
        <p:spPr bwMode="auto">
          <a:xfrm>
            <a:off x="1000125" y="868363"/>
            <a:ext cx="7781925" cy="333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35000"/>
              </a:lnSpc>
            </a:pPr>
            <a:r>
              <a:rPr lang="en-US" altLang="zh-CN" sz="2600" b="1">
                <a:solidFill>
                  <a:srgbClr val="000000"/>
                </a:solidFill>
                <a:latin typeface="Times New Roman" panose="02020603050405020304" pitchFamily="18" charset="0"/>
              </a:rPr>
              <a:t>My dad started to jump up and down in their tent. This woke the snake up and it moved into the forest near the lake. My dad told me later that snakes don’t have ears but can feel things moving. He also told me it was important not to go near a snake. This was a very useful lesson for me.</a:t>
            </a:r>
            <a:endParaRPr lang="zh-CN" altLang="zh-CN" sz="2600" b="1">
              <a:solidFill>
                <a:srgbClr val="000000"/>
              </a:solidFill>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3" descr="一级栏目"/>
          <p:cNvPicPr>
            <a:picLocks noChangeAspect="1" noChangeArrowheads="1"/>
          </p:cNvPicPr>
          <p:nvPr/>
        </p:nvPicPr>
        <p:blipFill>
          <a:blip r:embed="rId2" cstate="email"/>
          <a:srcRect/>
          <a:stretch>
            <a:fillRect/>
          </a:stretch>
        </p:blipFill>
        <p:spPr bwMode="auto">
          <a:xfrm>
            <a:off x="187325" y="355600"/>
            <a:ext cx="8350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5" name="Rectangle 387"/>
          <p:cNvSpPr>
            <a:spLocks noChangeArrowheads="1"/>
          </p:cNvSpPr>
          <p:nvPr/>
        </p:nvSpPr>
        <p:spPr bwMode="auto">
          <a:xfrm>
            <a:off x="965200" y="552450"/>
            <a:ext cx="3182938"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kumimoji="1" lang="en-US" altLang="zh-CN" sz="3200" b="1" dirty="0">
                <a:solidFill>
                  <a:srgbClr val="0000FF"/>
                </a:solidFill>
                <a:latin typeface="Times New Roman" panose="02020603050405020304" pitchFamily="18" charset="0"/>
              </a:rPr>
              <a:t>Language points</a:t>
            </a:r>
          </a:p>
        </p:txBody>
      </p:sp>
      <p:sp>
        <p:nvSpPr>
          <p:cNvPr id="2" name="矩形 1"/>
          <p:cNvSpPr/>
          <p:nvPr/>
        </p:nvSpPr>
        <p:spPr>
          <a:xfrm>
            <a:off x="487363" y="1214438"/>
            <a:ext cx="1677987" cy="492125"/>
          </a:xfrm>
          <a:prstGeom prst="rect">
            <a:avLst/>
          </a:prstGeom>
        </p:spPr>
        <p:txBody>
          <a:bodyPr>
            <a:spAutoFit/>
          </a:bodyPr>
          <a:lstStyle/>
          <a:p>
            <a:pPr>
              <a:defRPr/>
            </a:pPr>
            <a:r>
              <a:rPr lang="en-US" altLang="zh-CN" sz="2600" b="1" dirty="0">
                <a:solidFill>
                  <a:srgbClr val="FF0000"/>
                </a:solidFill>
                <a:latin typeface="+mj-lt"/>
              </a:rPr>
              <a:t>1. ride</a:t>
            </a:r>
            <a:endParaRPr lang="zh-CN" altLang="en-US" sz="2600" b="1" dirty="0">
              <a:solidFill>
                <a:srgbClr val="FF0000"/>
              </a:solidFill>
              <a:latin typeface="+mj-lt"/>
            </a:endParaRPr>
          </a:p>
        </p:txBody>
      </p:sp>
      <p:sp>
        <p:nvSpPr>
          <p:cNvPr id="3" name="矩形 2"/>
          <p:cNvSpPr>
            <a:spLocks noChangeArrowheads="1"/>
          </p:cNvSpPr>
          <p:nvPr/>
        </p:nvSpPr>
        <p:spPr bwMode="auto">
          <a:xfrm>
            <a:off x="750888" y="1663700"/>
            <a:ext cx="8277225" cy="189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en-US" altLang="zh-CN" sz="2600" b="1" dirty="0">
                <a:latin typeface="Times New Roman" panose="02020603050405020304" pitchFamily="18" charset="0"/>
                <a:ea typeface="黑体" panose="02010609060101010101" charset="-122"/>
              </a:rPr>
              <a:t>ride</a:t>
            </a:r>
            <a:r>
              <a:rPr lang="zh-CN" altLang="zh-CN" sz="2600" b="1" dirty="0">
                <a:latin typeface="Times New Roman" panose="02020603050405020304" pitchFamily="18" charset="0"/>
                <a:ea typeface="黑体" panose="02010609060101010101" charset="-122"/>
              </a:rPr>
              <a:t>此处作可数名词，意为“（乘车的）旅行</a:t>
            </a:r>
            <a:r>
              <a:rPr lang="en-US" altLang="zh-CN" sz="2600" b="1" dirty="0">
                <a:latin typeface="Times New Roman" panose="02020603050405020304" pitchFamily="18" charset="0"/>
                <a:ea typeface="黑体" panose="02010609060101010101" charset="-122"/>
              </a:rPr>
              <a:t>, </a:t>
            </a:r>
            <a:r>
              <a:rPr lang="zh-CN" altLang="zh-CN" sz="2600" b="1" dirty="0">
                <a:latin typeface="Times New Roman" panose="02020603050405020304" pitchFamily="18" charset="0"/>
                <a:ea typeface="黑体" panose="02010609060101010101" charset="-122"/>
              </a:rPr>
              <a:t>旅程”。</a:t>
            </a:r>
            <a:endParaRPr lang="en-US" altLang="zh-CN" sz="2600" b="1" dirty="0">
              <a:latin typeface="Times New Roman" panose="02020603050405020304" pitchFamily="18" charset="0"/>
              <a:ea typeface="黑体" panose="02010609060101010101" charset="-122"/>
            </a:endParaRPr>
          </a:p>
          <a:p>
            <a:pPr>
              <a:lnSpc>
                <a:spcPct val="150000"/>
              </a:lnSpc>
            </a:pPr>
            <a:r>
              <a:rPr lang="en-US" altLang="zh-CN" sz="2600" b="1" dirty="0">
                <a:solidFill>
                  <a:srgbClr val="0000FF"/>
                </a:solidFill>
                <a:latin typeface="Times New Roman" panose="02020603050405020304" pitchFamily="18" charset="0"/>
                <a:ea typeface="黑体" panose="02010609060101010101" charset="-122"/>
              </a:rPr>
              <a:t>take a ride    </a:t>
            </a:r>
            <a:r>
              <a:rPr lang="zh-CN" altLang="zh-CN" sz="2600" b="1" dirty="0">
                <a:latin typeface="Times New Roman" panose="02020603050405020304" pitchFamily="18" charset="0"/>
                <a:ea typeface="黑体" panose="02010609060101010101" charset="-122"/>
              </a:rPr>
              <a:t>兜风</a:t>
            </a:r>
          </a:p>
          <a:p>
            <a:pPr>
              <a:lnSpc>
                <a:spcPct val="150000"/>
              </a:lnSpc>
            </a:pPr>
            <a:r>
              <a:rPr lang="en-US" altLang="zh-CN" sz="2600" b="1" dirty="0">
                <a:latin typeface="Times New Roman" panose="02020603050405020304" pitchFamily="18" charset="0"/>
                <a:ea typeface="黑体" panose="02010609060101010101" charset="-122"/>
              </a:rPr>
              <a:t>ride </a:t>
            </a:r>
            <a:r>
              <a:rPr lang="zh-CN" altLang="zh-CN" sz="2600" b="1" dirty="0">
                <a:latin typeface="Times New Roman" panose="02020603050405020304" pitchFamily="18" charset="0"/>
                <a:ea typeface="黑体" panose="02010609060101010101" charset="-122"/>
              </a:rPr>
              <a:t>还可作</a:t>
            </a:r>
            <a:r>
              <a:rPr lang="zh-CN" altLang="zh-CN" sz="2600" b="1" dirty="0">
                <a:solidFill>
                  <a:srgbClr val="0000FF"/>
                </a:solidFill>
                <a:latin typeface="Times New Roman" panose="02020603050405020304" pitchFamily="18" charset="0"/>
                <a:ea typeface="黑体" panose="02010609060101010101" charset="-122"/>
              </a:rPr>
              <a:t>动词</a:t>
            </a:r>
            <a:r>
              <a:rPr lang="zh-CN" altLang="zh-CN" sz="2600" b="1" dirty="0">
                <a:latin typeface="Times New Roman" panose="02020603050405020304" pitchFamily="18" charset="0"/>
                <a:ea typeface="黑体" panose="02010609060101010101" charset="-122"/>
              </a:rPr>
              <a:t>，意为“</a:t>
            </a:r>
            <a:r>
              <a:rPr lang="zh-CN" altLang="zh-CN" sz="2600" b="1" dirty="0">
                <a:solidFill>
                  <a:srgbClr val="0000FF"/>
                </a:solidFill>
                <a:latin typeface="Times New Roman" panose="02020603050405020304" pitchFamily="18" charset="0"/>
                <a:ea typeface="黑体" panose="02010609060101010101" charset="-122"/>
              </a:rPr>
              <a:t>骑（马等）；乘（车）</a:t>
            </a:r>
            <a:r>
              <a:rPr lang="zh-CN" altLang="zh-CN" sz="2600" b="1" dirty="0">
                <a:latin typeface="Times New Roman" panose="02020603050405020304" pitchFamily="18" charset="0"/>
                <a:ea typeface="黑体" panose="02010609060101010101" charset="-122"/>
              </a:rPr>
              <a:t>等”。</a:t>
            </a:r>
          </a:p>
        </p:txBody>
      </p:sp>
      <p:sp>
        <p:nvSpPr>
          <p:cNvPr id="5" name="矩形 4"/>
          <p:cNvSpPr>
            <a:spLocks noChangeArrowheads="1"/>
          </p:cNvSpPr>
          <p:nvPr/>
        </p:nvSpPr>
        <p:spPr bwMode="auto">
          <a:xfrm>
            <a:off x="750888" y="3541713"/>
            <a:ext cx="6443662"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zh-CN" sz="2600" b="1" dirty="0">
                <a:latin typeface="Times New Roman" panose="02020603050405020304" pitchFamily="18" charset="0"/>
                <a:ea typeface="黑体" panose="02010609060101010101" charset="-122"/>
              </a:rPr>
              <a:t>例句：</a:t>
            </a:r>
            <a:r>
              <a:rPr lang="zh-CN" altLang="zh-CN" sz="2600" b="1" dirty="0">
                <a:solidFill>
                  <a:srgbClr val="000000"/>
                </a:solidFill>
                <a:latin typeface="Times New Roman" panose="02020603050405020304" pitchFamily="18" charset="0"/>
                <a:ea typeface="黑体" panose="02010609060101010101" charset="-122"/>
              </a:rPr>
              <a:t>你妹妹会骑自行车吗？</a:t>
            </a:r>
          </a:p>
          <a:p>
            <a:pPr>
              <a:lnSpc>
                <a:spcPct val="150000"/>
              </a:lnSpc>
            </a:pPr>
            <a:r>
              <a:rPr lang="en-US" altLang="zh-CN" sz="2600" b="1" dirty="0">
                <a:solidFill>
                  <a:srgbClr val="000000"/>
                </a:solidFill>
                <a:latin typeface="Times New Roman" panose="02020603050405020304" pitchFamily="18" charset="0"/>
                <a:ea typeface="黑体" panose="02010609060101010101" charset="-122"/>
              </a:rPr>
              <a:t>            Can your sister ride a bike?        </a:t>
            </a:r>
            <a:endParaRPr lang="zh-CN" altLang="zh-CN" sz="2600" b="1" dirty="0">
              <a:solidFill>
                <a:srgbClr val="000000"/>
              </a:solidFill>
              <a:latin typeface="Times New Roman" panose="02020603050405020304" pitchFamily="18" charset="0"/>
              <a:ea typeface="黑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p:cTn id="18"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9"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0" dur="5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5">
                                            <p:txEl>
                                              <p:pRg st="0" end="0"/>
                                            </p:txEl>
                                          </p:spTgt>
                                        </p:tgtEl>
                                        <p:attrNameLst>
                                          <p:attrName>style.visibility</p:attrName>
                                        </p:attrNameLst>
                                      </p:cBhvr>
                                      <p:to>
                                        <p:strVal val="visible"/>
                                      </p:to>
                                    </p:set>
                                    <p:animEffect transition="in" filter="wipe(left)">
                                      <p:cBhvr>
                                        <p:cTn id="30" dur="500"/>
                                        <p:tgtEl>
                                          <p:spTgt spid="5">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anim calcmode="lin" valueType="num">
                                      <p:cBhvr>
                                        <p:cTn id="35"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36"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37"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a:spLocks noChangeArrowheads="1"/>
          </p:cNvSpPr>
          <p:nvPr/>
        </p:nvSpPr>
        <p:spPr bwMode="auto">
          <a:xfrm>
            <a:off x="1155700" y="1392238"/>
            <a:ext cx="6503988" cy="69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en-US" altLang="zh-CN" sz="2600" b="1" dirty="0">
                <a:latin typeface="Times New Roman" panose="02020603050405020304" pitchFamily="18" charset="0"/>
                <a:ea typeface="黑体" panose="02010609060101010101" charset="-122"/>
              </a:rPr>
              <a:t>put up </a:t>
            </a:r>
            <a:r>
              <a:rPr lang="zh-CN" altLang="zh-CN" sz="2600" b="1" dirty="0">
                <a:latin typeface="Times New Roman" panose="02020603050405020304" pitchFamily="18" charset="0"/>
                <a:ea typeface="黑体" panose="02010609060101010101" charset="-122"/>
              </a:rPr>
              <a:t>还可意为“举起；张贴；建造”。</a:t>
            </a:r>
            <a:endParaRPr lang="en-US" altLang="zh-CN" sz="2600" b="1" dirty="0">
              <a:latin typeface="Times New Roman" panose="02020603050405020304" pitchFamily="18" charset="0"/>
              <a:ea typeface="黑体" panose="02010609060101010101" charset="-122"/>
            </a:endParaRPr>
          </a:p>
        </p:txBody>
      </p:sp>
      <p:sp>
        <p:nvSpPr>
          <p:cNvPr id="3" name="矩形 2"/>
          <p:cNvSpPr/>
          <p:nvPr/>
        </p:nvSpPr>
        <p:spPr>
          <a:xfrm>
            <a:off x="952500" y="825500"/>
            <a:ext cx="3627438" cy="492125"/>
          </a:xfrm>
          <a:prstGeom prst="rect">
            <a:avLst/>
          </a:prstGeom>
        </p:spPr>
        <p:txBody>
          <a:bodyPr>
            <a:spAutoFit/>
          </a:bodyPr>
          <a:lstStyle/>
          <a:p>
            <a:pPr>
              <a:defRPr/>
            </a:pPr>
            <a:r>
              <a:rPr lang="en-US" altLang="zh-CN" sz="2600" b="1" dirty="0">
                <a:solidFill>
                  <a:srgbClr val="FF0000"/>
                </a:solidFill>
                <a:latin typeface="+mj-lt"/>
              </a:rPr>
              <a:t>2. put</a:t>
            </a:r>
            <a:r>
              <a:rPr lang="en-US" altLang="zh-CN" sz="2600" b="1" dirty="0">
                <a:solidFill>
                  <a:prstClr val="black"/>
                </a:solidFill>
                <a:latin typeface="Times New Roman" panose="02020603050405020304" pitchFamily="18" charset="0"/>
                <a:ea typeface="黑体" panose="02010609060101010101" charset="-122"/>
              </a:rPr>
              <a:t> </a:t>
            </a:r>
            <a:r>
              <a:rPr lang="en-US" altLang="zh-CN" sz="2600" b="1" dirty="0">
                <a:solidFill>
                  <a:srgbClr val="FF0000"/>
                </a:solidFill>
                <a:latin typeface="+mj-lt"/>
              </a:rPr>
              <a:t>up   </a:t>
            </a:r>
            <a:r>
              <a:rPr lang="en-US" altLang="zh-CN" sz="2600" b="1" dirty="0">
                <a:solidFill>
                  <a:srgbClr val="FF0000"/>
                </a:solidFill>
                <a:latin typeface="+mj-ea"/>
                <a:ea typeface="+mj-ea"/>
              </a:rPr>
              <a:t> </a:t>
            </a:r>
            <a:r>
              <a:rPr lang="zh-CN" altLang="en-US" sz="2600" b="1" dirty="0">
                <a:solidFill>
                  <a:srgbClr val="FF0000"/>
                </a:solidFill>
                <a:latin typeface="+mj-ea"/>
                <a:ea typeface="+mj-ea"/>
              </a:rPr>
              <a:t>搭起</a:t>
            </a:r>
          </a:p>
        </p:txBody>
      </p:sp>
      <p:sp>
        <p:nvSpPr>
          <p:cNvPr id="5" name="矩形 4"/>
          <p:cNvSpPr>
            <a:spLocks noChangeArrowheads="1"/>
          </p:cNvSpPr>
          <p:nvPr/>
        </p:nvSpPr>
        <p:spPr bwMode="auto">
          <a:xfrm>
            <a:off x="1087438" y="2882900"/>
            <a:ext cx="6840537"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zh-CN" sz="2600" b="1">
                <a:solidFill>
                  <a:srgbClr val="000000"/>
                </a:solidFill>
                <a:latin typeface="Times New Roman" panose="02020603050405020304" pitchFamily="18" charset="0"/>
                <a:ea typeface="黑体" panose="02010609060101010101" charset="-122"/>
              </a:rPr>
              <a:t>例句：你能帮我贴广告吗？ </a:t>
            </a:r>
            <a:endParaRPr lang="en-US" altLang="zh-CN" sz="2600" b="1">
              <a:solidFill>
                <a:srgbClr val="000000"/>
              </a:solidFill>
              <a:latin typeface="Times New Roman" panose="02020603050405020304" pitchFamily="18" charset="0"/>
              <a:ea typeface="黑体" panose="02010609060101010101" charset="-122"/>
            </a:endParaRPr>
          </a:p>
          <a:p>
            <a:pPr>
              <a:lnSpc>
                <a:spcPct val="150000"/>
              </a:lnSpc>
            </a:pPr>
            <a:r>
              <a:rPr lang="en-US" altLang="zh-CN" sz="2600" b="1">
                <a:solidFill>
                  <a:srgbClr val="000000"/>
                </a:solidFill>
                <a:latin typeface="Times New Roman" panose="02020603050405020304" pitchFamily="18" charset="0"/>
                <a:ea typeface="黑体" panose="02010609060101010101" charset="-122"/>
              </a:rPr>
              <a:t>            Can you help me put up some ads? </a:t>
            </a:r>
            <a:endParaRPr lang="zh-CN" altLang="zh-CN" sz="2600" b="1">
              <a:solidFill>
                <a:srgbClr val="000000"/>
              </a:solidFill>
              <a:latin typeface="Times New Roman" panose="02020603050405020304" pitchFamily="18" charset="0"/>
              <a:ea typeface="黑体" panose="02010609060101010101" charset="-122"/>
            </a:endParaRPr>
          </a:p>
        </p:txBody>
      </p:sp>
      <p:sp>
        <p:nvSpPr>
          <p:cNvPr id="7" name="矩形 6"/>
          <p:cNvSpPr>
            <a:spLocks noChangeArrowheads="1"/>
          </p:cNvSpPr>
          <p:nvPr/>
        </p:nvSpPr>
        <p:spPr bwMode="auto">
          <a:xfrm>
            <a:off x="1155700" y="2084388"/>
            <a:ext cx="3683000" cy="617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150000"/>
              </a:lnSpc>
            </a:pPr>
            <a:r>
              <a:rPr lang="en-US" altLang="zh-CN" sz="2600" b="1" dirty="0">
                <a:solidFill>
                  <a:srgbClr val="0000FF"/>
                </a:solidFill>
                <a:latin typeface="Times New Roman" panose="02020603050405020304" pitchFamily="18" charset="0"/>
                <a:ea typeface="黑体" panose="02010609060101010101" charset="-122"/>
              </a:rPr>
              <a:t>put</a:t>
            </a:r>
            <a:r>
              <a:rPr lang="zh-CN" altLang="zh-CN" sz="2600" b="1" dirty="0">
                <a:solidFill>
                  <a:srgbClr val="0000FF"/>
                </a:solidFill>
                <a:latin typeface="Times New Roman" panose="02020603050405020304" pitchFamily="18" charset="0"/>
                <a:ea typeface="黑体" panose="02010609060101010101" charset="-122"/>
              </a:rPr>
              <a:t>的过去式是它本身。</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ppt_w</p:attrName>
                                        </p:attrNameLst>
                                      </p:cBhvr>
                                      <p:tavLst>
                                        <p:tav tm="0">
                                          <p:val>
                                            <p:fltVal val="0"/>
                                          </p:val>
                                        </p:tav>
                                        <p:tav tm="100000">
                                          <p:val>
                                            <p:strVal val="#ppt_w"/>
                                          </p:val>
                                        </p:tav>
                                      </p:tavLst>
                                    </p:anim>
                                    <p:anim calcmode="lin" valueType="num">
                                      <p:cBhvr>
                                        <p:cTn id="18" dur="1000" fill="hold"/>
                                        <p:tgtEl>
                                          <p:spTgt spid="7"/>
                                        </p:tgtEl>
                                        <p:attrNameLst>
                                          <p:attrName>ppt_h</p:attrName>
                                        </p:attrNameLst>
                                      </p:cBhvr>
                                      <p:tavLst>
                                        <p:tav tm="0">
                                          <p:val>
                                            <p:fltVal val="0"/>
                                          </p:val>
                                        </p:tav>
                                        <p:tav tm="100000">
                                          <p:val>
                                            <p:strVal val="#ppt_h"/>
                                          </p:val>
                                        </p:tav>
                                      </p:tavLst>
                                    </p:anim>
                                    <p:anim calcmode="lin" valueType="num">
                                      <p:cBhvr>
                                        <p:cTn id="19" dur="1000" fill="hold"/>
                                        <p:tgtEl>
                                          <p:spTgt spid="7"/>
                                        </p:tgtEl>
                                        <p:attrNameLst>
                                          <p:attrName>style.rotation</p:attrName>
                                        </p:attrNameLst>
                                      </p:cBhvr>
                                      <p:tavLst>
                                        <p:tav tm="0">
                                          <p:val>
                                            <p:fltVal val="90"/>
                                          </p:val>
                                        </p:tav>
                                        <p:tav tm="100000">
                                          <p:val>
                                            <p:fltVal val="0"/>
                                          </p:val>
                                        </p:tav>
                                      </p:tavLst>
                                    </p:anim>
                                    <p:animEffect transition="in" filter="fade">
                                      <p:cBhvr>
                                        <p:cTn id="20" dur="10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Effect transition="in" filter="fade">
                                      <p:cBhvr>
                                        <p:cTn id="25" dur="1000"/>
                                        <p:tgtEl>
                                          <p:spTgt spid="5">
                                            <p:txEl>
                                              <p:pRg st="0" end="0"/>
                                            </p:txEl>
                                          </p:spTgt>
                                        </p:tgtEl>
                                      </p:cBhvr>
                                    </p:animEffect>
                                    <p:anim calcmode="lin" valueType="num">
                                      <p:cBhvr>
                                        <p:cTn id="26"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nodeType="click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 calcmode="lin" valueType="num">
                                      <p:cBhvr>
                                        <p:cTn id="32"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33"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34"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descr="一级栏目"/>
          <p:cNvPicPr>
            <a:picLocks noChangeAspect="1" noChangeArrowheads="1"/>
          </p:cNvPicPr>
          <p:nvPr/>
        </p:nvPicPr>
        <p:blipFill>
          <a:blip r:embed="rId2" cstate="email"/>
          <a:srcRect/>
          <a:stretch>
            <a:fillRect/>
          </a:stretch>
        </p:blipFill>
        <p:spPr bwMode="auto">
          <a:xfrm>
            <a:off x="314325" y="358775"/>
            <a:ext cx="8350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387"/>
          <p:cNvSpPr>
            <a:spLocks noChangeArrowheads="1"/>
          </p:cNvSpPr>
          <p:nvPr/>
        </p:nvSpPr>
        <p:spPr bwMode="auto">
          <a:xfrm>
            <a:off x="1025525" y="561975"/>
            <a:ext cx="2384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kumimoji="1" lang="en-US" altLang="zh-CN" sz="3200" b="1" dirty="0">
                <a:solidFill>
                  <a:srgbClr val="0000FF"/>
                </a:solidFill>
                <a:latin typeface="Times New Roman" panose="02020603050405020304" pitchFamily="18" charset="0"/>
              </a:rPr>
              <a:t>Lead-in</a:t>
            </a:r>
          </a:p>
        </p:txBody>
      </p:sp>
      <p:sp>
        <p:nvSpPr>
          <p:cNvPr id="4" name="矩形 3"/>
          <p:cNvSpPr/>
          <p:nvPr/>
        </p:nvSpPr>
        <p:spPr>
          <a:xfrm>
            <a:off x="1040586" y="1938809"/>
            <a:ext cx="7338868" cy="584775"/>
          </a:xfrm>
          <a:prstGeom prst="rect">
            <a:avLst/>
          </a:prstGeom>
          <a:noFill/>
        </p:spPr>
        <p:txBody>
          <a:bodyPr wrap="none">
            <a:spAutoFit/>
          </a:bodyPr>
          <a:lstStyle/>
          <a:p>
            <a:pPr algn="ctr">
              <a:defRPr/>
            </a:pPr>
            <a:r>
              <a:rPr lang="en-US" altLang="zh-CN" sz="3200" b="1" dirty="0">
                <a:ln w="1905"/>
                <a:solidFill>
                  <a:srgbClr val="7030A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How much do you know about camping?</a:t>
            </a:r>
            <a:endParaRPr lang="zh-CN" altLang="en-US" sz="3200" b="1" dirty="0">
              <a:ln w="1905"/>
              <a:solidFill>
                <a:srgbClr val="7030A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2286000" y="1566863"/>
            <a:ext cx="5192713"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200000"/>
              </a:lnSpc>
            </a:pPr>
            <a:r>
              <a:rPr lang="en-US" altLang="zh-CN" sz="2600" b="1">
                <a:solidFill>
                  <a:srgbClr val="0000FF"/>
                </a:solidFill>
                <a:latin typeface="Times New Roman" panose="02020603050405020304" pitchFamily="18" charset="0"/>
                <a:ea typeface="黑体" panose="02010609060101010101" charset="-122"/>
              </a:rPr>
              <a:t>put off      </a:t>
            </a:r>
            <a:r>
              <a:rPr lang="zh-CN" altLang="en-US" sz="2600" b="1">
                <a:latin typeface="Times New Roman" panose="02020603050405020304" pitchFamily="18" charset="0"/>
                <a:ea typeface="黑体" panose="02010609060101010101" charset="-122"/>
              </a:rPr>
              <a:t>推迟；脱掉</a:t>
            </a:r>
            <a:endParaRPr lang="en-US" altLang="zh-CN" sz="2600" b="1">
              <a:latin typeface="Times New Roman" panose="02020603050405020304" pitchFamily="18" charset="0"/>
              <a:ea typeface="黑体" panose="02010609060101010101" charset="-122"/>
            </a:endParaRPr>
          </a:p>
          <a:p>
            <a:pPr eaLnBrk="1" hangingPunct="1">
              <a:lnSpc>
                <a:spcPct val="200000"/>
              </a:lnSpc>
            </a:pPr>
            <a:r>
              <a:rPr lang="en-US" altLang="zh-CN" sz="2600" b="1">
                <a:solidFill>
                  <a:srgbClr val="0000FF"/>
                </a:solidFill>
                <a:latin typeface="Times New Roman" panose="02020603050405020304" pitchFamily="18" charset="0"/>
                <a:ea typeface="黑体" panose="02010609060101010101" charset="-122"/>
              </a:rPr>
              <a:t>put out     </a:t>
            </a:r>
            <a:r>
              <a:rPr lang="zh-CN" altLang="en-US" sz="2600" b="1">
                <a:latin typeface="Times New Roman" panose="02020603050405020304" pitchFamily="18" charset="0"/>
                <a:ea typeface="黑体" panose="02010609060101010101" charset="-122"/>
              </a:rPr>
              <a:t>扑灭；赶走</a:t>
            </a:r>
            <a:endParaRPr lang="en-US" altLang="zh-CN" sz="2600" b="1">
              <a:latin typeface="Times New Roman" panose="02020603050405020304" pitchFamily="18" charset="0"/>
              <a:ea typeface="黑体" panose="02010609060101010101" charset="-122"/>
            </a:endParaRPr>
          </a:p>
          <a:p>
            <a:pPr eaLnBrk="1" hangingPunct="1">
              <a:lnSpc>
                <a:spcPct val="200000"/>
              </a:lnSpc>
            </a:pPr>
            <a:r>
              <a:rPr lang="en-US" altLang="zh-CN" sz="2600" b="1">
                <a:solidFill>
                  <a:srgbClr val="0000FF"/>
                </a:solidFill>
                <a:latin typeface="Times New Roman" panose="02020603050405020304" pitchFamily="18" charset="0"/>
                <a:ea typeface="黑体" panose="02010609060101010101" charset="-122"/>
              </a:rPr>
              <a:t>put on      </a:t>
            </a:r>
            <a:r>
              <a:rPr lang="zh-CN" altLang="en-US" sz="2600" b="1">
                <a:latin typeface="Times New Roman" panose="02020603050405020304" pitchFamily="18" charset="0"/>
                <a:ea typeface="黑体" panose="02010609060101010101" charset="-122"/>
              </a:rPr>
              <a:t>穿上</a:t>
            </a:r>
          </a:p>
        </p:txBody>
      </p:sp>
      <p:sp>
        <p:nvSpPr>
          <p:cNvPr id="4" name="矩形 3"/>
          <p:cNvSpPr>
            <a:spLocks noChangeArrowheads="1"/>
          </p:cNvSpPr>
          <p:nvPr/>
        </p:nvSpPr>
        <p:spPr bwMode="auto">
          <a:xfrm>
            <a:off x="1196975" y="800100"/>
            <a:ext cx="3178175" cy="76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200000"/>
              </a:lnSpc>
            </a:pPr>
            <a:r>
              <a:rPr lang="zh-CN" altLang="en-US" sz="2600" b="1">
                <a:solidFill>
                  <a:srgbClr val="0000FF"/>
                </a:solidFill>
                <a:latin typeface="Times New Roman" panose="02020603050405020304" pitchFamily="18" charset="0"/>
                <a:ea typeface="黑体" panose="02010609060101010101" charset="-122"/>
              </a:rPr>
              <a:t>拓展： </a:t>
            </a:r>
            <a:r>
              <a:rPr lang="en-US" altLang="zh-CN" sz="2600" b="1">
                <a:solidFill>
                  <a:srgbClr val="0000FF"/>
                </a:solidFill>
                <a:latin typeface="Times New Roman" panose="02020603050405020304" pitchFamily="18" charset="0"/>
                <a:ea typeface="黑体" panose="02010609060101010101" charset="-122"/>
              </a:rPr>
              <a:t>put </a:t>
            </a:r>
            <a:r>
              <a:rPr lang="zh-CN" altLang="en-US" sz="2600" b="1">
                <a:solidFill>
                  <a:srgbClr val="0000FF"/>
                </a:solidFill>
                <a:latin typeface="Times New Roman" panose="02020603050405020304" pitchFamily="18" charset="0"/>
                <a:ea typeface="黑体" panose="02010609060101010101" charset="-122"/>
              </a:rPr>
              <a:t>相关短语</a:t>
            </a:r>
            <a:endParaRPr lang="en-US" altLang="zh-CN" sz="2600" b="1">
              <a:solidFill>
                <a:srgbClr val="0000FF"/>
              </a:solidFill>
              <a:latin typeface="Times New Roman" panose="02020603050405020304" pitchFamily="18" charset="0"/>
              <a:ea typeface="黑体" panose="02010609060101010101" charset="-122"/>
            </a:endParaRPr>
          </a:p>
        </p:txBody>
      </p:sp>
      <p:pic>
        <p:nvPicPr>
          <p:cNvPr id="20484" name="Picture 2" descr="http://image.cmfu.com/books/1218479/23323505.jpg"/>
          <p:cNvPicPr>
            <a:picLocks noChangeAspect="1" noChangeArrowheads="1"/>
          </p:cNvPicPr>
          <p:nvPr/>
        </p:nvPicPr>
        <p:blipFill>
          <a:blip r:embed="rId2" cstate="email"/>
          <a:srcRect/>
          <a:stretch>
            <a:fillRect/>
          </a:stretch>
        </p:blipFill>
        <p:spPr bwMode="auto">
          <a:xfrm>
            <a:off x="5332413" y="3571875"/>
            <a:ext cx="2689225"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2">
                                            <p:txEl>
                                              <p:pRg st="0" end="0"/>
                                            </p:txEl>
                                          </p:spTgt>
                                        </p:tgtEl>
                                        <p:attrNameLst>
                                          <p:attrName>style.visibility</p:attrName>
                                        </p:attrNameLst>
                                      </p:cBhvr>
                                      <p:to>
                                        <p:strVal val="visible"/>
                                      </p:to>
                                    </p:set>
                                    <p:animEffect transition="in" filter="wipe(left)">
                                      <p:cBhvr>
                                        <p:cTn id="25" dur="500"/>
                                        <p:tgtEl>
                                          <p:spTgt spid="2">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2">
                                            <p:txEl>
                                              <p:pRg st="1" end="1"/>
                                            </p:txEl>
                                          </p:spTgt>
                                        </p:tgtEl>
                                        <p:attrNameLst>
                                          <p:attrName>style.visibility</p:attrName>
                                        </p:attrNameLst>
                                      </p:cBhvr>
                                      <p:to>
                                        <p:strVal val="visible"/>
                                      </p:to>
                                    </p:set>
                                    <p:animEffect transition="in" filter="wipe(left)">
                                      <p:cBhvr>
                                        <p:cTn id="30" dur="500"/>
                                        <p:tgtEl>
                                          <p:spTgt spid="2">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2">
                                            <p:txEl>
                                              <p:pRg st="2" end="2"/>
                                            </p:txEl>
                                          </p:spTgt>
                                        </p:tgtEl>
                                        <p:attrNameLst>
                                          <p:attrName>style.visibility</p:attrName>
                                        </p:attrNameLst>
                                      </p:cBhvr>
                                      <p:to>
                                        <p:strVal val="visible"/>
                                      </p:to>
                                    </p:set>
                                    <p:animEffect transition="in" filter="wipe(left)">
                                      <p:cBhvr>
                                        <p:cTn id="35"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598488" y="920750"/>
            <a:ext cx="5810250" cy="492125"/>
          </a:xfrm>
          <a:prstGeom prst="rect">
            <a:avLst/>
          </a:prstGeom>
        </p:spPr>
        <p:txBody>
          <a:bodyPr>
            <a:spAutoFit/>
          </a:bodyPr>
          <a:lstStyle/>
          <a:p>
            <a:pPr>
              <a:defRPr/>
            </a:pPr>
            <a:r>
              <a:rPr lang="en-US" altLang="zh-CN" sz="2600" b="1" dirty="0">
                <a:solidFill>
                  <a:srgbClr val="FF0000"/>
                </a:solidFill>
                <a:latin typeface="+mj-lt"/>
              </a:rPr>
              <a:t>3. on the first night     </a:t>
            </a:r>
            <a:r>
              <a:rPr lang="zh-CN" altLang="zh-CN" sz="2600" b="1" dirty="0">
                <a:solidFill>
                  <a:srgbClr val="FF0000"/>
                </a:solidFill>
                <a:latin typeface="Times New Roman" panose="02020603050405020304" pitchFamily="18" charset="0"/>
                <a:ea typeface="黑体" panose="02010609060101010101" charset="-122"/>
              </a:rPr>
              <a:t>在头一天夜里</a:t>
            </a:r>
            <a:endParaRPr lang="zh-CN" altLang="en-US" sz="2600" b="1" dirty="0">
              <a:solidFill>
                <a:srgbClr val="FF0000"/>
              </a:solidFill>
              <a:latin typeface="+mj-ea"/>
              <a:ea typeface="+mj-ea"/>
            </a:endParaRPr>
          </a:p>
        </p:txBody>
      </p:sp>
      <p:sp>
        <p:nvSpPr>
          <p:cNvPr id="4" name="矩形 3"/>
          <p:cNvSpPr>
            <a:spLocks noChangeArrowheads="1"/>
          </p:cNvSpPr>
          <p:nvPr/>
        </p:nvSpPr>
        <p:spPr bwMode="auto">
          <a:xfrm>
            <a:off x="828675" y="1554163"/>
            <a:ext cx="77978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en-US" altLang="zh-CN" sz="2600" b="1" dirty="0">
                <a:latin typeface="Times New Roman" panose="02020603050405020304" pitchFamily="18" charset="0"/>
                <a:ea typeface="黑体" panose="02010609060101010101" charset="-122"/>
              </a:rPr>
              <a:t>on the first night </a:t>
            </a:r>
            <a:r>
              <a:rPr lang="zh-CN" altLang="zh-CN" sz="2600" b="1" dirty="0">
                <a:latin typeface="Times New Roman" panose="02020603050405020304" pitchFamily="18" charset="0"/>
                <a:ea typeface="黑体" panose="02010609060101010101" charset="-122"/>
              </a:rPr>
              <a:t>表示“在</a:t>
            </a:r>
            <a:r>
              <a:rPr lang="zh-CN" altLang="zh-CN" sz="2600" b="1" dirty="0">
                <a:solidFill>
                  <a:srgbClr val="0000FF"/>
                </a:solidFill>
                <a:latin typeface="Times New Roman" panose="02020603050405020304" pitchFamily="18" charset="0"/>
                <a:ea typeface="黑体" panose="02010609060101010101" charset="-122"/>
              </a:rPr>
              <a:t>具体某一天的上午、下午或晚上</a:t>
            </a:r>
            <a:r>
              <a:rPr lang="zh-CN" altLang="zh-CN" sz="2600" b="1" dirty="0">
                <a:latin typeface="Times New Roman" panose="02020603050405020304" pitchFamily="18" charset="0"/>
                <a:ea typeface="黑体" panose="02010609060101010101" charset="-122"/>
              </a:rPr>
              <a:t>”等时间，常用</a:t>
            </a:r>
            <a:r>
              <a:rPr lang="zh-CN" altLang="zh-CN" sz="2600" b="1" dirty="0">
                <a:solidFill>
                  <a:srgbClr val="0000FF"/>
                </a:solidFill>
                <a:latin typeface="Times New Roman" panose="02020603050405020304" pitchFamily="18" charset="0"/>
                <a:ea typeface="黑体" panose="02010609060101010101" charset="-122"/>
              </a:rPr>
              <a:t>介词</a:t>
            </a:r>
            <a:r>
              <a:rPr lang="en-US" altLang="zh-CN" sz="2600" b="1" dirty="0">
                <a:solidFill>
                  <a:srgbClr val="0000FF"/>
                </a:solidFill>
                <a:latin typeface="Times New Roman" panose="02020603050405020304" pitchFamily="18" charset="0"/>
                <a:ea typeface="黑体" panose="02010609060101010101" charset="-122"/>
              </a:rPr>
              <a:t>on</a:t>
            </a:r>
            <a:r>
              <a:rPr lang="zh-CN" altLang="zh-CN" sz="2600" b="1" dirty="0">
                <a:latin typeface="Times New Roman" panose="02020603050405020304" pitchFamily="18" charset="0"/>
                <a:ea typeface="黑体" panose="02010609060101010101" charset="-122"/>
              </a:rPr>
              <a:t>。</a:t>
            </a:r>
          </a:p>
        </p:txBody>
      </p:sp>
      <p:sp>
        <p:nvSpPr>
          <p:cNvPr id="6" name="矩形 5"/>
          <p:cNvSpPr>
            <a:spLocks noChangeArrowheads="1"/>
          </p:cNvSpPr>
          <p:nvPr/>
        </p:nvSpPr>
        <p:spPr bwMode="auto">
          <a:xfrm>
            <a:off x="828675" y="2906713"/>
            <a:ext cx="8056563" cy="129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zh-CN" sz="2600" b="1" dirty="0">
                <a:solidFill>
                  <a:srgbClr val="000000"/>
                </a:solidFill>
                <a:latin typeface="Times New Roman" panose="02020603050405020304" pitchFamily="18" charset="0"/>
                <a:ea typeface="黑体" panose="02010609060101010101" charset="-122"/>
              </a:rPr>
              <a:t>例句：在</a:t>
            </a:r>
            <a:r>
              <a:rPr lang="en-US" altLang="zh-CN" sz="2600" b="1" dirty="0">
                <a:solidFill>
                  <a:srgbClr val="000000"/>
                </a:solidFill>
                <a:latin typeface="Times New Roman" panose="02020603050405020304" pitchFamily="18" charset="0"/>
                <a:ea typeface="黑体" panose="02010609060101010101" charset="-122"/>
              </a:rPr>
              <a:t>10</a:t>
            </a:r>
            <a:r>
              <a:rPr lang="zh-CN" altLang="zh-CN" sz="2600" b="1" dirty="0">
                <a:solidFill>
                  <a:srgbClr val="000000"/>
                </a:solidFill>
                <a:latin typeface="Times New Roman" panose="02020603050405020304" pitchFamily="18" charset="0"/>
                <a:ea typeface="黑体" panose="02010609060101010101" charset="-122"/>
              </a:rPr>
              <a:t>月</a:t>
            </a:r>
            <a:r>
              <a:rPr lang="en-US" altLang="zh-CN" sz="2600" b="1" dirty="0">
                <a:solidFill>
                  <a:srgbClr val="000000"/>
                </a:solidFill>
                <a:latin typeface="Times New Roman" panose="02020603050405020304" pitchFamily="18" charset="0"/>
                <a:ea typeface="黑体" panose="02010609060101010101" charset="-122"/>
              </a:rPr>
              <a:t>1</a:t>
            </a:r>
            <a:r>
              <a:rPr lang="zh-CN" altLang="zh-CN" sz="2600" b="1" dirty="0">
                <a:solidFill>
                  <a:srgbClr val="000000"/>
                </a:solidFill>
                <a:latin typeface="Times New Roman" panose="02020603050405020304" pitchFamily="18" charset="0"/>
                <a:ea typeface="黑体" panose="02010609060101010101" charset="-122"/>
              </a:rPr>
              <a:t>日的晚上，她得到了一份特别的礼物。</a:t>
            </a:r>
          </a:p>
          <a:p>
            <a:pPr>
              <a:lnSpc>
                <a:spcPct val="150000"/>
              </a:lnSpc>
            </a:pPr>
            <a:r>
              <a:rPr lang="en-US" altLang="zh-CN" sz="2600" b="1" dirty="0">
                <a:solidFill>
                  <a:srgbClr val="000000"/>
                </a:solidFill>
                <a:latin typeface="Times New Roman" panose="02020603050405020304" pitchFamily="18" charset="0"/>
                <a:ea typeface="黑体" panose="02010609060101010101" charset="-122"/>
              </a:rPr>
              <a:t>On the evening of October 1st,she got a special gift.</a:t>
            </a:r>
            <a:endParaRPr lang="zh-CN" altLang="zh-CN" sz="2600" b="1" dirty="0">
              <a:solidFill>
                <a:srgbClr val="000000"/>
              </a:solidFill>
              <a:latin typeface="Times New Roman" panose="02020603050405020304" pitchFamily="18" charset="0"/>
              <a:ea typeface="黑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 calcmode="lin" valueType="num">
                                      <p:cBhvr>
                                        <p:cTn id="17"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19" dur="500"/>
                                        <p:tgtEl>
                                          <p:spTgt spid="6">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nodeType="clickEffect">
                                  <p:stCondLst>
                                    <p:cond delay="0"/>
                                  </p:stCondLst>
                                  <p:childTnLst>
                                    <p:set>
                                      <p:cBhvr>
                                        <p:cTn id="23" dur="1" fill="hold">
                                          <p:stCondLst>
                                            <p:cond delay="0"/>
                                          </p:stCondLst>
                                        </p:cTn>
                                        <p:tgtEl>
                                          <p:spTgt spid="6">
                                            <p:txEl>
                                              <p:pRg st="1" end="1"/>
                                            </p:txEl>
                                          </p:spTgt>
                                        </p:tgtEl>
                                        <p:attrNameLst>
                                          <p:attrName>style.visibility</p:attrName>
                                        </p:attrNameLst>
                                      </p:cBhvr>
                                      <p:to>
                                        <p:strVal val="visible"/>
                                      </p:to>
                                    </p:set>
                                    <p:anim calcmode="lin" valueType="num">
                                      <p:cBhvr>
                                        <p:cTn id="24" dur="500" fill="hold"/>
                                        <p:tgtEl>
                                          <p:spTgt spid="6">
                                            <p:txEl>
                                              <p:pRg st="1" end="1"/>
                                            </p:txEl>
                                          </p:spTgt>
                                        </p:tgtEl>
                                        <p:attrNameLst>
                                          <p:attrName>ppt_w</p:attrName>
                                        </p:attrNameLst>
                                      </p:cBhvr>
                                      <p:tavLst>
                                        <p:tav tm="0">
                                          <p:val>
                                            <p:fltVal val="0"/>
                                          </p:val>
                                        </p:tav>
                                        <p:tav tm="100000">
                                          <p:val>
                                            <p:strVal val="#ppt_w"/>
                                          </p:val>
                                        </p:tav>
                                      </p:tavLst>
                                    </p:anim>
                                    <p:anim calcmode="lin" valueType="num">
                                      <p:cBhvr>
                                        <p:cTn id="25" dur="500" fill="hold"/>
                                        <p:tgtEl>
                                          <p:spTgt spid="6">
                                            <p:txEl>
                                              <p:pRg st="1" end="1"/>
                                            </p:txEl>
                                          </p:spTgt>
                                        </p:tgtEl>
                                        <p:attrNameLst>
                                          <p:attrName>ppt_h</p:attrName>
                                        </p:attrNameLst>
                                      </p:cBhvr>
                                      <p:tavLst>
                                        <p:tav tm="0">
                                          <p:val>
                                            <p:fltVal val="0"/>
                                          </p:val>
                                        </p:tav>
                                        <p:tav tm="100000">
                                          <p:val>
                                            <p:strVal val="#ppt_h"/>
                                          </p:val>
                                        </p:tav>
                                      </p:tavLst>
                                    </p:anim>
                                    <p:animEffect transition="in" filter="fade">
                                      <p:cBhvr>
                                        <p:cTn id="26"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a:spLocks noChangeArrowheads="1"/>
          </p:cNvSpPr>
          <p:nvPr/>
        </p:nvSpPr>
        <p:spPr bwMode="auto">
          <a:xfrm>
            <a:off x="906463" y="919163"/>
            <a:ext cx="4873625" cy="617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en-US" sz="2600" b="1">
                <a:solidFill>
                  <a:srgbClr val="0000FF"/>
                </a:solidFill>
                <a:latin typeface="Times New Roman" panose="02020603050405020304" pitchFamily="18" charset="0"/>
                <a:ea typeface="黑体" panose="02010609060101010101" charset="-122"/>
              </a:rPr>
              <a:t>拓展：</a:t>
            </a:r>
            <a:r>
              <a:rPr lang="zh-CN" altLang="zh-CN" sz="2600" b="1">
                <a:solidFill>
                  <a:srgbClr val="0000FF"/>
                </a:solidFill>
                <a:latin typeface="Times New Roman" panose="02020603050405020304" pitchFamily="18" charset="0"/>
                <a:ea typeface="黑体" panose="02010609060101010101" charset="-122"/>
              </a:rPr>
              <a:t>英语中表示一天中的时间</a:t>
            </a:r>
            <a:endParaRPr lang="en-US" altLang="zh-CN" sz="2600" b="1">
              <a:solidFill>
                <a:srgbClr val="0000FF"/>
              </a:solidFill>
              <a:latin typeface="Times New Roman" panose="02020603050405020304" pitchFamily="18" charset="0"/>
              <a:ea typeface="黑体" panose="02010609060101010101" charset="-122"/>
            </a:endParaRPr>
          </a:p>
        </p:txBody>
      </p:sp>
      <p:sp>
        <p:nvSpPr>
          <p:cNvPr id="5" name="矩形 4"/>
          <p:cNvSpPr>
            <a:spLocks noChangeArrowheads="1"/>
          </p:cNvSpPr>
          <p:nvPr/>
        </p:nvSpPr>
        <p:spPr bwMode="auto">
          <a:xfrm>
            <a:off x="2001838" y="1587500"/>
            <a:ext cx="5295900" cy="271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70000"/>
              </a:lnSpc>
            </a:pPr>
            <a:r>
              <a:rPr lang="en-US" altLang="zh-CN" sz="2600" b="1" dirty="0">
                <a:solidFill>
                  <a:srgbClr val="000000"/>
                </a:solidFill>
                <a:latin typeface="Times New Roman" panose="02020603050405020304" pitchFamily="18" charset="0"/>
                <a:ea typeface="黑体" panose="02010609060101010101" charset="-122"/>
              </a:rPr>
              <a:t>in the morning           </a:t>
            </a:r>
            <a:r>
              <a:rPr lang="zh-CN" altLang="zh-CN" sz="2600" b="1" dirty="0">
                <a:solidFill>
                  <a:srgbClr val="000000"/>
                </a:solidFill>
                <a:latin typeface="Times New Roman" panose="02020603050405020304" pitchFamily="18" charset="0"/>
                <a:ea typeface="黑体" panose="02010609060101010101" charset="-122"/>
              </a:rPr>
              <a:t>在上午</a:t>
            </a:r>
            <a:endParaRPr lang="en-US" altLang="zh-CN" sz="2600" b="1" dirty="0">
              <a:solidFill>
                <a:srgbClr val="000000"/>
              </a:solidFill>
              <a:latin typeface="Times New Roman" panose="02020603050405020304" pitchFamily="18" charset="0"/>
              <a:ea typeface="黑体" panose="02010609060101010101" charset="-122"/>
            </a:endParaRPr>
          </a:p>
          <a:p>
            <a:pPr>
              <a:lnSpc>
                <a:spcPct val="170000"/>
              </a:lnSpc>
            </a:pPr>
            <a:r>
              <a:rPr lang="en-US" altLang="zh-CN" sz="2600" b="1" dirty="0">
                <a:solidFill>
                  <a:srgbClr val="000000"/>
                </a:solidFill>
                <a:latin typeface="Times New Roman" panose="02020603050405020304" pitchFamily="18" charset="0"/>
                <a:ea typeface="黑体" panose="02010609060101010101" charset="-122"/>
              </a:rPr>
              <a:t>in the afternoon         </a:t>
            </a:r>
            <a:r>
              <a:rPr lang="zh-CN" altLang="zh-CN" sz="2600" b="1" dirty="0">
                <a:solidFill>
                  <a:srgbClr val="000000"/>
                </a:solidFill>
                <a:latin typeface="Times New Roman" panose="02020603050405020304" pitchFamily="18" charset="0"/>
                <a:ea typeface="黑体" panose="02010609060101010101" charset="-122"/>
              </a:rPr>
              <a:t>在下午</a:t>
            </a:r>
            <a:endParaRPr lang="en-US" altLang="zh-CN" sz="2600" b="1" dirty="0">
              <a:solidFill>
                <a:srgbClr val="000000"/>
              </a:solidFill>
              <a:latin typeface="Times New Roman" panose="02020603050405020304" pitchFamily="18" charset="0"/>
              <a:ea typeface="黑体" panose="02010609060101010101" charset="-122"/>
            </a:endParaRPr>
          </a:p>
          <a:p>
            <a:pPr>
              <a:lnSpc>
                <a:spcPct val="170000"/>
              </a:lnSpc>
            </a:pPr>
            <a:r>
              <a:rPr lang="en-US" altLang="zh-CN" sz="2600" b="1" dirty="0">
                <a:solidFill>
                  <a:srgbClr val="000000"/>
                </a:solidFill>
                <a:latin typeface="Times New Roman" panose="02020603050405020304" pitchFamily="18" charset="0"/>
                <a:ea typeface="黑体" panose="02010609060101010101" charset="-122"/>
              </a:rPr>
              <a:t>in the evening             </a:t>
            </a:r>
            <a:r>
              <a:rPr lang="zh-CN" altLang="zh-CN" sz="2600" b="1" dirty="0">
                <a:solidFill>
                  <a:srgbClr val="000000"/>
                </a:solidFill>
                <a:latin typeface="Times New Roman" panose="02020603050405020304" pitchFamily="18" charset="0"/>
                <a:ea typeface="黑体" panose="02010609060101010101" charset="-122"/>
              </a:rPr>
              <a:t>在晚上</a:t>
            </a:r>
            <a:endParaRPr lang="en-US" altLang="zh-CN" sz="2600" b="1" dirty="0">
              <a:solidFill>
                <a:srgbClr val="000000"/>
              </a:solidFill>
              <a:latin typeface="Times New Roman" panose="02020603050405020304" pitchFamily="18" charset="0"/>
              <a:ea typeface="黑体" panose="02010609060101010101" charset="-122"/>
            </a:endParaRPr>
          </a:p>
          <a:p>
            <a:pPr>
              <a:lnSpc>
                <a:spcPct val="170000"/>
              </a:lnSpc>
            </a:pPr>
            <a:r>
              <a:rPr lang="en-US" altLang="zh-CN" sz="2600" b="1" dirty="0">
                <a:solidFill>
                  <a:srgbClr val="000000"/>
                </a:solidFill>
                <a:latin typeface="Times New Roman" panose="02020603050405020304" pitchFamily="18" charset="0"/>
                <a:ea typeface="黑体" panose="02010609060101010101" charset="-122"/>
              </a:rPr>
              <a:t>at night                        </a:t>
            </a:r>
            <a:r>
              <a:rPr lang="zh-CN" altLang="zh-CN" sz="2600" b="1" dirty="0">
                <a:solidFill>
                  <a:srgbClr val="000000"/>
                </a:solidFill>
                <a:latin typeface="Times New Roman" panose="02020603050405020304" pitchFamily="18" charset="0"/>
                <a:ea typeface="黑体" panose="02010609060101010101" charset="-122"/>
              </a:rPr>
              <a:t>在夜里</a:t>
            </a:r>
          </a:p>
        </p:txBody>
      </p:sp>
      <p:pic>
        <p:nvPicPr>
          <p:cNvPr id="22532" name="Picture 2" descr="http://pic66.nipic.com/file/20150507/13413521_205300826625_2.png"/>
          <p:cNvPicPr>
            <a:picLocks noChangeAspect="1" noChangeArrowheads="1"/>
          </p:cNvPicPr>
          <p:nvPr/>
        </p:nvPicPr>
        <p:blipFill>
          <a:blip r:embed="rId2" cstate="email">
            <a:clrChange>
              <a:clrFrom>
                <a:srgbClr val="FFFFFF"/>
              </a:clrFrom>
              <a:clrTo>
                <a:srgbClr val="FFFFFF">
                  <a:alpha val="0"/>
                </a:srgbClr>
              </a:clrTo>
            </a:clrChange>
          </a:blip>
          <a:srcRect/>
          <a:stretch>
            <a:fillRect/>
          </a:stretch>
        </p:blipFill>
        <p:spPr bwMode="auto">
          <a:xfrm>
            <a:off x="6554788" y="3419475"/>
            <a:ext cx="14478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3" name="Picture 4" descr="http://pic75.nipic.com/file/20150816/20245617_090416510421_2.jpg"/>
          <p:cNvPicPr>
            <a:picLocks noChangeAspect="1" noChangeArrowheads="1"/>
          </p:cNvPicPr>
          <p:nvPr/>
        </p:nvPicPr>
        <p:blipFill>
          <a:blip r:embed="rId3" cstate="email">
            <a:clrChange>
              <a:clrFrom>
                <a:srgbClr val="FFFFFF"/>
              </a:clrFrom>
              <a:clrTo>
                <a:srgbClr val="FFFFFF">
                  <a:alpha val="0"/>
                </a:srgbClr>
              </a:clrTo>
            </a:clrChange>
          </a:blip>
          <a:srcRect/>
          <a:stretch>
            <a:fillRect/>
          </a:stretch>
        </p:blipFill>
        <p:spPr bwMode="auto">
          <a:xfrm>
            <a:off x="6977063" y="1363663"/>
            <a:ext cx="1131887" cy="113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1" end="1"/>
                                            </p:txEl>
                                          </p:spTgt>
                                        </p:tgtEl>
                                        <p:attrNameLst>
                                          <p:attrName>style.visibility</p:attrName>
                                        </p:attrNameLst>
                                      </p:cBhvr>
                                      <p:to>
                                        <p:strVal val="visible"/>
                                      </p:to>
                                    </p:set>
                                    <p:anim calcmode="lin" valueType="num">
                                      <p:cBhvr additive="base">
                                        <p:cTn id="3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2" end="2"/>
                                            </p:txEl>
                                          </p:spTgt>
                                        </p:tgtEl>
                                        <p:attrNameLst>
                                          <p:attrName>style.visibility</p:attrName>
                                        </p:attrNameLst>
                                      </p:cBhvr>
                                      <p:to>
                                        <p:strVal val="visible"/>
                                      </p:to>
                                    </p:set>
                                    <p:anim calcmode="lin" valueType="num">
                                      <p:cBhvr additive="base">
                                        <p:cTn id="3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3" end="3"/>
                                            </p:txEl>
                                          </p:spTgt>
                                        </p:tgtEl>
                                        <p:attrNameLst>
                                          <p:attrName>style.visibility</p:attrName>
                                        </p:attrNameLst>
                                      </p:cBhvr>
                                      <p:to>
                                        <p:strVal val="visible"/>
                                      </p:to>
                                    </p:set>
                                    <p:anim calcmode="lin" valueType="num">
                                      <p:cBhvr additive="base">
                                        <p:cTn id="43"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a:spLocks noChangeArrowheads="1"/>
          </p:cNvSpPr>
          <p:nvPr/>
        </p:nvSpPr>
        <p:spPr bwMode="auto">
          <a:xfrm>
            <a:off x="1138238" y="1998663"/>
            <a:ext cx="7583487" cy="129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zh-CN" sz="2600" b="1">
                <a:solidFill>
                  <a:srgbClr val="000000"/>
                </a:solidFill>
                <a:latin typeface="Times New Roman" panose="02020603050405020304" pitchFamily="18" charset="0"/>
                <a:ea typeface="黑体" panose="02010609060101010101" charset="-122"/>
              </a:rPr>
              <a:t>英语中</a:t>
            </a:r>
            <a:r>
              <a:rPr lang="en-US" altLang="zh-CN" sz="2600" b="1">
                <a:solidFill>
                  <a:srgbClr val="000000"/>
                </a:solidFill>
                <a:latin typeface="Times New Roman" panose="02020603050405020304" pitchFamily="18" charset="0"/>
                <a:ea typeface="黑体" panose="02010609060101010101" charset="-122"/>
              </a:rPr>
              <a:t>each other</a:t>
            </a:r>
            <a:r>
              <a:rPr lang="zh-CN" altLang="zh-CN" sz="2600" b="1">
                <a:solidFill>
                  <a:srgbClr val="000000"/>
                </a:solidFill>
                <a:latin typeface="Times New Roman" panose="02020603050405020304" pitchFamily="18" charset="0"/>
                <a:ea typeface="黑体" panose="02010609060101010101" charset="-122"/>
              </a:rPr>
              <a:t>为代词，在及物动词之后可直接用作宾语；而在</a:t>
            </a:r>
            <a:r>
              <a:rPr lang="zh-CN" altLang="zh-CN" sz="2600" b="1">
                <a:solidFill>
                  <a:srgbClr val="0000FF"/>
                </a:solidFill>
                <a:latin typeface="Times New Roman" panose="02020603050405020304" pitchFamily="18" charset="0"/>
                <a:ea typeface="黑体" panose="02010609060101010101" charset="-122"/>
              </a:rPr>
              <a:t>不及物动词之后，则要借助介词</a:t>
            </a:r>
            <a:r>
              <a:rPr lang="zh-CN" altLang="zh-CN" sz="2600" b="1">
                <a:solidFill>
                  <a:srgbClr val="000000"/>
                </a:solidFill>
                <a:latin typeface="Times New Roman" panose="02020603050405020304" pitchFamily="18" charset="0"/>
                <a:ea typeface="黑体" panose="02010609060101010101" charset="-122"/>
              </a:rPr>
              <a:t>。</a:t>
            </a:r>
          </a:p>
        </p:txBody>
      </p:sp>
      <p:sp>
        <p:nvSpPr>
          <p:cNvPr id="4" name="矩形 3"/>
          <p:cNvSpPr>
            <a:spLocks noChangeArrowheads="1"/>
          </p:cNvSpPr>
          <p:nvPr/>
        </p:nvSpPr>
        <p:spPr bwMode="auto">
          <a:xfrm>
            <a:off x="847725" y="868363"/>
            <a:ext cx="4176713"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600" b="1" dirty="0">
                <a:solidFill>
                  <a:srgbClr val="FF0000"/>
                </a:solidFill>
                <a:latin typeface="Times New Roman" panose="02020603050405020304" pitchFamily="18" charset="0"/>
                <a:ea typeface="黑体" panose="02010609060101010101" charset="-122"/>
              </a:rPr>
              <a:t>4. each other      </a:t>
            </a:r>
            <a:r>
              <a:rPr lang="zh-CN" altLang="zh-CN" sz="2600" b="1" dirty="0">
                <a:solidFill>
                  <a:srgbClr val="FF0000"/>
                </a:solidFill>
                <a:latin typeface="Times New Roman" panose="02020603050405020304" pitchFamily="18" charset="0"/>
                <a:ea typeface="黑体" panose="02010609060101010101" charset="-122"/>
              </a:rPr>
              <a:t>互相；彼此</a:t>
            </a:r>
            <a:endParaRPr lang="zh-CN" altLang="en-US" dirty="0">
              <a:solidFill>
                <a:srgbClr val="FF0000"/>
              </a:solidFill>
            </a:endParaRPr>
          </a:p>
        </p:txBody>
      </p:sp>
      <p:sp>
        <p:nvSpPr>
          <p:cNvPr id="6" name="矩形 5"/>
          <p:cNvSpPr>
            <a:spLocks noChangeArrowheads="1"/>
          </p:cNvSpPr>
          <p:nvPr/>
        </p:nvSpPr>
        <p:spPr bwMode="auto">
          <a:xfrm>
            <a:off x="1216025" y="3325813"/>
            <a:ext cx="5529263" cy="129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zh-CN" sz="2600" b="1">
                <a:solidFill>
                  <a:srgbClr val="000000"/>
                </a:solidFill>
                <a:latin typeface="Times New Roman" panose="02020603050405020304" pitchFamily="18" charset="0"/>
                <a:ea typeface="黑体" panose="02010609060101010101" charset="-122"/>
              </a:rPr>
              <a:t>例句：我们互相学习。</a:t>
            </a:r>
          </a:p>
          <a:p>
            <a:pPr>
              <a:lnSpc>
                <a:spcPct val="150000"/>
              </a:lnSpc>
            </a:pPr>
            <a:r>
              <a:rPr lang="en-US" altLang="zh-CN" sz="2600" b="1">
                <a:solidFill>
                  <a:srgbClr val="000000"/>
                </a:solidFill>
                <a:latin typeface="Times New Roman" panose="02020603050405020304" pitchFamily="18" charset="0"/>
                <a:ea typeface="黑体" panose="02010609060101010101" charset="-122"/>
              </a:rPr>
              <a:t>             We learn from each other. </a:t>
            </a:r>
            <a:endParaRPr lang="zh-CN" altLang="zh-CN" sz="2600" b="1">
              <a:solidFill>
                <a:srgbClr val="000000"/>
              </a:solidFill>
              <a:latin typeface="Times New Roman" panose="02020603050405020304" pitchFamily="18" charset="0"/>
              <a:ea typeface="黑体" panose="02010609060101010101" charset="-122"/>
            </a:endParaRPr>
          </a:p>
        </p:txBody>
      </p:sp>
      <p:sp>
        <p:nvSpPr>
          <p:cNvPr id="8" name="矩形 7"/>
          <p:cNvSpPr>
            <a:spLocks noChangeArrowheads="1"/>
          </p:cNvSpPr>
          <p:nvPr/>
        </p:nvSpPr>
        <p:spPr bwMode="auto">
          <a:xfrm>
            <a:off x="1173163" y="1335088"/>
            <a:ext cx="3703637"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150000"/>
              </a:lnSpc>
            </a:pPr>
            <a:r>
              <a:rPr lang="en-US" altLang="zh-CN" sz="2600" b="1">
                <a:solidFill>
                  <a:srgbClr val="0000FF"/>
                </a:solidFill>
                <a:latin typeface="Times New Roman" panose="02020603050405020304" pitchFamily="18" charset="0"/>
                <a:ea typeface="黑体" panose="02010609060101010101" charset="-122"/>
              </a:rPr>
              <a:t>each other</a:t>
            </a:r>
            <a:r>
              <a:rPr lang="zh-CN" altLang="en-US" sz="2600" b="1">
                <a:solidFill>
                  <a:srgbClr val="000000"/>
                </a:solidFill>
                <a:latin typeface="Times New Roman" panose="02020603050405020304" pitchFamily="18" charset="0"/>
                <a:ea typeface="黑体" panose="02010609060101010101" charset="-122"/>
              </a:rPr>
              <a:t>＝</a:t>
            </a:r>
            <a:r>
              <a:rPr lang="en-US" altLang="zh-CN" sz="2600" b="1">
                <a:solidFill>
                  <a:srgbClr val="0000FF"/>
                </a:solidFill>
                <a:latin typeface="Times New Roman" panose="02020603050405020304" pitchFamily="18" charset="0"/>
                <a:ea typeface="黑体" panose="02010609060101010101" charset="-122"/>
              </a:rPr>
              <a:t>one another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left)">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randombar(horizontal)">
                                      <p:cBhvr>
                                        <p:cTn id="18" dur="500"/>
                                        <p:tgtEl>
                                          <p:spTgt spid="2"/>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anim calcmode="lin" valueType="num">
                                      <p:cBhvr additive="base">
                                        <p:cTn id="2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nodeType="clickEffect">
                                  <p:stCondLst>
                                    <p:cond delay="0"/>
                                  </p:stCondLst>
                                  <p:childTnLst>
                                    <p:set>
                                      <p:cBhvr>
                                        <p:cTn id="28" dur="1" fill="hold">
                                          <p:stCondLst>
                                            <p:cond delay="0"/>
                                          </p:stCondLst>
                                        </p:cTn>
                                        <p:tgtEl>
                                          <p:spTgt spid="6">
                                            <p:txEl>
                                              <p:pRg st="1" end="1"/>
                                            </p:txEl>
                                          </p:spTgt>
                                        </p:tgtEl>
                                        <p:attrNameLst>
                                          <p:attrName>style.visibility</p:attrName>
                                        </p:attrNameLst>
                                      </p:cBhvr>
                                      <p:to>
                                        <p:strVal val="visible"/>
                                      </p:to>
                                    </p:set>
                                    <p:anim calcmode="lin" valueType="num">
                                      <p:cBhvr>
                                        <p:cTn id="29" dur="500" fill="hold"/>
                                        <p:tgtEl>
                                          <p:spTgt spid="6">
                                            <p:txEl>
                                              <p:pRg st="1" end="1"/>
                                            </p:txEl>
                                          </p:spTgt>
                                        </p:tgtEl>
                                        <p:attrNameLst>
                                          <p:attrName>ppt_w</p:attrName>
                                        </p:attrNameLst>
                                      </p:cBhvr>
                                      <p:tavLst>
                                        <p:tav tm="0">
                                          <p:val>
                                            <p:fltVal val="0"/>
                                          </p:val>
                                        </p:tav>
                                        <p:tav tm="100000">
                                          <p:val>
                                            <p:strVal val="#ppt_w"/>
                                          </p:val>
                                        </p:tav>
                                      </p:tavLst>
                                    </p:anim>
                                    <p:anim calcmode="lin" valueType="num">
                                      <p:cBhvr>
                                        <p:cTn id="30" dur="500" fill="hold"/>
                                        <p:tgtEl>
                                          <p:spTgt spid="6">
                                            <p:txEl>
                                              <p:pRg st="1" end="1"/>
                                            </p:txEl>
                                          </p:spTgt>
                                        </p:tgtEl>
                                        <p:attrNameLst>
                                          <p:attrName>ppt_h</p:attrName>
                                        </p:attrNameLst>
                                      </p:cBhvr>
                                      <p:tavLst>
                                        <p:tav tm="0">
                                          <p:val>
                                            <p:fltVal val="0"/>
                                          </p:val>
                                        </p:tav>
                                        <p:tav tm="100000">
                                          <p:val>
                                            <p:strVal val="#ppt_h"/>
                                          </p:val>
                                        </p:tav>
                                      </p:tavLst>
                                    </p:anim>
                                    <p:animEffect transition="in" filter="fade">
                                      <p:cBhvr>
                                        <p:cTn id="31"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a:spLocks noChangeArrowheads="1"/>
          </p:cNvSpPr>
          <p:nvPr/>
        </p:nvSpPr>
        <p:spPr bwMode="auto">
          <a:xfrm>
            <a:off x="660400" y="852488"/>
            <a:ext cx="6751638"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600" b="1">
                <a:solidFill>
                  <a:srgbClr val="000000"/>
                </a:solidFill>
                <a:latin typeface="Times New Roman" panose="02020603050405020304" pitchFamily="18" charset="0"/>
                <a:ea typeface="黑体" panose="02010609060101010101" charset="-122"/>
              </a:rPr>
              <a:t>5. But I was </a:t>
            </a:r>
            <a:r>
              <a:rPr lang="en-US" altLang="zh-CN" sz="2600" b="1">
                <a:solidFill>
                  <a:srgbClr val="FF0000"/>
                </a:solidFill>
                <a:latin typeface="Times New Roman" panose="02020603050405020304" pitchFamily="18" charset="0"/>
                <a:ea typeface="黑体" panose="02010609060101010101" charset="-122"/>
              </a:rPr>
              <a:t>so</a:t>
            </a:r>
            <a:r>
              <a:rPr lang="en-US" altLang="zh-CN" sz="2600" b="1">
                <a:solidFill>
                  <a:srgbClr val="000000"/>
                </a:solidFill>
                <a:latin typeface="Times New Roman" panose="02020603050405020304" pitchFamily="18" charset="0"/>
                <a:ea typeface="黑体" panose="02010609060101010101" charset="-122"/>
              </a:rPr>
              <a:t> tired </a:t>
            </a:r>
            <a:r>
              <a:rPr lang="en-US" altLang="zh-CN" sz="2600" b="1">
                <a:solidFill>
                  <a:srgbClr val="FF0000"/>
                </a:solidFill>
                <a:latin typeface="Times New Roman" panose="02020603050405020304" pitchFamily="18" charset="0"/>
                <a:ea typeface="黑体" panose="02010609060101010101" charset="-122"/>
              </a:rPr>
              <a:t>that </a:t>
            </a:r>
            <a:r>
              <a:rPr lang="en-US" altLang="zh-CN" sz="2600" b="1">
                <a:solidFill>
                  <a:srgbClr val="000000"/>
                </a:solidFill>
                <a:latin typeface="Times New Roman" panose="02020603050405020304" pitchFamily="18" charset="0"/>
                <a:ea typeface="黑体" panose="02010609060101010101" charset="-122"/>
              </a:rPr>
              <a:t>I went to sleep early. </a:t>
            </a:r>
            <a:endParaRPr lang="zh-CN" altLang="en-US" sz="2600" b="1">
              <a:solidFill>
                <a:srgbClr val="000000"/>
              </a:solidFill>
              <a:latin typeface="Times New Roman" panose="02020603050405020304" pitchFamily="18" charset="0"/>
              <a:ea typeface="黑体" panose="02010609060101010101" charset="-122"/>
            </a:endParaRPr>
          </a:p>
        </p:txBody>
      </p:sp>
      <p:sp>
        <p:nvSpPr>
          <p:cNvPr id="5" name="矩形 4"/>
          <p:cNvSpPr/>
          <p:nvPr/>
        </p:nvSpPr>
        <p:spPr>
          <a:xfrm>
            <a:off x="1023938" y="1409700"/>
            <a:ext cx="6911975" cy="1893888"/>
          </a:xfrm>
          <a:prstGeom prst="rect">
            <a:avLst/>
          </a:prstGeom>
        </p:spPr>
        <p:txBody>
          <a:bodyPr>
            <a:spAutoFit/>
          </a:bodyPr>
          <a:lstStyle/>
          <a:p>
            <a:pPr marL="457200" indent="-457200">
              <a:lnSpc>
                <a:spcPct val="150000"/>
              </a:lnSpc>
              <a:buFont typeface="Arial" panose="020B0604020202020204" pitchFamily="34" charset="0"/>
              <a:buChar char="•"/>
              <a:defRPr/>
            </a:pPr>
            <a:r>
              <a:rPr lang="en-US" altLang="zh-CN" sz="2600" b="1" dirty="0">
                <a:solidFill>
                  <a:srgbClr val="0000FF"/>
                </a:solidFill>
                <a:latin typeface="Times New Roman" panose="02020603050405020304" pitchFamily="18" charset="0"/>
                <a:ea typeface="黑体" panose="02010609060101010101" charset="-122"/>
              </a:rPr>
              <a:t>so</a:t>
            </a:r>
            <a:r>
              <a:rPr lang="zh-CN" altLang="zh-CN" sz="2600" b="1" dirty="0">
                <a:solidFill>
                  <a:srgbClr val="0000FF"/>
                </a:solidFill>
                <a:latin typeface="Times New Roman" panose="02020603050405020304" pitchFamily="18" charset="0"/>
                <a:ea typeface="黑体" panose="02010609060101010101" charset="-122"/>
              </a:rPr>
              <a:t>…</a:t>
            </a:r>
            <a:r>
              <a:rPr lang="en-US" altLang="zh-CN" sz="2600" b="1" dirty="0">
                <a:solidFill>
                  <a:srgbClr val="0000FF"/>
                </a:solidFill>
                <a:latin typeface="Times New Roman" panose="02020603050405020304" pitchFamily="18" charset="0"/>
                <a:ea typeface="黑体" panose="02010609060101010101" charset="-122"/>
              </a:rPr>
              <a:t>that</a:t>
            </a:r>
            <a:r>
              <a:rPr lang="zh-CN" altLang="zh-CN" sz="2600" b="1" dirty="0">
                <a:solidFill>
                  <a:srgbClr val="0000FF"/>
                </a:solidFill>
                <a:latin typeface="Times New Roman" panose="02020603050405020304" pitchFamily="18" charset="0"/>
                <a:ea typeface="黑体" panose="02010609060101010101" charset="-122"/>
              </a:rPr>
              <a:t>…</a:t>
            </a:r>
            <a:r>
              <a:rPr lang="en-US" altLang="zh-CN" sz="2600" b="1" dirty="0">
                <a:solidFill>
                  <a:srgbClr val="0000FF"/>
                </a:solidFill>
                <a:latin typeface="Times New Roman" panose="02020603050405020304" pitchFamily="18" charset="0"/>
                <a:ea typeface="黑体" panose="02010609060101010101" charset="-122"/>
              </a:rPr>
              <a:t>  </a:t>
            </a:r>
            <a:r>
              <a:rPr lang="zh-CN" altLang="zh-CN" sz="2600" b="1" dirty="0">
                <a:solidFill>
                  <a:srgbClr val="0000FF"/>
                </a:solidFill>
                <a:latin typeface="+mj-ea"/>
                <a:ea typeface="+mj-ea"/>
              </a:rPr>
              <a:t>如此</a:t>
            </a:r>
            <a:r>
              <a:rPr lang="en-US" altLang="zh-CN" sz="2600" b="1" dirty="0">
                <a:solidFill>
                  <a:srgbClr val="0000FF"/>
                </a:solidFill>
                <a:latin typeface="+mj-ea"/>
                <a:ea typeface="+mj-ea"/>
              </a:rPr>
              <a:t>……</a:t>
            </a:r>
            <a:r>
              <a:rPr lang="zh-CN" altLang="zh-CN" sz="2600" b="1" dirty="0">
                <a:solidFill>
                  <a:srgbClr val="0000FF"/>
                </a:solidFill>
                <a:latin typeface="Times New Roman" panose="02020603050405020304" pitchFamily="18" charset="0"/>
                <a:ea typeface="黑体" panose="02010609060101010101" charset="-122"/>
              </a:rPr>
              <a:t>以至于</a:t>
            </a:r>
            <a:r>
              <a:rPr lang="en-US" altLang="zh-CN" sz="2600" b="1" dirty="0">
                <a:solidFill>
                  <a:srgbClr val="0000FF"/>
                </a:solidFill>
                <a:latin typeface="+mj-ea"/>
              </a:rPr>
              <a:t>……</a:t>
            </a:r>
            <a:endParaRPr lang="en-US" altLang="zh-CN" sz="2600" b="1" dirty="0">
              <a:solidFill>
                <a:srgbClr val="0000FF"/>
              </a:solidFill>
              <a:latin typeface="Times New Roman" panose="02020603050405020304" pitchFamily="18" charset="0"/>
              <a:ea typeface="黑体" panose="02010609060101010101" charset="-122"/>
            </a:endParaRPr>
          </a:p>
          <a:p>
            <a:pPr marL="457200" indent="-457200">
              <a:lnSpc>
                <a:spcPct val="150000"/>
              </a:lnSpc>
              <a:buFont typeface="Arial" panose="020B0604020202020204" pitchFamily="34" charset="0"/>
              <a:buChar char="•"/>
              <a:defRPr/>
            </a:pPr>
            <a:r>
              <a:rPr lang="zh-CN" altLang="zh-CN" sz="2600" b="1" dirty="0">
                <a:solidFill>
                  <a:srgbClr val="0000FF"/>
                </a:solidFill>
                <a:latin typeface="Times New Roman" panose="02020603050405020304" pitchFamily="18" charset="0"/>
                <a:ea typeface="黑体" panose="02010609060101010101" charset="-122"/>
              </a:rPr>
              <a:t>引导结果状语从句。</a:t>
            </a:r>
            <a:endParaRPr lang="en-US" altLang="zh-CN" sz="2600" b="1" dirty="0">
              <a:solidFill>
                <a:srgbClr val="0000FF"/>
              </a:solidFill>
              <a:latin typeface="Times New Roman" panose="02020603050405020304" pitchFamily="18" charset="0"/>
              <a:ea typeface="黑体" panose="02010609060101010101" charset="-122"/>
            </a:endParaRPr>
          </a:p>
          <a:p>
            <a:pPr marL="457200" indent="-457200">
              <a:lnSpc>
                <a:spcPct val="150000"/>
              </a:lnSpc>
              <a:buFont typeface="Arial" panose="020B0604020202020204" pitchFamily="34" charset="0"/>
              <a:buChar char="•"/>
              <a:defRPr/>
            </a:pPr>
            <a:r>
              <a:rPr lang="en-US" altLang="zh-CN" sz="2600" b="1" dirty="0">
                <a:solidFill>
                  <a:srgbClr val="0000FF"/>
                </a:solidFill>
                <a:latin typeface="Times New Roman" panose="02020603050405020304" pitchFamily="18" charset="0"/>
                <a:ea typeface="黑体" panose="02010609060101010101" charset="-122"/>
              </a:rPr>
              <a:t>so</a:t>
            </a:r>
            <a:r>
              <a:rPr lang="zh-CN" altLang="zh-CN" sz="2600" b="1" dirty="0">
                <a:solidFill>
                  <a:srgbClr val="0000FF"/>
                </a:solidFill>
                <a:latin typeface="Times New Roman" panose="02020603050405020304" pitchFamily="18" charset="0"/>
                <a:ea typeface="黑体" panose="02010609060101010101" charset="-122"/>
              </a:rPr>
              <a:t>是副词，常常用来修饰形容词或副词。</a:t>
            </a:r>
          </a:p>
        </p:txBody>
      </p:sp>
      <p:sp>
        <p:nvSpPr>
          <p:cNvPr id="7" name="矩形 6"/>
          <p:cNvSpPr>
            <a:spLocks noChangeArrowheads="1"/>
          </p:cNvSpPr>
          <p:nvPr/>
        </p:nvSpPr>
        <p:spPr bwMode="auto">
          <a:xfrm>
            <a:off x="1023938" y="3354388"/>
            <a:ext cx="7015162" cy="129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zh-CN" sz="2600" b="1">
                <a:solidFill>
                  <a:srgbClr val="000000"/>
                </a:solidFill>
                <a:latin typeface="Times New Roman" panose="02020603050405020304" pitchFamily="18" charset="0"/>
                <a:ea typeface="黑体" panose="02010609060101010101" charset="-122"/>
              </a:rPr>
              <a:t>例句：他是如此小，以至于他不能上学。</a:t>
            </a:r>
            <a:r>
              <a:rPr lang="en-US" altLang="zh-CN" sz="2600" b="1">
                <a:solidFill>
                  <a:srgbClr val="000000"/>
                </a:solidFill>
                <a:latin typeface="Times New Roman" panose="02020603050405020304" pitchFamily="18" charset="0"/>
                <a:ea typeface="黑体" panose="02010609060101010101" charset="-122"/>
              </a:rPr>
              <a:t> </a:t>
            </a:r>
            <a:endParaRPr lang="zh-CN" altLang="zh-CN" sz="2600" b="1">
              <a:solidFill>
                <a:srgbClr val="000000"/>
              </a:solidFill>
              <a:latin typeface="Times New Roman" panose="02020603050405020304" pitchFamily="18" charset="0"/>
              <a:ea typeface="黑体" panose="02010609060101010101" charset="-122"/>
            </a:endParaRPr>
          </a:p>
          <a:p>
            <a:pPr>
              <a:lnSpc>
                <a:spcPct val="150000"/>
              </a:lnSpc>
            </a:pPr>
            <a:r>
              <a:rPr lang="en-US" altLang="zh-CN" sz="2600" b="1">
                <a:solidFill>
                  <a:srgbClr val="000000"/>
                </a:solidFill>
                <a:latin typeface="Times New Roman" panose="02020603050405020304" pitchFamily="18" charset="0"/>
                <a:ea typeface="黑体" panose="02010609060101010101" charset="-122"/>
              </a:rPr>
              <a:t>             He is so young that he can’t go to school.</a:t>
            </a:r>
            <a:endParaRPr lang="zh-CN" altLang="zh-CN" sz="2600" b="1">
              <a:solidFill>
                <a:srgbClr val="000000"/>
              </a:solidFill>
              <a:latin typeface="Times New Roman" panose="02020603050405020304" pitchFamily="18" charset="0"/>
              <a:ea typeface="黑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wipe(left)">
                                      <p:cBhvr>
                                        <p:cTn id="13" dur="500"/>
                                        <p:tgtEl>
                                          <p:spTgt spid="5">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5">
                                            <p:txEl>
                                              <p:pRg st="1" end="1"/>
                                            </p:txEl>
                                          </p:spTgt>
                                        </p:tgtEl>
                                        <p:attrNameLst>
                                          <p:attrName>style.visibility</p:attrName>
                                        </p:attrNameLst>
                                      </p:cBhvr>
                                      <p:to>
                                        <p:strVal val="visible"/>
                                      </p:to>
                                    </p:set>
                                    <p:animEffect transition="in" filter="wipe(left)">
                                      <p:cBhvr>
                                        <p:cTn id="18" dur="500"/>
                                        <p:tgtEl>
                                          <p:spTgt spid="5">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Effect transition="in" filter="wipe(left)">
                                      <p:cBhvr>
                                        <p:cTn id="23" dur="5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7">
                                            <p:txEl>
                                              <p:pRg st="0" end="0"/>
                                            </p:txEl>
                                          </p:spTgt>
                                        </p:tgtEl>
                                        <p:attrNameLst>
                                          <p:attrName>style.visibility</p:attrName>
                                        </p:attrNameLst>
                                      </p:cBhvr>
                                      <p:to>
                                        <p:strVal val="visible"/>
                                      </p:to>
                                    </p:set>
                                    <p:anim calcmode="lin" valueType="num">
                                      <p:cBhvr additive="base">
                                        <p:cTn id="28"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nodeType="clickEffect">
                                  <p:stCondLst>
                                    <p:cond delay="0"/>
                                  </p:stCondLst>
                                  <p:childTnLst>
                                    <p:set>
                                      <p:cBhvr>
                                        <p:cTn id="33" dur="1" fill="hold">
                                          <p:stCondLst>
                                            <p:cond delay="0"/>
                                          </p:stCondLst>
                                        </p:cTn>
                                        <p:tgtEl>
                                          <p:spTgt spid="7">
                                            <p:txEl>
                                              <p:pRg st="1" end="1"/>
                                            </p:txEl>
                                          </p:spTgt>
                                        </p:tgtEl>
                                        <p:attrNameLst>
                                          <p:attrName>style.visibility</p:attrName>
                                        </p:attrNameLst>
                                      </p:cBhvr>
                                      <p:to>
                                        <p:strVal val="visible"/>
                                      </p:to>
                                    </p:set>
                                    <p:anim calcmode="lin" valueType="num">
                                      <p:cBhvr>
                                        <p:cTn id="34" dur="500" fill="hold"/>
                                        <p:tgtEl>
                                          <p:spTgt spid="7">
                                            <p:txEl>
                                              <p:pRg st="1" end="1"/>
                                            </p:txEl>
                                          </p:spTgt>
                                        </p:tgtEl>
                                        <p:attrNameLst>
                                          <p:attrName>ppt_w</p:attrName>
                                        </p:attrNameLst>
                                      </p:cBhvr>
                                      <p:tavLst>
                                        <p:tav tm="0">
                                          <p:val>
                                            <p:fltVal val="0"/>
                                          </p:val>
                                        </p:tav>
                                        <p:tav tm="100000">
                                          <p:val>
                                            <p:strVal val="#ppt_w"/>
                                          </p:val>
                                        </p:tav>
                                      </p:tavLst>
                                    </p:anim>
                                    <p:anim calcmode="lin" valueType="num">
                                      <p:cBhvr>
                                        <p:cTn id="35" dur="500" fill="hold"/>
                                        <p:tgtEl>
                                          <p:spTgt spid="7">
                                            <p:txEl>
                                              <p:pRg st="1" end="1"/>
                                            </p:txEl>
                                          </p:spTgt>
                                        </p:tgtEl>
                                        <p:attrNameLst>
                                          <p:attrName>ppt_h</p:attrName>
                                        </p:attrNameLst>
                                      </p:cBhvr>
                                      <p:tavLst>
                                        <p:tav tm="0">
                                          <p:val>
                                            <p:fltVal val="0"/>
                                          </p:val>
                                        </p:tav>
                                        <p:tav tm="100000">
                                          <p:val>
                                            <p:strVal val="#ppt_h"/>
                                          </p:val>
                                        </p:tav>
                                      </p:tavLst>
                                    </p:anim>
                                    <p:animEffect transition="in" filter="fade">
                                      <p:cBhvr>
                                        <p:cTn id="36"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a:spLocks noChangeArrowheads="1"/>
          </p:cNvSpPr>
          <p:nvPr/>
        </p:nvSpPr>
        <p:spPr bwMode="auto">
          <a:xfrm>
            <a:off x="982663" y="1376363"/>
            <a:ext cx="7721600" cy="1893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en-US" altLang="zh-CN" sz="2600" b="1">
                <a:solidFill>
                  <a:srgbClr val="FF0000"/>
                </a:solidFill>
                <a:latin typeface="Times New Roman" panose="02020603050405020304" pitchFamily="18" charset="0"/>
                <a:ea typeface="黑体" panose="02010609060101010101" charset="-122"/>
              </a:rPr>
              <a:t>so…that</a:t>
            </a:r>
            <a:r>
              <a:rPr lang="zh-CN" altLang="zh-CN" sz="2600" b="1">
                <a:solidFill>
                  <a:srgbClr val="FF0000"/>
                </a:solidFill>
                <a:latin typeface="Times New Roman" panose="02020603050405020304" pitchFamily="18" charset="0"/>
                <a:ea typeface="黑体" panose="02010609060101010101" charset="-122"/>
              </a:rPr>
              <a:t>…</a:t>
            </a:r>
          </a:p>
          <a:p>
            <a:pPr>
              <a:lnSpc>
                <a:spcPct val="150000"/>
              </a:lnSpc>
            </a:pPr>
            <a:r>
              <a:rPr lang="zh-CN" altLang="en-US" sz="2600" b="1">
                <a:solidFill>
                  <a:srgbClr val="000000"/>
                </a:solidFill>
                <a:latin typeface="Times New Roman" panose="02020603050405020304" pitchFamily="18" charset="0"/>
                <a:ea typeface="黑体" panose="02010609060101010101" charset="-122"/>
              </a:rPr>
              <a:t>“</a:t>
            </a:r>
            <a:r>
              <a:rPr lang="en-US" altLang="zh-CN" sz="2600" b="1">
                <a:solidFill>
                  <a:srgbClr val="000000"/>
                </a:solidFill>
                <a:latin typeface="Times New Roman" panose="02020603050405020304" pitchFamily="18" charset="0"/>
                <a:ea typeface="黑体" panose="02010609060101010101" charset="-122"/>
              </a:rPr>
              <a:t>so+</a:t>
            </a:r>
            <a:r>
              <a:rPr lang="zh-CN" altLang="zh-CN" sz="2600" b="1">
                <a:solidFill>
                  <a:srgbClr val="000000"/>
                </a:solidFill>
                <a:latin typeface="Times New Roman" panose="02020603050405020304" pitchFamily="18" charset="0"/>
                <a:ea typeface="黑体" panose="02010609060101010101" charset="-122"/>
              </a:rPr>
              <a:t>形容词或副词</a:t>
            </a:r>
            <a:r>
              <a:rPr lang="en-US" altLang="zh-CN" sz="2600" b="1">
                <a:solidFill>
                  <a:srgbClr val="000000"/>
                </a:solidFill>
                <a:latin typeface="Times New Roman" panose="02020603050405020304" pitchFamily="18" charset="0"/>
                <a:ea typeface="黑体" panose="02010609060101010101" charset="-122"/>
              </a:rPr>
              <a:t>+that </a:t>
            </a:r>
            <a:r>
              <a:rPr lang="zh-CN" altLang="en-US" sz="2600" b="1">
                <a:solidFill>
                  <a:srgbClr val="000000"/>
                </a:solidFill>
                <a:latin typeface="Times New Roman" panose="02020603050405020304" pitchFamily="18" charset="0"/>
                <a:ea typeface="黑体" panose="02010609060101010101" charset="-122"/>
              </a:rPr>
              <a:t>”</a:t>
            </a:r>
            <a:r>
              <a:rPr lang="en-US" altLang="zh-CN" sz="2600" b="1">
                <a:solidFill>
                  <a:srgbClr val="000000"/>
                </a:solidFill>
                <a:latin typeface="Times New Roman" panose="02020603050405020304" pitchFamily="18" charset="0"/>
                <a:ea typeface="黑体" panose="02010609060101010101" charset="-122"/>
              </a:rPr>
              <a:t> </a:t>
            </a:r>
            <a:r>
              <a:rPr lang="zh-CN" altLang="en-US" sz="2600" b="1">
                <a:solidFill>
                  <a:srgbClr val="000000"/>
                </a:solidFill>
                <a:latin typeface="Times New Roman" panose="02020603050405020304" pitchFamily="18" charset="0"/>
                <a:ea typeface="黑体" panose="02010609060101010101" charset="-122"/>
              </a:rPr>
              <a:t>意为“</a:t>
            </a:r>
            <a:r>
              <a:rPr lang="zh-CN" altLang="zh-CN" sz="2600" b="1">
                <a:solidFill>
                  <a:srgbClr val="0000FF"/>
                </a:solidFill>
                <a:latin typeface="Times New Roman" panose="02020603050405020304" pitchFamily="18" charset="0"/>
                <a:ea typeface="黑体" panose="02010609060101010101" charset="-122"/>
              </a:rPr>
              <a:t>如此</a:t>
            </a:r>
            <a:r>
              <a:rPr lang="en-US" altLang="zh-CN" sz="2600" b="1">
                <a:solidFill>
                  <a:srgbClr val="0000FF"/>
                </a:solidFill>
                <a:latin typeface="黑体" panose="02010609060101010101" charset="-122"/>
                <a:ea typeface="黑体" panose="02010609060101010101" charset="-122"/>
              </a:rPr>
              <a:t>……</a:t>
            </a:r>
            <a:r>
              <a:rPr lang="zh-CN" altLang="zh-CN" sz="2600" b="1">
                <a:solidFill>
                  <a:srgbClr val="0000FF"/>
                </a:solidFill>
                <a:latin typeface="黑体" panose="02010609060101010101" charset="-122"/>
                <a:ea typeface="黑体" panose="02010609060101010101" charset="-122"/>
              </a:rPr>
              <a:t>以至于</a:t>
            </a:r>
            <a:r>
              <a:rPr lang="en-US" altLang="zh-CN" sz="2600" b="1">
                <a:solidFill>
                  <a:srgbClr val="0000FF"/>
                </a:solidFill>
                <a:latin typeface="黑体" panose="02010609060101010101" charset="-122"/>
              </a:rPr>
              <a:t>……</a:t>
            </a:r>
            <a:r>
              <a:rPr lang="zh-CN" altLang="en-US" sz="2600" b="1">
                <a:solidFill>
                  <a:srgbClr val="000000"/>
                </a:solidFill>
                <a:latin typeface="Times New Roman" panose="02020603050405020304" pitchFamily="18" charset="0"/>
                <a:ea typeface="黑体" panose="02010609060101010101" charset="-122"/>
              </a:rPr>
              <a:t>”，</a:t>
            </a:r>
            <a:r>
              <a:rPr lang="zh-CN" altLang="zh-CN" sz="2600" b="1">
                <a:solidFill>
                  <a:srgbClr val="000000"/>
                </a:solidFill>
                <a:latin typeface="Times New Roman" panose="02020603050405020304" pitchFamily="18" charset="0"/>
                <a:ea typeface="黑体" panose="02010609060101010101" charset="-122"/>
              </a:rPr>
              <a:t> </a:t>
            </a:r>
            <a:r>
              <a:rPr lang="zh-CN" altLang="zh-CN" sz="2600" b="1">
                <a:solidFill>
                  <a:srgbClr val="0000FF"/>
                </a:solidFill>
                <a:latin typeface="Times New Roman" panose="02020603050405020304" pitchFamily="18" charset="0"/>
                <a:ea typeface="黑体" panose="02010609060101010101" charset="-122"/>
              </a:rPr>
              <a:t>引导结果状语从句</a:t>
            </a:r>
            <a:r>
              <a:rPr lang="zh-CN" altLang="en-US" sz="2600" b="1">
                <a:solidFill>
                  <a:srgbClr val="000000"/>
                </a:solidFill>
                <a:latin typeface="Times New Roman" panose="02020603050405020304" pitchFamily="18" charset="0"/>
                <a:ea typeface="黑体" panose="02010609060101010101" charset="-122"/>
              </a:rPr>
              <a:t>。</a:t>
            </a:r>
            <a:endParaRPr lang="zh-CN" altLang="zh-CN" sz="2600" b="1">
              <a:solidFill>
                <a:srgbClr val="000000"/>
              </a:solidFill>
              <a:latin typeface="Times New Roman" panose="02020603050405020304" pitchFamily="18" charset="0"/>
              <a:ea typeface="黑体" panose="02010609060101010101" charset="-122"/>
            </a:endParaRPr>
          </a:p>
        </p:txBody>
      </p:sp>
      <p:sp>
        <p:nvSpPr>
          <p:cNvPr id="4" name="矩形 3"/>
          <p:cNvSpPr/>
          <p:nvPr/>
        </p:nvSpPr>
        <p:spPr>
          <a:xfrm>
            <a:off x="2582863" y="822325"/>
            <a:ext cx="4098925" cy="492125"/>
          </a:xfrm>
          <a:prstGeom prst="rect">
            <a:avLst/>
          </a:prstGeom>
          <a:solidFill>
            <a:schemeClr val="accent5">
              <a:lumMod val="20000"/>
              <a:lumOff val="80000"/>
            </a:schemeClr>
          </a:solidFill>
        </p:spPr>
        <p:txBody>
          <a:bodyPr wrap="none">
            <a:spAutoFit/>
          </a:bodyPr>
          <a:lstStyle/>
          <a:p>
            <a:pPr>
              <a:defRPr/>
            </a:pPr>
            <a:r>
              <a:rPr lang="zh-CN" altLang="en-US" sz="2600" b="1" dirty="0">
                <a:solidFill>
                  <a:srgbClr val="FF0000"/>
                </a:solidFill>
                <a:latin typeface="Times New Roman" panose="02020603050405020304" pitchFamily="18" charset="0"/>
                <a:ea typeface="黑体" panose="02010609060101010101" charset="-122"/>
              </a:rPr>
              <a:t>辨析：</a:t>
            </a:r>
            <a:r>
              <a:rPr lang="en-US" altLang="zh-CN" sz="2600" b="1" dirty="0">
                <a:solidFill>
                  <a:srgbClr val="FF0000"/>
                </a:solidFill>
                <a:latin typeface="Times New Roman" panose="02020603050405020304" pitchFamily="18" charset="0"/>
                <a:ea typeface="黑体" panose="02010609060101010101" charset="-122"/>
              </a:rPr>
              <a:t>so</a:t>
            </a:r>
            <a:r>
              <a:rPr lang="zh-CN" altLang="zh-CN" sz="2600" b="1" dirty="0">
                <a:solidFill>
                  <a:srgbClr val="FF0000"/>
                </a:solidFill>
                <a:latin typeface="Times New Roman" panose="02020603050405020304" pitchFamily="18" charset="0"/>
                <a:ea typeface="黑体" panose="02010609060101010101" charset="-122"/>
              </a:rPr>
              <a:t>…</a:t>
            </a:r>
            <a:r>
              <a:rPr lang="en-US" altLang="zh-CN" sz="2600" b="1" dirty="0">
                <a:solidFill>
                  <a:srgbClr val="FF0000"/>
                </a:solidFill>
                <a:latin typeface="Times New Roman" panose="02020603050405020304" pitchFamily="18" charset="0"/>
                <a:ea typeface="黑体" panose="02010609060101010101" charset="-122"/>
              </a:rPr>
              <a:t>that</a:t>
            </a:r>
            <a:r>
              <a:rPr lang="zh-CN" altLang="zh-CN" sz="2600" b="1" dirty="0">
                <a:solidFill>
                  <a:srgbClr val="FF0000"/>
                </a:solidFill>
                <a:latin typeface="Times New Roman" panose="02020603050405020304" pitchFamily="18" charset="0"/>
                <a:ea typeface="黑体" panose="02010609060101010101" charset="-122"/>
              </a:rPr>
              <a:t>…与</a:t>
            </a:r>
            <a:r>
              <a:rPr lang="en-US" altLang="zh-CN" sz="2600" b="1" dirty="0">
                <a:solidFill>
                  <a:srgbClr val="FF0000"/>
                </a:solidFill>
                <a:latin typeface="Times New Roman" panose="02020603050405020304" pitchFamily="18" charset="0"/>
                <a:ea typeface="黑体" panose="02010609060101010101" charset="-122"/>
              </a:rPr>
              <a:t> so that</a:t>
            </a:r>
            <a:endParaRPr lang="zh-CN" altLang="zh-CN" sz="2600" b="1" dirty="0">
              <a:solidFill>
                <a:srgbClr val="FF0000"/>
              </a:solidFill>
              <a:latin typeface="Times New Roman" panose="02020603050405020304" pitchFamily="18" charset="0"/>
              <a:ea typeface="黑体" panose="02010609060101010101" charset="-122"/>
            </a:endParaRPr>
          </a:p>
        </p:txBody>
      </p:sp>
      <p:sp>
        <p:nvSpPr>
          <p:cNvPr id="6" name="矩形 5"/>
          <p:cNvSpPr>
            <a:spLocks noChangeArrowheads="1"/>
          </p:cNvSpPr>
          <p:nvPr/>
        </p:nvSpPr>
        <p:spPr bwMode="auto">
          <a:xfrm>
            <a:off x="1027113" y="3278188"/>
            <a:ext cx="7011987" cy="129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en-US" sz="2600" b="1">
                <a:solidFill>
                  <a:srgbClr val="000000"/>
                </a:solidFill>
                <a:latin typeface="Times New Roman" panose="02020603050405020304" pitchFamily="18" charset="0"/>
                <a:ea typeface="黑体" panose="02010609060101010101" charset="-122"/>
              </a:rPr>
              <a:t>例句：</a:t>
            </a:r>
            <a:r>
              <a:rPr lang="zh-CN" altLang="zh-CN" sz="2600" b="1">
                <a:solidFill>
                  <a:srgbClr val="000000"/>
                </a:solidFill>
                <a:latin typeface="Times New Roman" panose="02020603050405020304" pitchFamily="18" charset="0"/>
                <a:ea typeface="黑体" panose="02010609060101010101" charset="-122"/>
              </a:rPr>
              <a:t>她如此忙，以至于没有时间休息。</a:t>
            </a:r>
            <a:endParaRPr lang="zh-CN" altLang="en-US">
              <a:solidFill>
                <a:srgbClr val="000000"/>
              </a:solidFill>
            </a:endParaRPr>
          </a:p>
          <a:p>
            <a:pPr>
              <a:lnSpc>
                <a:spcPct val="150000"/>
              </a:lnSpc>
            </a:pPr>
            <a:r>
              <a:rPr lang="en-US" altLang="zh-CN" sz="2600" b="1">
                <a:solidFill>
                  <a:srgbClr val="000000"/>
                </a:solidFill>
                <a:latin typeface="Times New Roman" panose="02020603050405020304" pitchFamily="18" charset="0"/>
                <a:ea typeface="黑体" panose="02010609060101010101" charset="-122"/>
              </a:rPr>
              <a:t>She was so busy that she had no time to rest.</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2">
                                            <p:txEl>
                                              <p:pRg st="1" end="1"/>
                                            </p:txEl>
                                          </p:spTgt>
                                        </p:tgtEl>
                                        <p:attrNameLst>
                                          <p:attrName>style.visibility</p:attrName>
                                        </p:attrNameLst>
                                      </p:cBhvr>
                                      <p:to>
                                        <p:strVal val="visible"/>
                                      </p:to>
                                    </p:set>
                                    <p:animEffect transition="in" filter="wipe(left)">
                                      <p:cBhvr>
                                        <p:cTn id="18" dur="500"/>
                                        <p:tgtEl>
                                          <p:spTgt spid="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anim calcmode="lin" valueType="num">
                                      <p:cBhvr additive="base">
                                        <p:cTn id="2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6">
                                            <p:txEl>
                                              <p:pRg st="1" end="1"/>
                                            </p:txEl>
                                          </p:spTgt>
                                        </p:tgtEl>
                                        <p:attrNameLst>
                                          <p:attrName>style.visibility</p:attrName>
                                        </p:attrNameLst>
                                      </p:cBhvr>
                                      <p:to>
                                        <p:strVal val="visible"/>
                                      </p:to>
                                    </p:set>
                                    <p:animEffect transition="in" filter="barn(inVertical)">
                                      <p:cBhvr>
                                        <p:cTn id="29"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a:spLocks noChangeArrowheads="1"/>
          </p:cNvSpPr>
          <p:nvPr/>
        </p:nvSpPr>
        <p:spPr bwMode="auto">
          <a:xfrm>
            <a:off x="577850" y="714375"/>
            <a:ext cx="8031163" cy="200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en-US" altLang="zh-CN" sz="2600" b="1" dirty="0">
                <a:solidFill>
                  <a:srgbClr val="FF0000"/>
                </a:solidFill>
                <a:latin typeface="Times New Roman" panose="02020603050405020304" pitchFamily="18" charset="0"/>
                <a:ea typeface="黑体" panose="02010609060101010101" charset="-122"/>
              </a:rPr>
              <a:t>so that</a:t>
            </a:r>
          </a:p>
          <a:p>
            <a:pPr>
              <a:lnSpc>
                <a:spcPct val="150000"/>
              </a:lnSpc>
              <a:spcBef>
                <a:spcPts val="500"/>
              </a:spcBef>
            </a:pPr>
            <a:r>
              <a:rPr lang="en-US" altLang="zh-CN" sz="2600" b="1" dirty="0">
                <a:solidFill>
                  <a:srgbClr val="000000"/>
                </a:solidFill>
                <a:latin typeface="Times New Roman" panose="02020603050405020304" pitchFamily="18" charset="0"/>
                <a:ea typeface="黑体" panose="02010609060101010101" charset="-122"/>
              </a:rPr>
              <a:t>so that</a:t>
            </a:r>
            <a:r>
              <a:rPr lang="zh-CN" altLang="zh-CN" sz="2600" b="1" dirty="0">
                <a:solidFill>
                  <a:srgbClr val="0000FF"/>
                </a:solidFill>
                <a:latin typeface="Times New Roman" panose="02020603050405020304" pitchFamily="18" charset="0"/>
                <a:ea typeface="黑体" panose="02010609060101010101" charset="-122"/>
              </a:rPr>
              <a:t>引导目的状语从句</a:t>
            </a:r>
            <a:r>
              <a:rPr lang="zh-CN" altLang="zh-CN" sz="2600" b="1" dirty="0">
                <a:solidFill>
                  <a:srgbClr val="000000"/>
                </a:solidFill>
                <a:latin typeface="Times New Roman" panose="02020603050405020304" pitchFamily="18" charset="0"/>
                <a:ea typeface="黑体" panose="02010609060101010101" charset="-122"/>
              </a:rPr>
              <a:t>，意为“</a:t>
            </a:r>
            <a:r>
              <a:rPr lang="zh-CN" altLang="zh-CN" sz="2600" b="1" dirty="0">
                <a:solidFill>
                  <a:srgbClr val="0000FF"/>
                </a:solidFill>
                <a:latin typeface="Times New Roman" panose="02020603050405020304" pitchFamily="18" charset="0"/>
                <a:ea typeface="黑体" panose="02010609060101010101" charset="-122"/>
              </a:rPr>
              <a:t>以便；为了</a:t>
            </a:r>
            <a:r>
              <a:rPr lang="zh-CN" altLang="zh-CN" sz="2600" b="1" dirty="0">
                <a:solidFill>
                  <a:srgbClr val="000000"/>
                </a:solidFill>
                <a:latin typeface="Times New Roman" panose="02020603050405020304" pitchFamily="18" charset="0"/>
                <a:ea typeface="黑体" panose="02010609060101010101" charset="-122"/>
              </a:rPr>
              <a:t>”</a:t>
            </a:r>
            <a:r>
              <a:rPr lang="zh-CN" altLang="en-US" sz="2600" b="1" dirty="0">
                <a:solidFill>
                  <a:srgbClr val="000000"/>
                </a:solidFill>
                <a:latin typeface="Times New Roman" panose="02020603050405020304" pitchFamily="18" charset="0"/>
                <a:ea typeface="黑体" panose="02010609060101010101" charset="-122"/>
              </a:rPr>
              <a:t>。</a:t>
            </a:r>
            <a:endParaRPr lang="en-US" altLang="zh-CN" sz="2600" b="1" dirty="0">
              <a:solidFill>
                <a:srgbClr val="000000"/>
              </a:solidFill>
              <a:latin typeface="Times New Roman" panose="02020603050405020304" pitchFamily="18" charset="0"/>
              <a:ea typeface="黑体" panose="02010609060101010101" charset="-122"/>
            </a:endParaRPr>
          </a:p>
          <a:p>
            <a:pPr>
              <a:lnSpc>
                <a:spcPct val="150000"/>
              </a:lnSpc>
            </a:pPr>
            <a:r>
              <a:rPr lang="zh-CN" altLang="zh-CN" sz="2600" b="1" dirty="0">
                <a:solidFill>
                  <a:srgbClr val="000000"/>
                </a:solidFill>
                <a:latin typeface="Times New Roman" panose="02020603050405020304" pitchFamily="18" charset="0"/>
                <a:ea typeface="黑体" panose="02010609060101010101" charset="-122"/>
              </a:rPr>
              <a:t>从句中常用</a:t>
            </a:r>
            <a:r>
              <a:rPr lang="en-US" altLang="zh-CN" sz="2600" b="1" dirty="0">
                <a:solidFill>
                  <a:srgbClr val="000000"/>
                </a:solidFill>
                <a:latin typeface="Times New Roman" panose="02020603050405020304" pitchFamily="18" charset="0"/>
                <a:ea typeface="黑体" panose="02010609060101010101" charset="-122"/>
              </a:rPr>
              <a:t>can/could/may/ should</a:t>
            </a:r>
            <a:r>
              <a:rPr lang="zh-CN" altLang="zh-CN" sz="2600" b="1" dirty="0">
                <a:solidFill>
                  <a:srgbClr val="000000"/>
                </a:solidFill>
                <a:latin typeface="Times New Roman" panose="02020603050405020304" pitchFamily="18" charset="0"/>
                <a:ea typeface="黑体" panose="02010609060101010101" charset="-122"/>
              </a:rPr>
              <a:t>等情态动词或助动词。</a:t>
            </a:r>
          </a:p>
        </p:txBody>
      </p:sp>
      <p:sp>
        <p:nvSpPr>
          <p:cNvPr id="6" name="矩形 5"/>
          <p:cNvSpPr>
            <a:spLocks noChangeArrowheads="1"/>
          </p:cNvSpPr>
          <p:nvPr/>
        </p:nvSpPr>
        <p:spPr bwMode="auto">
          <a:xfrm>
            <a:off x="569913" y="2600325"/>
            <a:ext cx="8237537" cy="189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en-US" sz="2600" b="1">
                <a:solidFill>
                  <a:srgbClr val="0000FF"/>
                </a:solidFill>
                <a:latin typeface="Times New Roman" panose="02020603050405020304" pitchFamily="18" charset="0"/>
                <a:ea typeface="黑体" panose="02010609060101010101" charset="-122"/>
              </a:rPr>
              <a:t>例句：</a:t>
            </a:r>
            <a:r>
              <a:rPr lang="zh-CN" altLang="zh-CN" sz="2600" b="1">
                <a:solidFill>
                  <a:srgbClr val="000000"/>
                </a:solidFill>
                <a:latin typeface="Times New Roman" panose="02020603050405020304" pitchFamily="18" charset="0"/>
                <a:ea typeface="黑体" panose="02010609060101010101" charset="-122"/>
              </a:rPr>
              <a:t>小男孩攒钱以便可以在母亲节给母亲买一个礼物。 </a:t>
            </a:r>
            <a:r>
              <a:rPr lang="en-US" altLang="zh-CN" sz="2600" b="1">
                <a:solidFill>
                  <a:srgbClr val="000000"/>
                </a:solidFill>
                <a:latin typeface="Times New Roman" panose="02020603050405020304" pitchFamily="18" charset="0"/>
                <a:ea typeface="黑体" panose="02010609060101010101" charset="-122"/>
              </a:rPr>
              <a:t>The little boy saved money so that he could buy his mother a present on Mother’s Day.</a:t>
            </a:r>
            <a:endParaRPr lang="zh-CN" altLang="zh-CN" sz="2600" b="1">
              <a:solidFill>
                <a:srgbClr val="000000"/>
              </a:solidFill>
              <a:latin typeface="Times New Roman" panose="02020603050405020304" pitchFamily="18" charset="0"/>
              <a:ea typeface="黑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p:cTn id="17"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2">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6">
                                            <p:txEl>
                                              <p:pRg st="0" end="0"/>
                                            </p:txEl>
                                          </p:spTgt>
                                        </p:tgtEl>
                                        <p:attrNameLst>
                                          <p:attrName>style.visibility</p:attrName>
                                        </p:attrNameLst>
                                      </p:cBhvr>
                                      <p:to>
                                        <p:strVal val="visible"/>
                                      </p:to>
                                    </p:set>
                                    <p:animEffect transition="in" filter="barn(inVertical)">
                                      <p:cBhvr>
                                        <p:cTn id="24"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a:spLocks noChangeArrowheads="1"/>
          </p:cNvSpPr>
          <p:nvPr/>
        </p:nvSpPr>
        <p:spPr bwMode="auto">
          <a:xfrm>
            <a:off x="738188" y="925513"/>
            <a:ext cx="732790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sz="2600" b="1">
                <a:solidFill>
                  <a:srgbClr val="000000"/>
                </a:solidFill>
                <a:latin typeface="Times New Roman" panose="02020603050405020304" pitchFamily="18" charset="0"/>
                <a:ea typeface="黑体" panose="02010609060101010101" charset="-122"/>
              </a:rPr>
              <a:t>6. The next morning, my sister and I</a:t>
            </a:r>
            <a:r>
              <a:rPr lang="en-US" altLang="zh-CN" sz="2600" b="1">
                <a:solidFill>
                  <a:srgbClr val="FF0000"/>
                </a:solidFill>
                <a:latin typeface="Times New Roman" panose="02020603050405020304" pitchFamily="18" charset="0"/>
                <a:ea typeface="黑体" panose="02010609060101010101" charset="-122"/>
              </a:rPr>
              <a:t> got a</a:t>
            </a:r>
            <a:r>
              <a:rPr lang="en-US" altLang="zh-CN" sz="2600" b="1">
                <a:solidFill>
                  <a:srgbClr val="000000"/>
                </a:solidFill>
                <a:latin typeface="Times New Roman" panose="02020603050405020304" pitchFamily="18" charset="0"/>
                <a:ea typeface="黑体" panose="02010609060101010101" charset="-122"/>
              </a:rPr>
              <a:t> terrible </a:t>
            </a:r>
          </a:p>
          <a:p>
            <a:r>
              <a:rPr lang="en-US" altLang="zh-CN" sz="2600" b="1">
                <a:solidFill>
                  <a:srgbClr val="000000"/>
                </a:solidFill>
                <a:latin typeface="Times New Roman" panose="02020603050405020304" pitchFamily="18" charset="0"/>
                <a:ea typeface="黑体" panose="02010609060101010101" charset="-122"/>
              </a:rPr>
              <a:t>    </a:t>
            </a:r>
            <a:r>
              <a:rPr lang="en-US" altLang="zh-CN" sz="2600" b="1">
                <a:solidFill>
                  <a:srgbClr val="FF0000"/>
                </a:solidFill>
                <a:latin typeface="Times New Roman" panose="02020603050405020304" pitchFamily="18" charset="0"/>
                <a:ea typeface="黑体" panose="02010609060101010101" charset="-122"/>
              </a:rPr>
              <a:t>surprise</a:t>
            </a:r>
            <a:r>
              <a:rPr lang="en-US" altLang="zh-CN" sz="2600" b="1">
                <a:solidFill>
                  <a:srgbClr val="000000"/>
                </a:solidFill>
                <a:latin typeface="Times New Roman" panose="02020603050405020304" pitchFamily="18" charset="0"/>
                <a:ea typeface="黑体" panose="02010609060101010101" charset="-122"/>
              </a:rPr>
              <a:t>. </a:t>
            </a:r>
            <a:endParaRPr lang="zh-CN" altLang="en-US" sz="2600" b="1">
              <a:solidFill>
                <a:srgbClr val="000000"/>
              </a:solidFill>
              <a:latin typeface="Times New Roman" panose="02020603050405020304" pitchFamily="18" charset="0"/>
              <a:ea typeface="黑体" panose="02010609060101010101" charset="-122"/>
            </a:endParaRPr>
          </a:p>
        </p:txBody>
      </p:sp>
      <p:sp>
        <p:nvSpPr>
          <p:cNvPr id="3" name="矩形 2"/>
          <p:cNvSpPr>
            <a:spLocks noChangeArrowheads="1"/>
          </p:cNvSpPr>
          <p:nvPr/>
        </p:nvSpPr>
        <p:spPr bwMode="auto">
          <a:xfrm>
            <a:off x="1087438" y="1806575"/>
            <a:ext cx="5684837" cy="693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en-US" altLang="zh-CN" sz="2600" b="1">
                <a:solidFill>
                  <a:srgbClr val="0000FF"/>
                </a:solidFill>
                <a:latin typeface="Times New Roman" panose="02020603050405020304" pitchFamily="18" charset="0"/>
                <a:ea typeface="黑体" panose="02010609060101010101" charset="-122"/>
              </a:rPr>
              <a:t>get a surprise        </a:t>
            </a:r>
            <a:r>
              <a:rPr lang="zh-CN" altLang="zh-CN" sz="2600" b="1">
                <a:solidFill>
                  <a:srgbClr val="000000"/>
                </a:solidFill>
                <a:latin typeface="Times New Roman" panose="02020603050405020304" pitchFamily="18" charset="0"/>
                <a:ea typeface="黑体" panose="02010609060101010101" charset="-122"/>
              </a:rPr>
              <a:t>吃惊</a:t>
            </a:r>
            <a:endParaRPr lang="en-US" altLang="zh-CN" sz="2600" b="1">
              <a:solidFill>
                <a:srgbClr val="000000"/>
              </a:solidFill>
              <a:latin typeface="Times New Roman" panose="02020603050405020304" pitchFamily="18" charset="0"/>
              <a:ea typeface="黑体" panose="02010609060101010101" charset="-122"/>
            </a:endParaRPr>
          </a:p>
        </p:txBody>
      </p:sp>
      <p:sp>
        <p:nvSpPr>
          <p:cNvPr id="5" name="矩形 4"/>
          <p:cNvSpPr>
            <a:spLocks noChangeArrowheads="1"/>
          </p:cNvSpPr>
          <p:nvPr/>
        </p:nvSpPr>
        <p:spPr bwMode="auto">
          <a:xfrm>
            <a:off x="1087438" y="2476500"/>
            <a:ext cx="6908800" cy="617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en-US" altLang="zh-CN" sz="2600" b="1">
                <a:solidFill>
                  <a:srgbClr val="0000FF"/>
                </a:solidFill>
                <a:latin typeface="Times New Roman" panose="02020603050405020304" pitchFamily="18" charset="0"/>
                <a:ea typeface="黑体" panose="02010609060101010101" charset="-122"/>
              </a:rPr>
              <a:t>surprise</a:t>
            </a:r>
            <a:r>
              <a:rPr lang="zh-CN" altLang="zh-CN" sz="2600" b="1">
                <a:solidFill>
                  <a:srgbClr val="0000FF"/>
                </a:solidFill>
                <a:latin typeface="Times New Roman" panose="02020603050405020304" pitchFamily="18" charset="0"/>
                <a:ea typeface="黑体" panose="02010609060101010101" charset="-122"/>
              </a:rPr>
              <a:t>为可数名词，意为“惊奇；惊讶”。</a:t>
            </a:r>
          </a:p>
        </p:txBody>
      </p:sp>
      <p:sp>
        <p:nvSpPr>
          <p:cNvPr id="7" name="矩形 6"/>
          <p:cNvSpPr>
            <a:spLocks noChangeArrowheads="1"/>
          </p:cNvSpPr>
          <p:nvPr/>
        </p:nvSpPr>
        <p:spPr bwMode="auto">
          <a:xfrm>
            <a:off x="1077913" y="3186113"/>
            <a:ext cx="7462837" cy="1220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zh-CN" sz="2600" b="1">
                <a:solidFill>
                  <a:srgbClr val="000000"/>
                </a:solidFill>
                <a:latin typeface="Times New Roman" panose="02020603050405020304" pitchFamily="18" charset="0"/>
                <a:ea typeface="黑体" panose="02010609060101010101" charset="-122"/>
              </a:rPr>
              <a:t>例句：当我再次见到她时我吃了一惊。 </a:t>
            </a:r>
            <a:endParaRPr lang="en-US" altLang="zh-CN" sz="2600" b="1">
              <a:solidFill>
                <a:srgbClr val="000000"/>
              </a:solidFill>
              <a:latin typeface="Times New Roman" panose="02020603050405020304" pitchFamily="18" charset="0"/>
              <a:ea typeface="黑体" panose="02010609060101010101" charset="-122"/>
            </a:endParaRPr>
          </a:p>
          <a:p>
            <a:pPr>
              <a:lnSpc>
                <a:spcPct val="150000"/>
              </a:lnSpc>
            </a:pPr>
            <a:r>
              <a:rPr lang="en-US" altLang="zh-CN" sz="2600" b="1">
                <a:solidFill>
                  <a:srgbClr val="000000"/>
                </a:solidFill>
                <a:latin typeface="Times New Roman" panose="02020603050405020304" pitchFamily="18" charset="0"/>
                <a:ea typeface="黑体" panose="02010609060101010101" charset="-122"/>
              </a:rPr>
              <a:t>             I got a surprise when I met her again.</a:t>
            </a:r>
            <a:endParaRPr lang="zh-CN" altLang="zh-CN" sz="2600" b="1">
              <a:solidFill>
                <a:srgbClr val="000000"/>
              </a:solidFill>
              <a:latin typeface="Times New Roman" panose="02020603050405020304" pitchFamily="18" charset="0"/>
              <a:ea typeface="黑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left)">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left)">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7">
                                            <p:txEl>
                                              <p:pRg st="0" end="0"/>
                                            </p:txEl>
                                          </p:spTgt>
                                        </p:tgtEl>
                                        <p:attrNameLst>
                                          <p:attrName>style.visibility</p:attrName>
                                        </p:attrNameLst>
                                      </p:cBhvr>
                                      <p:to>
                                        <p:strVal val="visible"/>
                                      </p:to>
                                    </p:set>
                                    <p:anim calcmode="lin" valueType="num">
                                      <p:cBhvr additive="base">
                                        <p:cTn id="23"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nodeType="clickEffect">
                                  <p:stCondLst>
                                    <p:cond delay="0"/>
                                  </p:stCondLst>
                                  <p:childTnLst>
                                    <p:set>
                                      <p:cBhvr>
                                        <p:cTn id="28" dur="1" fill="hold">
                                          <p:stCondLst>
                                            <p:cond delay="0"/>
                                          </p:stCondLst>
                                        </p:cTn>
                                        <p:tgtEl>
                                          <p:spTgt spid="7">
                                            <p:txEl>
                                              <p:pRg st="1" end="1"/>
                                            </p:txEl>
                                          </p:spTgt>
                                        </p:tgtEl>
                                        <p:attrNameLst>
                                          <p:attrName>style.visibility</p:attrName>
                                        </p:attrNameLst>
                                      </p:cBhvr>
                                      <p:to>
                                        <p:strVal val="visible"/>
                                      </p:to>
                                    </p:set>
                                    <p:anim calcmode="lin" valueType="num">
                                      <p:cBhvr>
                                        <p:cTn id="29" dur="500" fill="hold"/>
                                        <p:tgtEl>
                                          <p:spTgt spid="7">
                                            <p:txEl>
                                              <p:pRg st="1" end="1"/>
                                            </p:txEl>
                                          </p:spTgt>
                                        </p:tgtEl>
                                        <p:attrNameLst>
                                          <p:attrName>ppt_w</p:attrName>
                                        </p:attrNameLst>
                                      </p:cBhvr>
                                      <p:tavLst>
                                        <p:tav tm="0">
                                          <p:val>
                                            <p:fltVal val="0"/>
                                          </p:val>
                                        </p:tav>
                                        <p:tav tm="100000">
                                          <p:val>
                                            <p:strVal val="#ppt_w"/>
                                          </p:val>
                                        </p:tav>
                                      </p:tavLst>
                                    </p:anim>
                                    <p:anim calcmode="lin" valueType="num">
                                      <p:cBhvr>
                                        <p:cTn id="30" dur="500" fill="hold"/>
                                        <p:tgtEl>
                                          <p:spTgt spid="7">
                                            <p:txEl>
                                              <p:pRg st="1" end="1"/>
                                            </p:txEl>
                                          </p:spTgt>
                                        </p:tgtEl>
                                        <p:attrNameLst>
                                          <p:attrName>ppt_h</p:attrName>
                                        </p:attrNameLst>
                                      </p:cBhvr>
                                      <p:tavLst>
                                        <p:tav tm="0">
                                          <p:val>
                                            <p:fltVal val="0"/>
                                          </p:val>
                                        </p:tav>
                                        <p:tav tm="100000">
                                          <p:val>
                                            <p:strVal val="#ppt_h"/>
                                          </p:val>
                                        </p:tav>
                                      </p:tavLst>
                                    </p:anim>
                                    <p:animEffect transition="in" filter="fade">
                                      <p:cBhvr>
                                        <p:cTn id="31"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a:spLocks noChangeArrowheads="1"/>
          </p:cNvSpPr>
          <p:nvPr/>
        </p:nvSpPr>
        <p:spPr bwMode="auto">
          <a:xfrm>
            <a:off x="708025" y="995363"/>
            <a:ext cx="8245475" cy="129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en-US" sz="2600" b="1" dirty="0">
                <a:solidFill>
                  <a:srgbClr val="0000FF"/>
                </a:solidFill>
                <a:latin typeface="Times New Roman" panose="02020603050405020304" pitchFamily="18" charset="0"/>
                <a:ea typeface="黑体" panose="02010609060101010101" charset="-122"/>
              </a:rPr>
              <a:t>拓展：</a:t>
            </a:r>
            <a:endParaRPr lang="en-US" altLang="zh-CN" sz="2600" b="1" dirty="0">
              <a:solidFill>
                <a:srgbClr val="0000FF"/>
              </a:solidFill>
              <a:latin typeface="Times New Roman" panose="02020603050405020304" pitchFamily="18" charset="0"/>
              <a:ea typeface="黑体" panose="02010609060101010101" charset="-122"/>
            </a:endParaRPr>
          </a:p>
          <a:p>
            <a:pPr>
              <a:lnSpc>
                <a:spcPct val="150000"/>
              </a:lnSpc>
            </a:pPr>
            <a:r>
              <a:rPr lang="en-US" altLang="zh-CN" sz="2600" b="1" dirty="0">
                <a:solidFill>
                  <a:srgbClr val="000000"/>
                </a:solidFill>
                <a:latin typeface="Times New Roman" panose="02020603050405020304" pitchFamily="18" charset="0"/>
                <a:ea typeface="黑体" panose="02010609060101010101" charset="-122"/>
              </a:rPr>
              <a:t>        surprise</a:t>
            </a:r>
            <a:r>
              <a:rPr lang="zh-CN" altLang="zh-CN" sz="2600" b="1" dirty="0">
                <a:solidFill>
                  <a:srgbClr val="000000"/>
                </a:solidFill>
                <a:latin typeface="Times New Roman" panose="02020603050405020304" pitchFamily="18" charset="0"/>
                <a:ea typeface="黑体" panose="02010609060101010101" charset="-122"/>
              </a:rPr>
              <a:t>还可作不可数名词，意为“惊奇，吃惊”。</a:t>
            </a:r>
          </a:p>
        </p:txBody>
      </p:sp>
      <p:sp>
        <p:nvSpPr>
          <p:cNvPr id="5" name="矩形 4"/>
          <p:cNvSpPr>
            <a:spLocks noChangeArrowheads="1"/>
          </p:cNvSpPr>
          <p:nvPr/>
        </p:nvSpPr>
        <p:spPr bwMode="auto">
          <a:xfrm>
            <a:off x="708025" y="2384425"/>
            <a:ext cx="7581900" cy="181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zh-CN" sz="2600" b="1" dirty="0">
                <a:solidFill>
                  <a:srgbClr val="0000FF"/>
                </a:solidFill>
                <a:latin typeface="Times New Roman" panose="02020603050405020304" pitchFamily="18" charset="0"/>
                <a:ea typeface="黑体" panose="02010609060101010101" charset="-122"/>
              </a:rPr>
              <a:t>常用短语</a:t>
            </a:r>
            <a:r>
              <a:rPr lang="zh-CN" altLang="en-US" sz="2600" b="1" dirty="0">
                <a:solidFill>
                  <a:srgbClr val="0000FF"/>
                </a:solidFill>
                <a:latin typeface="Times New Roman" panose="02020603050405020304" pitchFamily="18" charset="0"/>
                <a:ea typeface="黑体" panose="02010609060101010101" charset="-122"/>
              </a:rPr>
              <a:t>：</a:t>
            </a:r>
            <a:endParaRPr lang="en-US" altLang="zh-CN" sz="2600" b="1" dirty="0">
              <a:solidFill>
                <a:srgbClr val="0000FF"/>
              </a:solidFill>
              <a:latin typeface="Times New Roman" panose="02020603050405020304" pitchFamily="18" charset="0"/>
              <a:ea typeface="黑体" panose="02010609060101010101" charset="-122"/>
            </a:endParaRPr>
          </a:p>
          <a:p>
            <a:pPr>
              <a:lnSpc>
                <a:spcPct val="150000"/>
              </a:lnSpc>
            </a:pPr>
            <a:r>
              <a:rPr lang="en-US" altLang="zh-CN" sz="2600" b="1" dirty="0">
                <a:solidFill>
                  <a:srgbClr val="000000"/>
                </a:solidFill>
                <a:latin typeface="Times New Roman" panose="02020603050405020304" pitchFamily="18" charset="0"/>
                <a:ea typeface="黑体" panose="02010609060101010101" charset="-122"/>
              </a:rPr>
              <a:t>          in surprise                  </a:t>
            </a:r>
            <a:r>
              <a:rPr lang="zh-CN" altLang="zh-CN" sz="2600" b="1" dirty="0">
                <a:solidFill>
                  <a:srgbClr val="000000"/>
                </a:solidFill>
                <a:latin typeface="Times New Roman" panose="02020603050405020304" pitchFamily="18" charset="0"/>
                <a:ea typeface="黑体" panose="02010609060101010101" charset="-122"/>
              </a:rPr>
              <a:t>惊奇地，惊讶地</a:t>
            </a:r>
            <a:endParaRPr lang="en-US" altLang="zh-CN" sz="2600" b="1" dirty="0">
              <a:solidFill>
                <a:srgbClr val="000000"/>
              </a:solidFill>
              <a:latin typeface="Times New Roman" panose="02020603050405020304" pitchFamily="18" charset="0"/>
              <a:ea typeface="黑体" panose="02010609060101010101" charset="-122"/>
            </a:endParaRPr>
          </a:p>
          <a:p>
            <a:pPr>
              <a:lnSpc>
                <a:spcPct val="150000"/>
              </a:lnSpc>
            </a:pPr>
            <a:r>
              <a:rPr lang="en-US" altLang="zh-CN" sz="2600" b="1" dirty="0">
                <a:solidFill>
                  <a:srgbClr val="000000"/>
                </a:solidFill>
                <a:latin typeface="Times New Roman" panose="02020603050405020304" pitchFamily="18" charset="0"/>
                <a:ea typeface="黑体" panose="02010609060101010101" charset="-122"/>
              </a:rPr>
              <a:t>          to one’s surprise         </a:t>
            </a:r>
            <a:r>
              <a:rPr lang="zh-CN" altLang="zh-CN" sz="2600" b="1" dirty="0">
                <a:solidFill>
                  <a:srgbClr val="000000"/>
                </a:solidFill>
                <a:latin typeface="Times New Roman" panose="02020603050405020304" pitchFamily="18" charset="0"/>
                <a:ea typeface="黑体" panose="02010609060101010101" charset="-122"/>
              </a:rPr>
              <a:t>令某人惊讶的是</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left)">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nodeType="clickEffect">
                                  <p:stCondLst>
                                    <p:cond delay="0"/>
                                  </p:stCondLst>
                                  <p:childTnLst>
                                    <p:set>
                                      <p:cBhvr>
                                        <p:cTn id="29" dur="1" fill="hold">
                                          <p:stCondLst>
                                            <p:cond delay="0"/>
                                          </p:stCondLst>
                                        </p:cTn>
                                        <p:tgtEl>
                                          <p:spTgt spid="5">
                                            <p:txEl>
                                              <p:pRg st="0" end="0"/>
                                            </p:txEl>
                                          </p:spTgt>
                                        </p:tgtEl>
                                        <p:attrNameLst>
                                          <p:attrName>style.visibility</p:attrName>
                                        </p:attrNameLst>
                                      </p:cBhvr>
                                      <p:to>
                                        <p:strVal val="visible"/>
                                      </p:to>
                                    </p:set>
                                    <p:animEffect transition="in" filter="wipe(down)">
                                      <p:cBhvr>
                                        <p:cTn id="30" dur="580">
                                          <p:stCondLst>
                                            <p:cond delay="0"/>
                                          </p:stCondLst>
                                        </p:cTn>
                                        <p:tgtEl>
                                          <p:spTgt spid="5">
                                            <p:txEl>
                                              <p:pRg st="0" end="0"/>
                                            </p:txEl>
                                          </p:spTgt>
                                        </p:tgtEl>
                                      </p:cBhvr>
                                    </p:animEffect>
                                    <p:anim calcmode="lin" valueType="num">
                                      <p:cBhvr>
                                        <p:cTn id="31" dur="1822" tmFilter="0,0; 0.14,0.36; 0.43,0.73; 0.71,0.91; 1.0,1.0">
                                          <p:stCondLst>
                                            <p:cond delay="0"/>
                                          </p:stCondLst>
                                        </p:cTn>
                                        <p:tgtEl>
                                          <p:spTgt spid="5">
                                            <p:txEl>
                                              <p:pRg st="0" end="0"/>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5">
                                            <p:txEl>
                                              <p:pRg st="0" end="0"/>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5">
                                            <p:txEl>
                                              <p:pRg st="0" end="0"/>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5">
                                            <p:txEl>
                                              <p:pRg st="0" end="0"/>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5">
                                            <p:txEl>
                                              <p:pRg st="0" end="0"/>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5">
                                            <p:txEl>
                                              <p:pRg st="0" end="0"/>
                                            </p:txEl>
                                          </p:spTgt>
                                        </p:tgtEl>
                                      </p:cBhvr>
                                      <p:to x="100000" y="60000"/>
                                    </p:animScale>
                                    <p:animScale>
                                      <p:cBhvr>
                                        <p:cTn id="37" dur="166" decel="50000">
                                          <p:stCondLst>
                                            <p:cond delay="676"/>
                                          </p:stCondLst>
                                        </p:cTn>
                                        <p:tgtEl>
                                          <p:spTgt spid="5">
                                            <p:txEl>
                                              <p:pRg st="0" end="0"/>
                                            </p:txEl>
                                          </p:spTgt>
                                        </p:tgtEl>
                                      </p:cBhvr>
                                      <p:to x="100000" y="100000"/>
                                    </p:animScale>
                                    <p:animScale>
                                      <p:cBhvr>
                                        <p:cTn id="38" dur="26">
                                          <p:stCondLst>
                                            <p:cond delay="1312"/>
                                          </p:stCondLst>
                                        </p:cTn>
                                        <p:tgtEl>
                                          <p:spTgt spid="5">
                                            <p:txEl>
                                              <p:pRg st="0" end="0"/>
                                            </p:txEl>
                                          </p:spTgt>
                                        </p:tgtEl>
                                      </p:cBhvr>
                                      <p:to x="100000" y="80000"/>
                                    </p:animScale>
                                    <p:animScale>
                                      <p:cBhvr>
                                        <p:cTn id="39" dur="166" decel="50000">
                                          <p:stCondLst>
                                            <p:cond delay="1338"/>
                                          </p:stCondLst>
                                        </p:cTn>
                                        <p:tgtEl>
                                          <p:spTgt spid="5">
                                            <p:txEl>
                                              <p:pRg st="0" end="0"/>
                                            </p:txEl>
                                          </p:spTgt>
                                        </p:tgtEl>
                                      </p:cBhvr>
                                      <p:to x="100000" y="100000"/>
                                    </p:animScale>
                                    <p:animScale>
                                      <p:cBhvr>
                                        <p:cTn id="40" dur="26">
                                          <p:stCondLst>
                                            <p:cond delay="1642"/>
                                          </p:stCondLst>
                                        </p:cTn>
                                        <p:tgtEl>
                                          <p:spTgt spid="5">
                                            <p:txEl>
                                              <p:pRg st="0" end="0"/>
                                            </p:txEl>
                                          </p:spTgt>
                                        </p:tgtEl>
                                      </p:cBhvr>
                                      <p:to x="100000" y="90000"/>
                                    </p:animScale>
                                    <p:animScale>
                                      <p:cBhvr>
                                        <p:cTn id="41" dur="166" decel="50000">
                                          <p:stCondLst>
                                            <p:cond delay="1668"/>
                                          </p:stCondLst>
                                        </p:cTn>
                                        <p:tgtEl>
                                          <p:spTgt spid="5">
                                            <p:txEl>
                                              <p:pRg st="0" end="0"/>
                                            </p:txEl>
                                          </p:spTgt>
                                        </p:tgtEl>
                                      </p:cBhvr>
                                      <p:to x="100000" y="100000"/>
                                    </p:animScale>
                                    <p:animScale>
                                      <p:cBhvr>
                                        <p:cTn id="42" dur="26">
                                          <p:stCondLst>
                                            <p:cond delay="1808"/>
                                          </p:stCondLst>
                                        </p:cTn>
                                        <p:tgtEl>
                                          <p:spTgt spid="5">
                                            <p:txEl>
                                              <p:pRg st="0" end="0"/>
                                            </p:txEl>
                                          </p:spTgt>
                                        </p:tgtEl>
                                      </p:cBhvr>
                                      <p:to x="100000" y="95000"/>
                                    </p:animScale>
                                    <p:animScale>
                                      <p:cBhvr>
                                        <p:cTn id="43" dur="166" decel="50000">
                                          <p:stCondLst>
                                            <p:cond delay="1834"/>
                                          </p:stCondLst>
                                        </p:cTn>
                                        <p:tgtEl>
                                          <p:spTgt spid="5">
                                            <p:txEl>
                                              <p:pRg st="0" end="0"/>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5">
                                            <p:txEl>
                                              <p:pRg st="1" end="1"/>
                                            </p:txEl>
                                          </p:spTgt>
                                        </p:tgtEl>
                                        <p:attrNameLst>
                                          <p:attrName>style.visibility</p:attrName>
                                        </p:attrNameLst>
                                      </p:cBhvr>
                                      <p:to>
                                        <p:strVal val="visible"/>
                                      </p:to>
                                    </p:set>
                                    <p:anim calcmode="lin" valueType="num">
                                      <p:cBhvr additive="base">
                                        <p:cTn id="48"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stCondLst>
                                    <p:cond delay="0"/>
                                  </p:stCondLst>
                                  <p:childTnLst>
                                    <p:set>
                                      <p:cBhvr>
                                        <p:cTn id="53" dur="1" fill="hold">
                                          <p:stCondLst>
                                            <p:cond delay="0"/>
                                          </p:stCondLst>
                                        </p:cTn>
                                        <p:tgtEl>
                                          <p:spTgt spid="5">
                                            <p:txEl>
                                              <p:pRg st="2" end="2"/>
                                            </p:txEl>
                                          </p:spTgt>
                                        </p:tgtEl>
                                        <p:attrNameLst>
                                          <p:attrName>style.visibility</p:attrName>
                                        </p:attrNameLst>
                                      </p:cBhvr>
                                      <p:to>
                                        <p:strVal val="visible"/>
                                      </p:to>
                                    </p:set>
                                    <p:anim calcmode="lin" valueType="num">
                                      <p:cBhvr additive="base">
                                        <p:cTn id="54"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a:spLocks noChangeArrowheads="1"/>
          </p:cNvSpPr>
          <p:nvPr/>
        </p:nvSpPr>
        <p:spPr bwMode="auto">
          <a:xfrm>
            <a:off x="2109788" y="2524125"/>
            <a:ext cx="6370637"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en-US" sz="2600" b="1" dirty="0">
                <a:solidFill>
                  <a:srgbClr val="000000"/>
                </a:solidFill>
                <a:latin typeface="Times New Roman" panose="02020603050405020304" pitchFamily="18" charset="0"/>
                <a:ea typeface="黑体" panose="02010609060101010101" charset="-122"/>
              </a:rPr>
              <a:t>为</a:t>
            </a:r>
            <a:r>
              <a:rPr lang="zh-CN" altLang="zh-CN" sz="2600" b="1" dirty="0">
                <a:solidFill>
                  <a:srgbClr val="0000FF"/>
                </a:solidFill>
                <a:latin typeface="Times New Roman" panose="02020603050405020304" pitchFamily="18" charset="0"/>
                <a:ea typeface="黑体" panose="02010609060101010101" charset="-122"/>
              </a:rPr>
              <a:t>形容词</a:t>
            </a:r>
            <a:r>
              <a:rPr lang="zh-CN" altLang="en-US" sz="2600" b="1" dirty="0">
                <a:solidFill>
                  <a:srgbClr val="000000"/>
                </a:solidFill>
                <a:latin typeface="Times New Roman" panose="02020603050405020304" pitchFamily="18" charset="0"/>
                <a:ea typeface="黑体" panose="02010609060101010101" charset="-122"/>
              </a:rPr>
              <a:t>，</a:t>
            </a:r>
            <a:r>
              <a:rPr lang="zh-CN" altLang="zh-CN" sz="2600" b="1" dirty="0">
                <a:solidFill>
                  <a:srgbClr val="000000"/>
                </a:solidFill>
                <a:latin typeface="Times New Roman" panose="02020603050405020304" pitchFamily="18" charset="0"/>
                <a:ea typeface="黑体" panose="02010609060101010101" charset="-122"/>
              </a:rPr>
              <a:t>意为“</a:t>
            </a:r>
            <a:r>
              <a:rPr lang="zh-CN" altLang="zh-CN" sz="2600" b="1" dirty="0">
                <a:solidFill>
                  <a:srgbClr val="0000FF"/>
                </a:solidFill>
                <a:latin typeface="Times New Roman" panose="02020603050405020304" pitchFamily="18" charset="0"/>
                <a:ea typeface="黑体" panose="02010609060101010101" charset="-122"/>
              </a:rPr>
              <a:t>感到吃惊的</a:t>
            </a:r>
            <a:r>
              <a:rPr lang="zh-CN" altLang="zh-CN" sz="2600" b="1" dirty="0">
                <a:solidFill>
                  <a:srgbClr val="000000"/>
                </a:solidFill>
                <a:latin typeface="Times New Roman" panose="02020603050405020304" pitchFamily="18" charset="0"/>
                <a:ea typeface="黑体" panose="02010609060101010101" charset="-122"/>
              </a:rPr>
              <a:t>”，相当于</a:t>
            </a:r>
            <a:endParaRPr lang="en-US" altLang="zh-CN" sz="2600" b="1" dirty="0">
              <a:solidFill>
                <a:srgbClr val="000000"/>
              </a:solidFill>
              <a:latin typeface="Times New Roman" panose="02020603050405020304" pitchFamily="18" charset="0"/>
              <a:ea typeface="黑体" panose="02010609060101010101" charset="-122"/>
            </a:endParaRPr>
          </a:p>
          <a:p>
            <a:pPr>
              <a:lnSpc>
                <a:spcPct val="150000"/>
              </a:lnSpc>
            </a:pPr>
            <a:r>
              <a:rPr lang="en-US" altLang="zh-CN" sz="2600" b="1" dirty="0">
                <a:solidFill>
                  <a:srgbClr val="000000"/>
                </a:solidFill>
                <a:latin typeface="Times New Roman" panose="02020603050405020304" pitchFamily="18" charset="0"/>
                <a:ea typeface="黑体" panose="02010609060101010101" charset="-122"/>
              </a:rPr>
              <a:t>amazed</a:t>
            </a:r>
            <a:r>
              <a:rPr lang="zh-CN" altLang="zh-CN" sz="2600" b="1" dirty="0">
                <a:solidFill>
                  <a:srgbClr val="000000"/>
                </a:solidFill>
                <a:latin typeface="Times New Roman" panose="02020603050405020304" pitchFamily="18" charset="0"/>
                <a:ea typeface="黑体" panose="02010609060101010101" charset="-122"/>
              </a:rPr>
              <a:t>。</a:t>
            </a:r>
            <a:r>
              <a:rPr lang="zh-CN" altLang="zh-CN" sz="2600" b="1" dirty="0">
                <a:solidFill>
                  <a:srgbClr val="0000FF"/>
                </a:solidFill>
                <a:latin typeface="Times New Roman" panose="02020603050405020304" pitchFamily="18" charset="0"/>
                <a:ea typeface="黑体" panose="02010609060101010101" charset="-122"/>
              </a:rPr>
              <a:t>主语通常是人</a:t>
            </a:r>
            <a:r>
              <a:rPr lang="zh-CN" altLang="zh-CN" sz="2600" b="1" dirty="0">
                <a:solidFill>
                  <a:srgbClr val="000000"/>
                </a:solidFill>
                <a:latin typeface="Times New Roman" panose="02020603050405020304" pitchFamily="18" charset="0"/>
                <a:ea typeface="黑体" panose="02010609060101010101" charset="-122"/>
              </a:rPr>
              <a:t>。</a:t>
            </a:r>
          </a:p>
        </p:txBody>
      </p:sp>
      <p:sp>
        <p:nvSpPr>
          <p:cNvPr id="4" name="矩形 3"/>
          <p:cNvSpPr>
            <a:spLocks noChangeArrowheads="1"/>
          </p:cNvSpPr>
          <p:nvPr/>
        </p:nvSpPr>
        <p:spPr bwMode="auto">
          <a:xfrm>
            <a:off x="2130425" y="444500"/>
            <a:ext cx="5141913"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en-US" altLang="zh-CN" sz="2600" b="1" dirty="0">
                <a:solidFill>
                  <a:srgbClr val="FF0000"/>
                </a:solidFill>
                <a:latin typeface="Times New Roman" panose="02020603050405020304" pitchFamily="18" charset="0"/>
                <a:ea typeface="黑体" panose="02010609060101010101" charset="-122"/>
              </a:rPr>
              <a:t>surprise, surprised </a:t>
            </a:r>
            <a:r>
              <a:rPr lang="zh-CN" altLang="zh-CN" sz="2600" b="1" dirty="0">
                <a:solidFill>
                  <a:srgbClr val="FF0000"/>
                </a:solidFill>
                <a:latin typeface="Times New Roman" panose="02020603050405020304" pitchFamily="18" charset="0"/>
                <a:ea typeface="黑体" panose="02010609060101010101" charset="-122"/>
              </a:rPr>
              <a:t>与</a:t>
            </a:r>
            <a:r>
              <a:rPr lang="en-US" altLang="zh-CN" sz="2600" b="1" dirty="0">
                <a:solidFill>
                  <a:srgbClr val="FF0000"/>
                </a:solidFill>
                <a:latin typeface="Times New Roman" panose="02020603050405020304" pitchFamily="18" charset="0"/>
                <a:ea typeface="黑体" panose="02010609060101010101" charset="-122"/>
              </a:rPr>
              <a:t> surprising</a:t>
            </a:r>
            <a:endParaRPr lang="zh-CN" altLang="zh-CN" sz="2600" b="1" dirty="0">
              <a:solidFill>
                <a:srgbClr val="FF0000"/>
              </a:solidFill>
              <a:latin typeface="Times New Roman" panose="02020603050405020304" pitchFamily="18" charset="0"/>
              <a:ea typeface="黑体" panose="02010609060101010101" charset="-122"/>
            </a:endParaRPr>
          </a:p>
        </p:txBody>
      </p:sp>
      <p:sp>
        <p:nvSpPr>
          <p:cNvPr id="6" name="矩形 5"/>
          <p:cNvSpPr>
            <a:spLocks noChangeArrowheads="1"/>
          </p:cNvSpPr>
          <p:nvPr/>
        </p:nvSpPr>
        <p:spPr bwMode="auto">
          <a:xfrm>
            <a:off x="539750" y="1536700"/>
            <a:ext cx="14351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600" b="1">
                <a:solidFill>
                  <a:srgbClr val="FF0000"/>
                </a:solidFill>
                <a:latin typeface="Times New Roman" panose="02020603050405020304" pitchFamily="18" charset="0"/>
                <a:ea typeface="黑体" panose="02010609060101010101" charset="-122"/>
              </a:rPr>
              <a:t>surprise</a:t>
            </a:r>
            <a:r>
              <a:rPr lang="en-US" altLang="zh-CN" sz="2600" b="1">
                <a:solidFill>
                  <a:srgbClr val="000000"/>
                </a:solidFill>
                <a:latin typeface="Times New Roman" panose="02020603050405020304" pitchFamily="18" charset="0"/>
                <a:ea typeface="黑体" panose="02010609060101010101" charset="-122"/>
              </a:rPr>
              <a:t> </a:t>
            </a:r>
            <a:endParaRPr lang="zh-CN" altLang="en-US"/>
          </a:p>
        </p:txBody>
      </p:sp>
      <p:sp>
        <p:nvSpPr>
          <p:cNvPr id="8" name="左大括号 7"/>
          <p:cNvSpPr/>
          <p:nvPr/>
        </p:nvSpPr>
        <p:spPr>
          <a:xfrm>
            <a:off x="1924050" y="1336675"/>
            <a:ext cx="128588" cy="1155700"/>
          </a:xfrm>
          <a:prstGeom prst="leftBrace">
            <a:avLst>
              <a:gd name="adj1" fmla="val 26282"/>
              <a:gd name="adj2" fmla="val 49254"/>
            </a:avLst>
          </a:prstGeom>
          <a:noFill/>
          <a:ln>
            <a:solidFill>
              <a:schemeClr val="accent6">
                <a:lumMod val="75000"/>
              </a:schemeClr>
            </a:solidFill>
          </a:ln>
        </p:spPr>
        <p:style>
          <a:lnRef idx="3">
            <a:schemeClr val="accent6"/>
          </a:lnRef>
          <a:fillRef idx="0">
            <a:schemeClr val="accent6"/>
          </a:fillRef>
          <a:effectRef idx="2">
            <a:schemeClr val="accent6"/>
          </a:effectRef>
          <a:fontRef idx="minor">
            <a:schemeClr val="tx1"/>
          </a:fontRef>
        </p:style>
        <p:txBody>
          <a:bodyPr anchor="ctr"/>
          <a:lstStyle/>
          <a:p>
            <a:pPr algn="ctr">
              <a:defRPr/>
            </a:pPr>
            <a:endParaRPr lang="zh-CN" altLang="en-US"/>
          </a:p>
        </p:txBody>
      </p:sp>
      <p:sp>
        <p:nvSpPr>
          <p:cNvPr id="10" name="矩形 9"/>
          <p:cNvSpPr>
            <a:spLocks noChangeArrowheads="1"/>
          </p:cNvSpPr>
          <p:nvPr/>
        </p:nvSpPr>
        <p:spPr bwMode="auto">
          <a:xfrm>
            <a:off x="2130425" y="1138238"/>
            <a:ext cx="5219700" cy="69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zh-CN" sz="2600" b="1">
                <a:solidFill>
                  <a:srgbClr val="000000"/>
                </a:solidFill>
                <a:latin typeface="Times New Roman" panose="02020603050405020304" pitchFamily="18" charset="0"/>
                <a:ea typeface="黑体" panose="02010609060101010101" charset="-122"/>
              </a:rPr>
              <a:t>作</a:t>
            </a:r>
            <a:r>
              <a:rPr lang="zh-CN" altLang="zh-CN" sz="2600" b="1">
                <a:solidFill>
                  <a:srgbClr val="0000FF"/>
                </a:solidFill>
                <a:latin typeface="Times New Roman" panose="02020603050405020304" pitchFamily="18" charset="0"/>
                <a:ea typeface="黑体" panose="02010609060101010101" charset="-122"/>
              </a:rPr>
              <a:t>名词</a:t>
            </a:r>
            <a:r>
              <a:rPr lang="zh-CN" altLang="zh-CN" sz="2600" b="1">
                <a:solidFill>
                  <a:srgbClr val="000000"/>
                </a:solidFill>
                <a:latin typeface="Times New Roman" panose="02020603050405020304" pitchFamily="18" charset="0"/>
                <a:ea typeface="黑体" panose="02010609060101010101" charset="-122"/>
              </a:rPr>
              <a:t>时，意为“</a:t>
            </a:r>
            <a:r>
              <a:rPr lang="zh-CN" altLang="zh-CN" sz="2600" b="1">
                <a:solidFill>
                  <a:srgbClr val="0000FF"/>
                </a:solidFill>
                <a:latin typeface="Times New Roman" panose="02020603050405020304" pitchFamily="18" charset="0"/>
                <a:ea typeface="黑体" panose="02010609060101010101" charset="-122"/>
              </a:rPr>
              <a:t>惊奇，惊讶</a:t>
            </a:r>
            <a:r>
              <a:rPr lang="zh-CN" altLang="zh-CN" sz="2600" b="1">
                <a:solidFill>
                  <a:srgbClr val="000000"/>
                </a:solidFill>
                <a:latin typeface="Times New Roman" panose="02020603050405020304" pitchFamily="18" charset="0"/>
                <a:ea typeface="黑体" panose="02010609060101010101" charset="-122"/>
              </a:rPr>
              <a:t>”。</a:t>
            </a:r>
            <a:endParaRPr lang="en-US" altLang="zh-CN" sz="2600" b="1">
              <a:solidFill>
                <a:srgbClr val="000000"/>
              </a:solidFill>
              <a:latin typeface="Times New Roman" panose="02020603050405020304" pitchFamily="18" charset="0"/>
              <a:ea typeface="黑体" panose="02010609060101010101" charset="-122"/>
            </a:endParaRPr>
          </a:p>
        </p:txBody>
      </p:sp>
      <p:sp>
        <p:nvSpPr>
          <p:cNvPr id="12" name="矩形 11"/>
          <p:cNvSpPr>
            <a:spLocks noChangeArrowheads="1"/>
          </p:cNvSpPr>
          <p:nvPr/>
        </p:nvSpPr>
        <p:spPr bwMode="auto">
          <a:xfrm>
            <a:off x="2130425" y="1863725"/>
            <a:ext cx="4540250" cy="69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150000"/>
              </a:lnSpc>
            </a:pPr>
            <a:r>
              <a:rPr lang="zh-CN" altLang="zh-CN" sz="2600" b="1" dirty="0">
                <a:solidFill>
                  <a:srgbClr val="000000"/>
                </a:solidFill>
                <a:latin typeface="Times New Roman" panose="02020603050405020304" pitchFamily="18" charset="0"/>
                <a:ea typeface="黑体" panose="02010609060101010101" charset="-122"/>
              </a:rPr>
              <a:t>作</a:t>
            </a:r>
            <a:r>
              <a:rPr lang="zh-CN" altLang="zh-CN" sz="2600" b="1" dirty="0">
                <a:solidFill>
                  <a:srgbClr val="0000FF"/>
                </a:solidFill>
                <a:latin typeface="Times New Roman" panose="02020603050405020304" pitchFamily="18" charset="0"/>
                <a:ea typeface="黑体" panose="02010609060101010101" charset="-122"/>
              </a:rPr>
              <a:t>动词</a:t>
            </a:r>
            <a:r>
              <a:rPr lang="zh-CN" altLang="zh-CN" sz="2600" b="1" dirty="0">
                <a:solidFill>
                  <a:srgbClr val="000000"/>
                </a:solidFill>
                <a:latin typeface="Times New Roman" panose="02020603050405020304" pitchFamily="18" charset="0"/>
                <a:ea typeface="黑体" panose="02010609060101010101" charset="-122"/>
              </a:rPr>
              <a:t>时，意为“</a:t>
            </a:r>
            <a:r>
              <a:rPr lang="zh-CN" altLang="zh-CN" sz="2600" b="1" dirty="0">
                <a:solidFill>
                  <a:srgbClr val="0000FF"/>
                </a:solidFill>
                <a:latin typeface="Times New Roman" panose="02020603050405020304" pitchFamily="18" charset="0"/>
                <a:ea typeface="黑体" panose="02010609060101010101" charset="-122"/>
              </a:rPr>
              <a:t>使吃惊</a:t>
            </a:r>
            <a:r>
              <a:rPr lang="zh-CN" altLang="zh-CN" sz="2600" b="1" dirty="0">
                <a:solidFill>
                  <a:srgbClr val="000000"/>
                </a:solidFill>
                <a:latin typeface="Times New Roman" panose="02020603050405020304" pitchFamily="18" charset="0"/>
                <a:ea typeface="黑体" panose="02010609060101010101" charset="-122"/>
              </a:rPr>
              <a:t>”。</a:t>
            </a:r>
            <a:endParaRPr lang="en-US" altLang="zh-CN" sz="2600" b="1" dirty="0">
              <a:solidFill>
                <a:srgbClr val="000000"/>
              </a:solidFill>
              <a:latin typeface="Times New Roman" panose="02020603050405020304" pitchFamily="18" charset="0"/>
              <a:ea typeface="黑体" panose="02010609060101010101" charset="-122"/>
            </a:endParaRPr>
          </a:p>
        </p:txBody>
      </p:sp>
      <p:sp>
        <p:nvSpPr>
          <p:cNvPr id="14" name="矩形 13"/>
          <p:cNvSpPr>
            <a:spLocks noChangeArrowheads="1"/>
          </p:cNvSpPr>
          <p:nvPr/>
        </p:nvSpPr>
        <p:spPr bwMode="auto">
          <a:xfrm>
            <a:off x="2109788" y="3738563"/>
            <a:ext cx="7072312"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en-US" sz="2600" b="1" dirty="0">
                <a:solidFill>
                  <a:srgbClr val="000000"/>
                </a:solidFill>
                <a:latin typeface="Times New Roman" panose="02020603050405020304" pitchFamily="18" charset="0"/>
                <a:ea typeface="黑体" panose="02010609060101010101" charset="-122"/>
              </a:rPr>
              <a:t>为</a:t>
            </a:r>
            <a:r>
              <a:rPr lang="zh-CN" altLang="zh-CN" sz="2600" b="1" dirty="0">
                <a:solidFill>
                  <a:srgbClr val="0000FF"/>
                </a:solidFill>
                <a:latin typeface="Times New Roman" panose="02020603050405020304" pitchFamily="18" charset="0"/>
                <a:ea typeface="黑体" panose="02010609060101010101" charset="-122"/>
              </a:rPr>
              <a:t>形容词</a:t>
            </a:r>
            <a:r>
              <a:rPr lang="zh-CN" altLang="zh-CN" sz="2600" b="1" dirty="0">
                <a:solidFill>
                  <a:srgbClr val="000000"/>
                </a:solidFill>
                <a:latin typeface="Times New Roman" panose="02020603050405020304" pitchFamily="18" charset="0"/>
                <a:ea typeface="黑体" panose="02010609060101010101" charset="-122"/>
              </a:rPr>
              <a:t>，意为“</a:t>
            </a:r>
            <a:r>
              <a:rPr lang="zh-CN" altLang="zh-CN" sz="2600" b="1" dirty="0">
                <a:solidFill>
                  <a:srgbClr val="0000FF"/>
                </a:solidFill>
                <a:latin typeface="Times New Roman" panose="02020603050405020304" pitchFamily="18" charset="0"/>
                <a:ea typeface="黑体" panose="02010609060101010101" charset="-122"/>
              </a:rPr>
              <a:t>令人吃惊的</a:t>
            </a:r>
            <a:r>
              <a:rPr lang="zh-CN" altLang="zh-CN" sz="2600" b="1" dirty="0">
                <a:solidFill>
                  <a:srgbClr val="000000"/>
                </a:solidFill>
                <a:latin typeface="Times New Roman" panose="02020603050405020304" pitchFamily="18" charset="0"/>
                <a:ea typeface="黑体" panose="02010609060101010101" charset="-122"/>
              </a:rPr>
              <a:t>”，相当于</a:t>
            </a:r>
            <a:endParaRPr lang="en-US" altLang="zh-CN" sz="2600" b="1" dirty="0">
              <a:solidFill>
                <a:srgbClr val="000000"/>
              </a:solidFill>
              <a:latin typeface="Times New Roman" panose="02020603050405020304" pitchFamily="18" charset="0"/>
              <a:ea typeface="黑体" panose="02010609060101010101" charset="-122"/>
            </a:endParaRPr>
          </a:p>
          <a:p>
            <a:pPr>
              <a:lnSpc>
                <a:spcPct val="150000"/>
              </a:lnSpc>
            </a:pPr>
            <a:r>
              <a:rPr lang="en-US" altLang="zh-CN" sz="2600" b="1" dirty="0">
                <a:solidFill>
                  <a:srgbClr val="000000"/>
                </a:solidFill>
                <a:latin typeface="Times New Roman" panose="02020603050405020304" pitchFamily="18" charset="0"/>
                <a:ea typeface="黑体" panose="02010609060101010101" charset="-122"/>
              </a:rPr>
              <a:t>amazing</a:t>
            </a:r>
            <a:r>
              <a:rPr lang="zh-CN" altLang="zh-CN" sz="2600" b="1" dirty="0">
                <a:solidFill>
                  <a:srgbClr val="000000"/>
                </a:solidFill>
                <a:latin typeface="Times New Roman" panose="02020603050405020304" pitchFamily="18" charset="0"/>
                <a:ea typeface="黑体" panose="02010609060101010101" charset="-122"/>
              </a:rPr>
              <a:t>。</a:t>
            </a:r>
            <a:r>
              <a:rPr lang="zh-CN" altLang="zh-CN" sz="2600" b="1" dirty="0">
                <a:solidFill>
                  <a:srgbClr val="0000FF"/>
                </a:solidFill>
                <a:latin typeface="Times New Roman" panose="02020603050405020304" pitchFamily="18" charset="0"/>
                <a:ea typeface="黑体" panose="02010609060101010101" charset="-122"/>
              </a:rPr>
              <a:t>通常修饰物</a:t>
            </a:r>
            <a:r>
              <a:rPr lang="zh-CN" altLang="zh-CN" sz="2600" b="1" dirty="0">
                <a:solidFill>
                  <a:srgbClr val="000000"/>
                </a:solidFill>
                <a:latin typeface="Times New Roman" panose="02020603050405020304" pitchFamily="18" charset="0"/>
                <a:ea typeface="黑体" panose="02010609060101010101" charset="-122"/>
              </a:rPr>
              <a:t>。</a:t>
            </a:r>
          </a:p>
        </p:txBody>
      </p:sp>
      <p:sp>
        <p:nvSpPr>
          <p:cNvPr id="16" name="矩形 15"/>
          <p:cNvSpPr>
            <a:spLocks noChangeArrowheads="1"/>
          </p:cNvSpPr>
          <p:nvPr/>
        </p:nvSpPr>
        <p:spPr bwMode="auto">
          <a:xfrm>
            <a:off x="438150" y="2678113"/>
            <a:ext cx="15367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600" b="1">
                <a:solidFill>
                  <a:srgbClr val="FF0000"/>
                </a:solidFill>
                <a:latin typeface="Times New Roman" panose="02020603050405020304" pitchFamily="18" charset="0"/>
                <a:ea typeface="黑体" panose="02010609060101010101" charset="-122"/>
              </a:rPr>
              <a:t>surprised</a:t>
            </a:r>
            <a:endParaRPr lang="zh-CN" altLang="en-US"/>
          </a:p>
        </p:txBody>
      </p:sp>
      <p:sp>
        <p:nvSpPr>
          <p:cNvPr id="18" name="矩形 17"/>
          <p:cNvSpPr>
            <a:spLocks noChangeArrowheads="1"/>
          </p:cNvSpPr>
          <p:nvPr/>
        </p:nvSpPr>
        <p:spPr bwMode="auto">
          <a:xfrm>
            <a:off x="458788" y="3857625"/>
            <a:ext cx="165100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600" b="1">
                <a:solidFill>
                  <a:srgbClr val="FF0000"/>
                </a:solidFill>
                <a:latin typeface="Times New Roman" panose="02020603050405020304" pitchFamily="18" charset="0"/>
                <a:ea typeface="黑体" panose="02010609060101010101" charset="-122"/>
              </a:rPr>
              <a:t>surprising</a:t>
            </a:r>
            <a:endParaRPr lang="zh-CN" altLang="en-US">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0-#ppt_w/2"/>
                                          </p:val>
                                        </p:tav>
                                        <p:tav tm="100000">
                                          <p:val>
                                            <p:strVal val="#ppt_x"/>
                                          </p:val>
                                        </p:tav>
                                      </p:tavLst>
                                    </p:anim>
                                    <p:anim calcmode="lin" valueType="num">
                                      <p:cBhvr additive="base">
                                        <p:cTn id="26" dur="500" fill="hold"/>
                                        <p:tgtEl>
                                          <p:spTgt spid="6"/>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0-#ppt_w/2"/>
                                          </p:val>
                                        </p:tav>
                                        <p:tav tm="100000">
                                          <p:val>
                                            <p:strVal val="#ppt_x"/>
                                          </p:val>
                                        </p:tav>
                                      </p:tavLst>
                                    </p:anim>
                                    <p:anim calcmode="lin" valueType="num">
                                      <p:cBhvr additive="base">
                                        <p:cTn id="30"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wipe(left)">
                                      <p:cBhvr>
                                        <p:cTn id="35" dur="500"/>
                                        <p:tgtEl>
                                          <p:spTgt spid="10"/>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wipe(left)">
                                      <p:cBhvr>
                                        <p:cTn id="40" dur="500"/>
                                        <p:tgtEl>
                                          <p:spTgt spid="12"/>
                                        </p:tgtEl>
                                      </p:cBhvr>
                                    </p:animEffect>
                                  </p:childTnLst>
                                </p:cTn>
                              </p:par>
                            </p:childTnLst>
                          </p:cTn>
                        </p:par>
                      </p:childTnLst>
                    </p:cTn>
                  </p:par>
                  <p:par>
                    <p:cTn id="41" fill="hold">
                      <p:stCondLst>
                        <p:cond delay="indefinite"/>
                      </p:stCondLst>
                      <p:childTnLst>
                        <p:par>
                          <p:cTn id="42" fill="hold">
                            <p:stCondLst>
                              <p:cond delay="0"/>
                            </p:stCondLst>
                            <p:childTnLst>
                              <p:par>
                                <p:cTn id="43" presetID="2" presetClass="entr" presetSubtype="8" fill="hold" grpId="0" nodeType="clickEffect">
                                  <p:stCondLst>
                                    <p:cond delay="0"/>
                                  </p:stCondLst>
                                  <p:childTnLst>
                                    <p:set>
                                      <p:cBhvr>
                                        <p:cTn id="44" dur="1" fill="hold">
                                          <p:stCondLst>
                                            <p:cond delay="0"/>
                                          </p:stCondLst>
                                        </p:cTn>
                                        <p:tgtEl>
                                          <p:spTgt spid="16"/>
                                        </p:tgtEl>
                                        <p:attrNameLst>
                                          <p:attrName>style.visibility</p:attrName>
                                        </p:attrNameLst>
                                      </p:cBhvr>
                                      <p:to>
                                        <p:strVal val="visible"/>
                                      </p:to>
                                    </p:set>
                                    <p:anim calcmode="lin" valueType="num">
                                      <p:cBhvr additive="base">
                                        <p:cTn id="45" dur="500" fill="hold"/>
                                        <p:tgtEl>
                                          <p:spTgt spid="16"/>
                                        </p:tgtEl>
                                        <p:attrNameLst>
                                          <p:attrName>ppt_x</p:attrName>
                                        </p:attrNameLst>
                                      </p:cBhvr>
                                      <p:tavLst>
                                        <p:tav tm="0">
                                          <p:val>
                                            <p:strVal val="0-#ppt_w/2"/>
                                          </p:val>
                                        </p:tav>
                                        <p:tav tm="100000">
                                          <p:val>
                                            <p:strVal val="#ppt_x"/>
                                          </p:val>
                                        </p:tav>
                                      </p:tavLst>
                                    </p:anim>
                                    <p:anim calcmode="lin" valueType="num">
                                      <p:cBhvr additive="base">
                                        <p:cTn id="46"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14" presetClass="entr" presetSubtype="10" fill="hold" nodeType="clickEffect">
                                  <p:stCondLst>
                                    <p:cond delay="0"/>
                                  </p:stCondLst>
                                  <p:childTnLst>
                                    <p:set>
                                      <p:cBhvr>
                                        <p:cTn id="50" dur="1" fill="hold">
                                          <p:stCondLst>
                                            <p:cond delay="0"/>
                                          </p:stCondLst>
                                        </p:cTn>
                                        <p:tgtEl>
                                          <p:spTgt spid="2">
                                            <p:txEl>
                                              <p:pRg st="0" end="0"/>
                                            </p:txEl>
                                          </p:spTgt>
                                        </p:tgtEl>
                                        <p:attrNameLst>
                                          <p:attrName>style.visibility</p:attrName>
                                        </p:attrNameLst>
                                      </p:cBhvr>
                                      <p:to>
                                        <p:strVal val="visible"/>
                                      </p:to>
                                    </p:set>
                                    <p:animEffect transition="in" filter="randombar(horizontal)">
                                      <p:cBhvr>
                                        <p:cTn id="51" dur="500"/>
                                        <p:tgtEl>
                                          <p:spTgt spid="2">
                                            <p:txEl>
                                              <p:pRg st="0" end="0"/>
                                            </p:txEl>
                                          </p:spTgt>
                                        </p:tgtEl>
                                      </p:cBhvr>
                                    </p:animEffect>
                                  </p:childTnLst>
                                </p:cTn>
                              </p:par>
                              <p:par>
                                <p:cTn id="52" presetID="14" presetClass="entr" presetSubtype="10" fill="hold" nodeType="withEffect">
                                  <p:stCondLst>
                                    <p:cond delay="0"/>
                                  </p:stCondLst>
                                  <p:childTnLst>
                                    <p:set>
                                      <p:cBhvr>
                                        <p:cTn id="53" dur="1" fill="hold">
                                          <p:stCondLst>
                                            <p:cond delay="0"/>
                                          </p:stCondLst>
                                        </p:cTn>
                                        <p:tgtEl>
                                          <p:spTgt spid="2">
                                            <p:txEl>
                                              <p:pRg st="1" end="1"/>
                                            </p:txEl>
                                          </p:spTgt>
                                        </p:tgtEl>
                                        <p:attrNameLst>
                                          <p:attrName>style.visibility</p:attrName>
                                        </p:attrNameLst>
                                      </p:cBhvr>
                                      <p:to>
                                        <p:strVal val="visible"/>
                                      </p:to>
                                    </p:set>
                                    <p:animEffect transition="in" filter="randombar(horizontal)">
                                      <p:cBhvr>
                                        <p:cTn id="54" dur="500"/>
                                        <p:tgtEl>
                                          <p:spTgt spid="2">
                                            <p:txEl>
                                              <p:pRg st="1" end="1"/>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2" presetClass="entr" presetSubtype="8" fill="hold" grpId="0" nodeType="clickEffect">
                                  <p:stCondLst>
                                    <p:cond delay="0"/>
                                  </p:stCondLst>
                                  <p:childTnLst>
                                    <p:set>
                                      <p:cBhvr>
                                        <p:cTn id="58" dur="1" fill="hold">
                                          <p:stCondLst>
                                            <p:cond delay="0"/>
                                          </p:stCondLst>
                                        </p:cTn>
                                        <p:tgtEl>
                                          <p:spTgt spid="18"/>
                                        </p:tgtEl>
                                        <p:attrNameLst>
                                          <p:attrName>style.visibility</p:attrName>
                                        </p:attrNameLst>
                                      </p:cBhvr>
                                      <p:to>
                                        <p:strVal val="visible"/>
                                      </p:to>
                                    </p:set>
                                    <p:anim calcmode="lin" valueType="num">
                                      <p:cBhvr additive="base">
                                        <p:cTn id="59" dur="500" fill="hold"/>
                                        <p:tgtEl>
                                          <p:spTgt spid="18"/>
                                        </p:tgtEl>
                                        <p:attrNameLst>
                                          <p:attrName>ppt_x</p:attrName>
                                        </p:attrNameLst>
                                      </p:cBhvr>
                                      <p:tavLst>
                                        <p:tav tm="0">
                                          <p:val>
                                            <p:strVal val="0-#ppt_w/2"/>
                                          </p:val>
                                        </p:tav>
                                        <p:tav tm="100000">
                                          <p:val>
                                            <p:strVal val="#ppt_x"/>
                                          </p:val>
                                        </p:tav>
                                      </p:tavLst>
                                    </p:anim>
                                    <p:anim calcmode="lin" valueType="num">
                                      <p:cBhvr additive="base">
                                        <p:cTn id="60"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14" presetClass="entr" presetSubtype="10" fill="hold" grpId="0" nodeType="clickEffect">
                                  <p:stCondLst>
                                    <p:cond delay="0"/>
                                  </p:stCondLst>
                                  <p:childTnLst>
                                    <p:set>
                                      <p:cBhvr>
                                        <p:cTn id="64" dur="1" fill="hold">
                                          <p:stCondLst>
                                            <p:cond delay="0"/>
                                          </p:stCondLst>
                                        </p:cTn>
                                        <p:tgtEl>
                                          <p:spTgt spid="14"/>
                                        </p:tgtEl>
                                        <p:attrNameLst>
                                          <p:attrName>style.visibility</p:attrName>
                                        </p:attrNameLst>
                                      </p:cBhvr>
                                      <p:to>
                                        <p:strVal val="visible"/>
                                      </p:to>
                                    </p:set>
                                    <p:animEffect transition="in" filter="randombar(horizontal)">
                                      <p:cBhvr>
                                        <p:cTn id="6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animBg="1"/>
      <p:bldP spid="10" grpId="0"/>
      <p:bldP spid="12" grpId="0"/>
      <p:bldP spid="14" grpId="0"/>
      <p:bldP spid="16" grpId="0"/>
      <p:bldP spid="1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http://img.vlongbiz.com/member/yx882200/1241933838.jpg"/>
          <p:cNvPicPr>
            <a:picLocks noChangeAspect="1" noChangeArrowheads="1"/>
          </p:cNvPicPr>
          <p:nvPr/>
        </p:nvPicPr>
        <p:blipFill>
          <a:blip r:embed="rId2" cstate="email"/>
          <a:srcRect/>
          <a:stretch>
            <a:fillRect/>
          </a:stretch>
        </p:blipFill>
        <p:spPr bwMode="auto">
          <a:xfrm>
            <a:off x="1012825" y="1276350"/>
            <a:ext cx="2994025"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4" name="Picture 12" descr="http://www.bokeyz.com/UploadFiles/2012-6/121713900639.jpg"/>
          <p:cNvPicPr>
            <a:picLocks noChangeAspect="1" noChangeArrowheads="1"/>
          </p:cNvPicPr>
          <p:nvPr/>
        </p:nvPicPr>
        <p:blipFill>
          <a:blip r:embed="rId3" cstate="email"/>
          <a:srcRect/>
          <a:stretch>
            <a:fillRect/>
          </a:stretch>
        </p:blipFill>
        <p:spPr bwMode="auto">
          <a:xfrm>
            <a:off x="4636071" y="1276471"/>
            <a:ext cx="3376459" cy="253071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076"/>
                                        </p:tgtEl>
                                        <p:attrNameLst>
                                          <p:attrName>style.visibility</p:attrName>
                                        </p:attrNameLst>
                                      </p:cBhvr>
                                      <p:to>
                                        <p:strVal val="visible"/>
                                      </p:to>
                                    </p:set>
                                    <p:animEffect transition="in" filter="wheel(1)">
                                      <p:cBhvr>
                                        <p:cTn id="7" dur="2000"/>
                                        <p:tgtEl>
                                          <p:spTgt spid="307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084"/>
                                        </p:tgtEl>
                                        <p:attrNameLst>
                                          <p:attrName>style.visibility</p:attrName>
                                        </p:attrNameLst>
                                      </p:cBhvr>
                                      <p:to>
                                        <p:strVal val="visible"/>
                                      </p:to>
                                    </p:set>
                                    <p:animEffect transition="in" filter="checkerboard(across)">
                                      <p:cBhvr>
                                        <p:cTn id="12" dur="500"/>
                                        <p:tgtEl>
                                          <p:spTgt spid="30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20713" y="757238"/>
            <a:ext cx="6116637" cy="615950"/>
          </a:xfrm>
          <a:prstGeom prst="rect">
            <a:avLst/>
          </a:prstGeom>
        </p:spPr>
        <p:txBody>
          <a:bodyPr>
            <a:spAutoFit/>
          </a:bodyPr>
          <a:lstStyle/>
          <a:p>
            <a:pPr>
              <a:lnSpc>
                <a:spcPct val="150000"/>
              </a:lnSpc>
              <a:defRPr/>
            </a:pPr>
            <a:r>
              <a:rPr lang="en-US" altLang="zh-CN" sz="2600" b="1" dirty="0">
                <a:solidFill>
                  <a:prstClr val="black"/>
                </a:solidFill>
                <a:latin typeface="Times New Roman" panose="02020603050405020304" pitchFamily="18" charset="0"/>
                <a:ea typeface="黑体" panose="02010609060101010101" charset="-122"/>
              </a:rPr>
              <a:t>7. </a:t>
            </a:r>
            <a:r>
              <a:rPr lang="en-US" altLang="zh-CN" sz="2600" b="1" dirty="0">
                <a:solidFill>
                  <a:srgbClr val="FF0000"/>
                </a:solidFill>
                <a:latin typeface="Times New Roman" panose="02020603050405020304" pitchFamily="18" charset="0"/>
                <a:ea typeface="黑体" panose="02010609060101010101" charset="-122"/>
              </a:rPr>
              <a:t>look out of     </a:t>
            </a:r>
            <a:r>
              <a:rPr lang="zh-CN" altLang="zh-CN" sz="2600" b="1" dirty="0">
                <a:solidFill>
                  <a:srgbClr val="FF0000"/>
                </a:solidFill>
                <a:latin typeface="+mj-ea"/>
                <a:ea typeface="+mj-ea"/>
              </a:rPr>
              <a:t>向</a:t>
            </a:r>
            <a:r>
              <a:rPr lang="en-US" altLang="zh-CN" sz="2600" b="1" dirty="0">
                <a:solidFill>
                  <a:srgbClr val="FF0000"/>
                </a:solidFill>
                <a:latin typeface="+mj-ea"/>
                <a:ea typeface="+mj-ea"/>
              </a:rPr>
              <a:t>……</a:t>
            </a:r>
            <a:r>
              <a:rPr lang="zh-CN" altLang="zh-CN" sz="2600" b="1" dirty="0">
                <a:solidFill>
                  <a:srgbClr val="FF0000"/>
                </a:solidFill>
                <a:latin typeface="+mj-ea"/>
                <a:ea typeface="+mj-ea"/>
              </a:rPr>
              <a:t>外</a:t>
            </a:r>
            <a:r>
              <a:rPr lang="zh-CN" altLang="zh-CN" sz="2600" b="1" dirty="0">
                <a:solidFill>
                  <a:srgbClr val="FF0000"/>
                </a:solidFill>
                <a:latin typeface="Times New Roman" panose="02020603050405020304" pitchFamily="18" charset="0"/>
                <a:ea typeface="黑体" panose="02010609060101010101" charset="-122"/>
              </a:rPr>
              <a:t>看</a:t>
            </a:r>
            <a:endParaRPr lang="en-US" altLang="zh-CN" sz="2600" b="1" dirty="0">
              <a:solidFill>
                <a:srgbClr val="FF0000"/>
              </a:solidFill>
              <a:latin typeface="Times New Roman" panose="02020603050405020304" pitchFamily="18" charset="0"/>
              <a:ea typeface="黑体" panose="02010609060101010101" charset="-122"/>
            </a:endParaRPr>
          </a:p>
        </p:txBody>
      </p:sp>
      <p:sp>
        <p:nvSpPr>
          <p:cNvPr id="4" name="矩形 3"/>
          <p:cNvSpPr>
            <a:spLocks noChangeArrowheads="1"/>
          </p:cNvSpPr>
          <p:nvPr/>
        </p:nvSpPr>
        <p:spPr bwMode="auto">
          <a:xfrm>
            <a:off x="906463" y="1401763"/>
            <a:ext cx="7599362" cy="617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en-US" altLang="zh-CN" sz="2600" b="1">
                <a:solidFill>
                  <a:srgbClr val="0000FF"/>
                </a:solidFill>
                <a:latin typeface="Times New Roman" panose="02020603050405020304" pitchFamily="18" charset="0"/>
                <a:ea typeface="黑体" panose="02010609060101010101" charset="-122"/>
              </a:rPr>
              <a:t>out of </a:t>
            </a:r>
            <a:r>
              <a:rPr lang="zh-CN" altLang="zh-CN" sz="2600" b="1">
                <a:solidFill>
                  <a:srgbClr val="0000FF"/>
                </a:solidFill>
                <a:latin typeface="Times New Roman" panose="02020603050405020304" pitchFamily="18" charset="0"/>
                <a:ea typeface="黑体" panose="02010609060101010101" charset="-122"/>
              </a:rPr>
              <a:t>为动态介词，表示“从</a:t>
            </a:r>
            <a:r>
              <a:rPr lang="en-US" altLang="zh-CN" sz="2600" b="1">
                <a:solidFill>
                  <a:srgbClr val="0000FF"/>
                </a:solidFill>
                <a:latin typeface="黑体" panose="02010609060101010101" charset="-122"/>
                <a:ea typeface="黑体" panose="02010609060101010101" charset="-122"/>
              </a:rPr>
              <a:t>……</a:t>
            </a:r>
            <a:r>
              <a:rPr lang="zh-CN" altLang="zh-CN" sz="2600" b="1">
                <a:solidFill>
                  <a:srgbClr val="0000FF"/>
                </a:solidFill>
                <a:latin typeface="黑体" panose="02010609060101010101" charset="-122"/>
                <a:ea typeface="黑体" panose="02010609060101010101" charset="-122"/>
              </a:rPr>
              <a:t>里面</a:t>
            </a:r>
            <a:r>
              <a:rPr lang="zh-CN" altLang="zh-CN" sz="2600" b="1">
                <a:solidFill>
                  <a:srgbClr val="0000FF"/>
                </a:solidFill>
                <a:latin typeface="Times New Roman" panose="02020603050405020304" pitchFamily="18" charset="0"/>
                <a:ea typeface="黑体" panose="02010609060101010101" charset="-122"/>
              </a:rPr>
              <a:t>向外”</a:t>
            </a:r>
            <a:r>
              <a:rPr lang="zh-CN" altLang="en-US" sz="2600" b="1">
                <a:solidFill>
                  <a:srgbClr val="0000FF"/>
                </a:solidFill>
                <a:latin typeface="Times New Roman" panose="02020603050405020304" pitchFamily="18" charset="0"/>
                <a:ea typeface="黑体" panose="02010609060101010101" charset="-122"/>
              </a:rPr>
              <a:t>。</a:t>
            </a:r>
            <a:endParaRPr lang="en-US" altLang="zh-CN" sz="2600" b="1">
              <a:solidFill>
                <a:srgbClr val="0000FF"/>
              </a:solidFill>
              <a:latin typeface="Times New Roman" panose="02020603050405020304" pitchFamily="18" charset="0"/>
              <a:ea typeface="黑体" panose="02010609060101010101" charset="-122"/>
            </a:endParaRPr>
          </a:p>
        </p:txBody>
      </p:sp>
      <p:sp>
        <p:nvSpPr>
          <p:cNvPr id="6" name="矩形 5"/>
          <p:cNvSpPr>
            <a:spLocks noChangeArrowheads="1"/>
          </p:cNvSpPr>
          <p:nvPr/>
        </p:nvSpPr>
        <p:spPr bwMode="auto">
          <a:xfrm>
            <a:off x="906463" y="2670175"/>
            <a:ext cx="5356225" cy="69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en-US" altLang="zh-CN" sz="2600" b="1">
                <a:solidFill>
                  <a:srgbClr val="000000"/>
                </a:solidFill>
                <a:latin typeface="Times New Roman" panose="02020603050405020304" pitchFamily="18" charset="0"/>
                <a:ea typeface="黑体" panose="02010609060101010101" charset="-122"/>
              </a:rPr>
              <a:t>look out </a:t>
            </a:r>
            <a:r>
              <a:rPr lang="zh-CN" altLang="zh-CN" sz="2600" b="1">
                <a:solidFill>
                  <a:srgbClr val="000000"/>
                </a:solidFill>
                <a:latin typeface="Times New Roman" panose="02020603050405020304" pitchFamily="18" charset="0"/>
                <a:ea typeface="黑体" panose="02010609060101010101" charset="-122"/>
              </a:rPr>
              <a:t>有“当心；小心”的意思。</a:t>
            </a:r>
          </a:p>
        </p:txBody>
      </p:sp>
      <p:sp>
        <p:nvSpPr>
          <p:cNvPr id="8" name="矩形 7"/>
          <p:cNvSpPr>
            <a:spLocks noChangeArrowheads="1"/>
          </p:cNvSpPr>
          <p:nvPr/>
        </p:nvSpPr>
        <p:spPr bwMode="auto">
          <a:xfrm>
            <a:off x="906463" y="3354388"/>
            <a:ext cx="7011987"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zh-CN" sz="2600" b="1">
                <a:solidFill>
                  <a:srgbClr val="000000"/>
                </a:solidFill>
                <a:latin typeface="Times New Roman" panose="02020603050405020304" pitchFamily="18" charset="0"/>
                <a:ea typeface="黑体" panose="02010609060101010101" charset="-122"/>
              </a:rPr>
              <a:t>例句：</a:t>
            </a:r>
            <a:r>
              <a:rPr lang="en-US" altLang="zh-CN" sz="2600" b="1">
                <a:solidFill>
                  <a:srgbClr val="000000"/>
                </a:solidFill>
                <a:latin typeface="Times New Roman" panose="02020603050405020304" pitchFamily="18" charset="0"/>
                <a:ea typeface="黑体" panose="02010609060101010101" charset="-122"/>
              </a:rPr>
              <a:t>Look out! Here comes the car.</a:t>
            </a:r>
          </a:p>
          <a:p>
            <a:pPr>
              <a:lnSpc>
                <a:spcPct val="150000"/>
              </a:lnSpc>
            </a:pPr>
            <a:r>
              <a:rPr lang="en-US" altLang="zh-CN" sz="2600" b="1">
                <a:solidFill>
                  <a:srgbClr val="000000"/>
                </a:solidFill>
                <a:latin typeface="Times New Roman" panose="02020603050405020304" pitchFamily="18" charset="0"/>
                <a:ea typeface="黑体" panose="02010609060101010101" charset="-122"/>
              </a:rPr>
              <a:t>            </a:t>
            </a:r>
            <a:r>
              <a:rPr lang="zh-CN" altLang="zh-CN" sz="2600" b="1">
                <a:solidFill>
                  <a:srgbClr val="000000"/>
                </a:solidFill>
                <a:latin typeface="Times New Roman" panose="02020603050405020304" pitchFamily="18" charset="0"/>
                <a:ea typeface="黑体" panose="02010609060101010101" charset="-122"/>
              </a:rPr>
              <a:t>小心！汽车来了。</a:t>
            </a:r>
          </a:p>
        </p:txBody>
      </p:sp>
      <p:sp>
        <p:nvSpPr>
          <p:cNvPr id="10" name="矩形 9"/>
          <p:cNvSpPr>
            <a:spLocks noChangeArrowheads="1"/>
          </p:cNvSpPr>
          <p:nvPr/>
        </p:nvSpPr>
        <p:spPr bwMode="auto">
          <a:xfrm>
            <a:off x="879475" y="2009775"/>
            <a:ext cx="2165350" cy="69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150000"/>
              </a:lnSpc>
            </a:pPr>
            <a:r>
              <a:rPr lang="zh-CN" altLang="zh-CN" sz="2600" b="1">
                <a:solidFill>
                  <a:srgbClr val="000000"/>
                </a:solidFill>
                <a:latin typeface="Times New Roman" panose="02020603050405020304" pitchFamily="18" charset="0"/>
                <a:ea typeface="黑体" panose="02010609060101010101" charset="-122"/>
              </a:rPr>
              <a:t>反义词</a:t>
            </a:r>
            <a:r>
              <a:rPr lang="zh-CN" altLang="en-US" sz="2600" b="1">
                <a:solidFill>
                  <a:srgbClr val="000000"/>
                </a:solidFill>
                <a:latin typeface="Times New Roman" panose="02020603050405020304" pitchFamily="18" charset="0"/>
                <a:ea typeface="黑体" panose="02010609060101010101" charset="-122"/>
              </a:rPr>
              <a:t>：</a:t>
            </a:r>
            <a:r>
              <a:rPr lang="en-US" altLang="zh-CN" sz="2600" b="1">
                <a:solidFill>
                  <a:srgbClr val="000000"/>
                </a:solidFill>
                <a:latin typeface="Times New Roman" panose="02020603050405020304" pitchFamily="18" charset="0"/>
                <a:ea typeface="黑体" panose="02010609060101010101" charset="-122"/>
              </a:rPr>
              <a:t>into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wipe(left)">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barn(inVertical)">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8">
                                            <p:txEl>
                                              <p:pRg st="0" end="0"/>
                                            </p:txEl>
                                          </p:spTgt>
                                        </p:tgtEl>
                                        <p:attrNameLst>
                                          <p:attrName>style.visibility</p:attrName>
                                        </p:attrNameLst>
                                      </p:cBhvr>
                                      <p:to>
                                        <p:strVal val="visible"/>
                                      </p:to>
                                    </p:set>
                                    <p:anim calcmode="lin" valueType="num">
                                      <p:cBhvr additive="base">
                                        <p:cTn id="28"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nodeType="clickEffect">
                                  <p:stCondLst>
                                    <p:cond delay="0"/>
                                  </p:stCondLst>
                                  <p:childTnLst>
                                    <p:set>
                                      <p:cBhvr>
                                        <p:cTn id="33" dur="1" fill="hold">
                                          <p:stCondLst>
                                            <p:cond delay="0"/>
                                          </p:stCondLst>
                                        </p:cTn>
                                        <p:tgtEl>
                                          <p:spTgt spid="8">
                                            <p:txEl>
                                              <p:pRg st="1" end="1"/>
                                            </p:txEl>
                                          </p:spTgt>
                                        </p:tgtEl>
                                        <p:attrNameLst>
                                          <p:attrName>style.visibility</p:attrName>
                                        </p:attrNameLst>
                                      </p:cBhvr>
                                      <p:to>
                                        <p:strVal val="visible"/>
                                      </p:to>
                                    </p:set>
                                    <p:animEffect transition="in" filter="wipe(down)">
                                      <p:cBhvr>
                                        <p:cTn id="34"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10"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a:spLocks noChangeArrowheads="1"/>
          </p:cNvSpPr>
          <p:nvPr/>
        </p:nvSpPr>
        <p:spPr bwMode="auto">
          <a:xfrm>
            <a:off x="542925" y="731838"/>
            <a:ext cx="7634288" cy="94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10000"/>
              </a:lnSpc>
            </a:pPr>
            <a:r>
              <a:rPr lang="en-US" altLang="zh-CN" sz="2600" b="1">
                <a:solidFill>
                  <a:srgbClr val="000000"/>
                </a:solidFill>
                <a:latin typeface="Times New Roman" panose="02020603050405020304" pitchFamily="18" charset="0"/>
                <a:ea typeface="黑体" panose="02010609060101010101" charset="-122"/>
              </a:rPr>
              <a:t>8. When we looked out of our tent, we </a:t>
            </a:r>
            <a:r>
              <a:rPr lang="en-US" altLang="zh-CN" sz="2600" b="1">
                <a:solidFill>
                  <a:srgbClr val="FF0000"/>
                </a:solidFill>
                <a:latin typeface="Times New Roman" panose="02020603050405020304" pitchFamily="18" charset="0"/>
                <a:ea typeface="黑体" panose="02010609060101010101" charset="-122"/>
              </a:rPr>
              <a:t>saw</a:t>
            </a:r>
            <a:r>
              <a:rPr lang="en-US" altLang="zh-CN" sz="2600" b="1">
                <a:solidFill>
                  <a:srgbClr val="000000"/>
                </a:solidFill>
                <a:latin typeface="Times New Roman" panose="02020603050405020304" pitchFamily="18" charset="0"/>
                <a:ea typeface="黑体" panose="02010609060101010101" charset="-122"/>
              </a:rPr>
              <a:t> a big </a:t>
            </a:r>
          </a:p>
          <a:p>
            <a:pPr>
              <a:lnSpc>
                <a:spcPct val="110000"/>
              </a:lnSpc>
            </a:pPr>
            <a:r>
              <a:rPr lang="en-US" altLang="zh-CN" sz="2600" b="1">
                <a:solidFill>
                  <a:srgbClr val="000000"/>
                </a:solidFill>
                <a:latin typeface="Times New Roman" panose="02020603050405020304" pitchFamily="18" charset="0"/>
                <a:ea typeface="黑体" panose="02010609060101010101" charset="-122"/>
              </a:rPr>
              <a:t>    snake sleeping near the fire.</a:t>
            </a:r>
            <a:endParaRPr lang="zh-CN" altLang="en-US" sz="2600" b="1">
              <a:solidFill>
                <a:srgbClr val="000000"/>
              </a:solidFill>
              <a:latin typeface="Times New Roman" panose="02020603050405020304" pitchFamily="18" charset="0"/>
              <a:ea typeface="黑体" panose="02010609060101010101" charset="-122"/>
            </a:endParaRPr>
          </a:p>
        </p:txBody>
      </p:sp>
      <p:sp>
        <p:nvSpPr>
          <p:cNvPr id="3" name="矩形 2"/>
          <p:cNvSpPr>
            <a:spLocks noChangeArrowheads="1"/>
          </p:cNvSpPr>
          <p:nvPr/>
        </p:nvSpPr>
        <p:spPr bwMode="auto">
          <a:xfrm>
            <a:off x="862013" y="1793875"/>
            <a:ext cx="7772400" cy="181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en-US" altLang="zh-CN" sz="2600" b="1">
                <a:solidFill>
                  <a:srgbClr val="0000FF"/>
                </a:solidFill>
                <a:latin typeface="Times New Roman" panose="02020603050405020304" pitchFamily="18" charset="0"/>
                <a:ea typeface="黑体" panose="02010609060101010101" charset="-122"/>
              </a:rPr>
              <a:t>see sb. doing sth.     </a:t>
            </a:r>
            <a:r>
              <a:rPr lang="zh-CN" altLang="zh-CN" sz="2600" b="1">
                <a:solidFill>
                  <a:srgbClr val="0000FF"/>
                </a:solidFill>
                <a:latin typeface="Times New Roman" panose="02020603050405020304" pitchFamily="18" charset="0"/>
                <a:ea typeface="黑体" panose="02010609060101010101" charset="-122"/>
              </a:rPr>
              <a:t> </a:t>
            </a:r>
            <a:r>
              <a:rPr lang="zh-CN" altLang="zh-CN" sz="2600" b="1">
                <a:solidFill>
                  <a:srgbClr val="000000"/>
                </a:solidFill>
                <a:latin typeface="Times New Roman" panose="02020603050405020304" pitchFamily="18" charset="0"/>
                <a:ea typeface="黑体" panose="02010609060101010101" charset="-122"/>
              </a:rPr>
              <a:t>看见某人</a:t>
            </a:r>
            <a:r>
              <a:rPr lang="zh-CN" altLang="zh-CN" sz="2600" b="1">
                <a:solidFill>
                  <a:srgbClr val="0000FF"/>
                </a:solidFill>
                <a:latin typeface="Times New Roman" panose="02020603050405020304" pitchFamily="18" charset="0"/>
                <a:ea typeface="黑体" panose="02010609060101010101" charset="-122"/>
              </a:rPr>
              <a:t>正在</a:t>
            </a:r>
            <a:r>
              <a:rPr lang="zh-CN" altLang="zh-CN" sz="2600" b="1">
                <a:solidFill>
                  <a:srgbClr val="000000"/>
                </a:solidFill>
                <a:latin typeface="Times New Roman" panose="02020603050405020304" pitchFamily="18" charset="0"/>
                <a:ea typeface="黑体" panose="02010609060101010101" charset="-122"/>
              </a:rPr>
              <a:t>做某事</a:t>
            </a:r>
            <a:endParaRPr lang="en-US" altLang="zh-CN" sz="2600" b="1">
              <a:solidFill>
                <a:srgbClr val="000000"/>
              </a:solidFill>
              <a:latin typeface="Times New Roman" panose="02020603050405020304" pitchFamily="18" charset="0"/>
              <a:ea typeface="黑体" panose="02010609060101010101" charset="-122"/>
            </a:endParaRPr>
          </a:p>
          <a:p>
            <a:pPr>
              <a:lnSpc>
                <a:spcPct val="150000"/>
              </a:lnSpc>
            </a:pPr>
            <a:r>
              <a:rPr lang="en-US" altLang="zh-CN" sz="2600" b="1">
                <a:solidFill>
                  <a:srgbClr val="0000FF"/>
                </a:solidFill>
                <a:latin typeface="Times New Roman" panose="02020603050405020304" pitchFamily="18" charset="0"/>
                <a:ea typeface="黑体" panose="02010609060101010101" charset="-122"/>
              </a:rPr>
              <a:t>see sb. do sth.          </a:t>
            </a:r>
            <a:r>
              <a:rPr lang="zh-CN" altLang="zh-CN" sz="2600" b="1">
                <a:solidFill>
                  <a:srgbClr val="0000FF"/>
                </a:solidFill>
                <a:latin typeface="Times New Roman" panose="02020603050405020304" pitchFamily="18" charset="0"/>
                <a:ea typeface="黑体" panose="02010609060101010101" charset="-122"/>
              </a:rPr>
              <a:t> </a:t>
            </a:r>
            <a:r>
              <a:rPr lang="zh-CN" altLang="zh-CN" sz="2600" b="1">
                <a:solidFill>
                  <a:srgbClr val="000000"/>
                </a:solidFill>
                <a:latin typeface="Times New Roman" panose="02020603050405020304" pitchFamily="18" charset="0"/>
                <a:ea typeface="黑体" panose="02010609060101010101" charset="-122"/>
              </a:rPr>
              <a:t>看见某人</a:t>
            </a:r>
            <a:r>
              <a:rPr lang="zh-CN" altLang="zh-CN" sz="2600" b="1">
                <a:solidFill>
                  <a:srgbClr val="0000FF"/>
                </a:solidFill>
                <a:latin typeface="Times New Roman" panose="02020603050405020304" pitchFamily="18" charset="0"/>
                <a:ea typeface="黑体" panose="02010609060101010101" charset="-122"/>
              </a:rPr>
              <a:t>做</a:t>
            </a:r>
            <a:r>
              <a:rPr lang="zh-CN" altLang="en-US" sz="2600" b="1">
                <a:solidFill>
                  <a:srgbClr val="0000FF"/>
                </a:solidFill>
                <a:latin typeface="Times New Roman" panose="02020603050405020304" pitchFamily="18" charset="0"/>
                <a:ea typeface="黑体" panose="02010609060101010101" charset="-122"/>
              </a:rPr>
              <a:t>（了）</a:t>
            </a:r>
            <a:r>
              <a:rPr lang="zh-CN" altLang="zh-CN" sz="2600" b="1">
                <a:solidFill>
                  <a:srgbClr val="000000"/>
                </a:solidFill>
                <a:latin typeface="Times New Roman" panose="02020603050405020304" pitchFamily="18" charset="0"/>
                <a:ea typeface="黑体" panose="02010609060101010101" charset="-122"/>
              </a:rPr>
              <a:t>某事</a:t>
            </a:r>
            <a:endParaRPr lang="en-US" altLang="zh-CN" sz="2600" b="1">
              <a:solidFill>
                <a:srgbClr val="000000"/>
              </a:solidFill>
              <a:latin typeface="Times New Roman" panose="02020603050405020304" pitchFamily="18" charset="0"/>
              <a:ea typeface="黑体" panose="02010609060101010101" charset="-122"/>
            </a:endParaRPr>
          </a:p>
          <a:p>
            <a:pPr>
              <a:lnSpc>
                <a:spcPct val="150000"/>
              </a:lnSpc>
            </a:pPr>
            <a:r>
              <a:rPr lang="en-US" altLang="zh-CN" sz="2600" b="1">
                <a:solidFill>
                  <a:srgbClr val="000000"/>
                </a:solidFill>
                <a:latin typeface="Times New Roman" panose="02020603050405020304" pitchFamily="18" charset="0"/>
                <a:ea typeface="黑体" panose="02010609060101010101" charset="-122"/>
              </a:rPr>
              <a:t>                                  </a:t>
            </a:r>
            <a:r>
              <a:rPr lang="zh-CN" altLang="zh-CN" sz="2600" b="1">
                <a:solidFill>
                  <a:srgbClr val="000000"/>
                </a:solidFill>
                <a:latin typeface="Times New Roman" panose="02020603050405020304" pitchFamily="18" charset="0"/>
                <a:ea typeface="黑体" panose="02010609060101010101" charset="-122"/>
              </a:rPr>
              <a:t>表示看见某人做某事的</a:t>
            </a:r>
            <a:r>
              <a:rPr lang="zh-CN" altLang="zh-CN" sz="2600" b="1">
                <a:solidFill>
                  <a:srgbClr val="0000FF"/>
                </a:solidFill>
                <a:latin typeface="Times New Roman" panose="02020603050405020304" pitchFamily="18" charset="0"/>
                <a:ea typeface="黑体" panose="02010609060101010101" charset="-122"/>
              </a:rPr>
              <a:t>全过程</a:t>
            </a:r>
            <a:r>
              <a:rPr lang="zh-CN" altLang="zh-CN" sz="2600" b="1">
                <a:solidFill>
                  <a:srgbClr val="000000"/>
                </a:solidFill>
                <a:latin typeface="Times New Roman" panose="02020603050405020304" pitchFamily="18" charset="0"/>
                <a:ea typeface="黑体" panose="02010609060101010101" charset="-122"/>
              </a:rPr>
              <a:t>。</a:t>
            </a:r>
          </a:p>
        </p:txBody>
      </p:sp>
      <p:sp>
        <p:nvSpPr>
          <p:cNvPr id="4" name="矩形 3"/>
          <p:cNvSpPr>
            <a:spLocks noChangeArrowheads="1"/>
          </p:cNvSpPr>
          <p:nvPr/>
        </p:nvSpPr>
        <p:spPr bwMode="auto">
          <a:xfrm>
            <a:off x="862013" y="3743325"/>
            <a:ext cx="7419975" cy="617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en-US" sz="2600" b="1">
                <a:solidFill>
                  <a:srgbClr val="0000FF"/>
                </a:solidFill>
                <a:latin typeface="Times New Roman" panose="02020603050405020304" pitchFamily="18" charset="0"/>
                <a:ea typeface="黑体" panose="02010609060101010101" charset="-122"/>
              </a:rPr>
              <a:t>类似的词：</a:t>
            </a:r>
            <a:r>
              <a:rPr lang="en-US" altLang="zh-CN" sz="2600" b="1">
                <a:solidFill>
                  <a:srgbClr val="000000"/>
                </a:solidFill>
                <a:latin typeface="Times New Roman" panose="02020603050405020304" pitchFamily="18" charset="0"/>
                <a:ea typeface="黑体" panose="02010609060101010101" charset="-122"/>
              </a:rPr>
              <a:t>hear, watch, feel</a:t>
            </a:r>
            <a:r>
              <a:rPr lang="zh-CN" altLang="en-US" sz="2600" b="1">
                <a:solidFill>
                  <a:srgbClr val="000000"/>
                </a:solidFill>
                <a:latin typeface="Times New Roman" panose="02020603050405020304" pitchFamily="18" charset="0"/>
                <a:ea typeface="黑体" panose="02010609060101010101" charset="-122"/>
              </a:rPr>
              <a:t>等，具有相同的用法。</a:t>
            </a:r>
            <a:endParaRPr lang="zh-CN" altLang="zh-CN" sz="2600" b="1">
              <a:solidFill>
                <a:srgbClr val="000000"/>
              </a:solidFill>
              <a:latin typeface="Times New Roman" panose="02020603050405020304" pitchFamily="18" charset="0"/>
              <a:ea typeface="黑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additive="base">
                                        <p:cTn id="2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 calcmode="lin" valueType="num">
                                      <p:cBhvr>
                                        <p:cTn id="28" dur="500" fill="hold"/>
                                        <p:tgtEl>
                                          <p:spTgt spid="4"/>
                                        </p:tgtEl>
                                        <p:attrNameLst>
                                          <p:attrName>ppt_w</p:attrName>
                                        </p:attrNameLst>
                                      </p:cBhvr>
                                      <p:tavLst>
                                        <p:tav tm="0">
                                          <p:val>
                                            <p:fltVal val="0"/>
                                          </p:val>
                                        </p:tav>
                                        <p:tav tm="100000">
                                          <p:val>
                                            <p:strVal val="#ppt_w"/>
                                          </p:val>
                                        </p:tav>
                                      </p:tavLst>
                                    </p:anim>
                                    <p:anim calcmode="lin" valueType="num">
                                      <p:cBhvr>
                                        <p:cTn id="29" dur="500" fill="hold"/>
                                        <p:tgtEl>
                                          <p:spTgt spid="4"/>
                                        </p:tgtEl>
                                        <p:attrNameLst>
                                          <p:attrName>ppt_h</p:attrName>
                                        </p:attrNameLst>
                                      </p:cBhvr>
                                      <p:tavLst>
                                        <p:tav tm="0">
                                          <p:val>
                                            <p:fltVal val="0"/>
                                          </p:val>
                                        </p:tav>
                                        <p:tav tm="100000">
                                          <p:val>
                                            <p:strVal val="#ppt_h"/>
                                          </p:val>
                                        </p:tav>
                                      </p:tavLst>
                                    </p:anim>
                                    <p:animEffect transition="in" filter="fade">
                                      <p:cBhvr>
                                        <p:cTn id="3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a:spLocks noChangeArrowheads="1"/>
          </p:cNvSpPr>
          <p:nvPr/>
        </p:nvSpPr>
        <p:spPr bwMode="auto">
          <a:xfrm>
            <a:off x="1181100" y="1279525"/>
            <a:ext cx="4926013" cy="69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en-US" altLang="zh-CN" sz="2600" b="1">
                <a:solidFill>
                  <a:srgbClr val="0000FF"/>
                </a:solidFill>
                <a:latin typeface="Times New Roman" panose="02020603050405020304" pitchFamily="18" charset="0"/>
                <a:ea typeface="黑体" panose="02010609060101010101" charset="-122"/>
              </a:rPr>
              <a:t>let sb. do sth.</a:t>
            </a:r>
            <a:r>
              <a:rPr lang="zh-CN" altLang="zh-CN" sz="2600" b="1">
                <a:solidFill>
                  <a:srgbClr val="0000FF"/>
                </a:solidFill>
                <a:latin typeface="Times New Roman" panose="02020603050405020304" pitchFamily="18" charset="0"/>
                <a:ea typeface="黑体" panose="02010609060101010101" charset="-122"/>
              </a:rPr>
              <a:t> </a:t>
            </a:r>
            <a:r>
              <a:rPr lang="en-US" altLang="zh-CN" sz="2600" b="1">
                <a:solidFill>
                  <a:srgbClr val="0000FF"/>
                </a:solidFill>
                <a:latin typeface="Times New Roman" panose="02020603050405020304" pitchFamily="18" charset="0"/>
                <a:ea typeface="黑体" panose="02010609060101010101" charset="-122"/>
              </a:rPr>
              <a:t>      </a:t>
            </a:r>
            <a:r>
              <a:rPr lang="zh-CN" altLang="zh-CN" sz="2600" b="1">
                <a:solidFill>
                  <a:srgbClr val="000000"/>
                </a:solidFill>
                <a:latin typeface="Times New Roman" panose="02020603050405020304" pitchFamily="18" charset="0"/>
                <a:ea typeface="黑体" panose="02010609060101010101" charset="-122"/>
              </a:rPr>
              <a:t>让某人做某事</a:t>
            </a:r>
            <a:endParaRPr lang="en-US" altLang="zh-CN" sz="2600" b="1">
              <a:solidFill>
                <a:srgbClr val="000000"/>
              </a:solidFill>
              <a:latin typeface="Times New Roman" panose="02020603050405020304" pitchFamily="18" charset="0"/>
              <a:ea typeface="黑体" panose="02010609060101010101" charset="-122"/>
            </a:endParaRPr>
          </a:p>
        </p:txBody>
      </p:sp>
      <p:sp>
        <p:nvSpPr>
          <p:cNvPr id="4" name="矩形 3"/>
          <p:cNvSpPr>
            <a:spLocks noChangeArrowheads="1"/>
          </p:cNvSpPr>
          <p:nvPr/>
        </p:nvSpPr>
        <p:spPr bwMode="auto">
          <a:xfrm>
            <a:off x="803275" y="809625"/>
            <a:ext cx="1119188"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600" b="1">
                <a:solidFill>
                  <a:srgbClr val="FF0000"/>
                </a:solidFill>
                <a:latin typeface="Times New Roman" panose="02020603050405020304" pitchFamily="18" charset="0"/>
                <a:ea typeface="黑体" panose="02010609060101010101" charset="-122"/>
              </a:rPr>
              <a:t>9.   let </a:t>
            </a:r>
            <a:endParaRPr lang="zh-CN" altLang="en-US">
              <a:solidFill>
                <a:srgbClr val="FF0000"/>
              </a:solidFill>
            </a:endParaRPr>
          </a:p>
        </p:txBody>
      </p:sp>
      <p:sp>
        <p:nvSpPr>
          <p:cNvPr id="6" name="矩形 5"/>
          <p:cNvSpPr>
            <a:spLocks noChangeArrowheads="1"/>
          </p:cNvSpPr>
          <p:nvPr/>
        </p:nvSpPr>
        <p:spPr bwMode="auto">
          <a:xfrm>
            <a:off x="1165225" y="1905000"/>
            <a:ext cx="7288213"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en-US" altLang="zh-CN" sz="2600" b="1">
                <a:solidFill>
                  <a:srgbClr val="000000"/>
                </a:solidFill>
                <a:latin typeface="Times New Roman" panose="02020603050405020304" pitchFamily="18" charset="0"/>
                <a:ea typeface="黑体" panose="02010609060101010101" charset="-122"/>
              </a:rPr>
              <a:t>let</a:t>
            </a:r>
            <a:r>
              <a:rPr lang="zh-CN" altLang="zh-CN" sz="2600" b="1">
                <a:solidFill>
                  <a:srgbClr val="000000"/>
                </a:solidFill>
                <a:latin typeface="Times New Roman" panose="02020603050405020304" pitchFamily="18" charset="0"/>
                <a:ea typeface="黑体" panose="02010609060101010101" charset="-122"/>
              </a:rPr>
              <a:t>为使役动词，其后需接</a:t>
            </a:r>
            <a:r>
              <a:rPr lang="zh-CN" altLang="zh-CN" sz="2600" b="1">
                <a:solidFill>
                  <a:srgbClr val="0000FF"/>
                </a:solidFill>
                <a:latin typeface="Times New Roman" panose="02020603050405020304" pitchFamily="18" charset="0"/>
                <a:ea typeface="黑体" panose="02010609060101010101" charset="-122"/>
              </a:rPr>
              <a:t>省略</a:t>
            </a:r>
            <a:r>
              <a:rPr lang="en-US" altLang="zh-CN" sz="2600" b="1">
                <a:solidFill>
                  <a:srgbClr val="0000FF"/>
                </a:solidFill>
                <a:latin typeface="Times New Roman" panose="02020603050405020304" pitchFamily="18" charset="0"/>
                <a:ea typeface="黑体" panose="02010609060101010101" charset="-122"/>
              </a:rPr>
              <a:t> to </a:t>
            </a:r>
            <a:r>
              <a:rPr lang="zh-CN" altLang="zh-CN" sz="2600" b="1">
                <a:solidFill>
                  <a:srgbClr val="0000FF"/>
                </a:solidFill>
                <a:latin typeface="Times New Roman" panose="02020603050405020304" pitchFamily="18" charset="0"/>
                <a:ea typeface="黑体" panose="02010609060101010101" charset="-122"/>
              </a:rPr>
              <a:t>的动词不定式短语</a:t>
            </a:r>
            <a:r>
              <a:rPr lang="zh-CN" altLang="zh-CN" sz="2600" b="1">
                <a:solidFill>
                  <a:srgbClr val="000000"/>
                </a:solidFill>
                <a:latin typeface="Times New Roman" panose="02020603050405020304" pitchFamily="18" charset="0"/>
                <a:ea typeface="黑体" panose="02010609060101010101" charset="-122"/>
              </a:rPr>
              <a:t>作宾语补足语。</a:t>
            </a:r>
          </a:p>
        </p:txBody>
      </p:sp>
      <p:sp>
        <p:nvSpPr>
          <p:cNvPr id="8" name="矩形 7"/>
          <p:cNvSpPr>
            <a:spLocks noChangeArrowheads="1"/>
          </p:cNvSpPr>
          <p:nvPr/>
        </p:nvSpPr>
        <p:spPr bwMode="auto">
          <a:xfrm>
            <a:off x="1181100" y="3189288"/>
            <a:ext cx="7113588"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zh-CN" sz="2600" b="1">
                <a:solidFill>
                  <a:srgbClr val="000000"/>
                </a:solidFill>
                <a:latin typeface="Times New Roman" panose="02020603050405020304" pitchFamily="18" charset="0"/>
                <a:ea typeface="黑体" panose="02010609060101010101" charset="-122"/>
              </a:rPr>
              <a:t>例句：咱们相互帮助。</a:t>
            </a:r>
          </a:p>
          <a:p>
            <a:pPr>
              <a:lnSpc>
                <a:spcPct val="150000"/>
              </a:lnSpc>
            </a:pPr>
            <a:r>
              <a:rPr lang="en-US" altLang="zh-CN" sz="2600" b="1">
                <a:solidFill>
                  <a:srgbClr val="000000"/>
                </a:solidFill>
                <a:latin typeface="Times New Roman" panose="02020603050405020304" pitchFamily="18" charset="0"/>
                <a:ea typeface="黑体" panose="02010609060101010101" charset="-122"/>
              </a:rPr>
              <a:t>            Let’s help each other.</a:t>
            </a:r>
            <a:endParaRPr lang="zh-CN" altLang="zh-CN" sz="2600" b="1">
              <a:solidFill>
                <a:srgbClr val="000000"/>
              </a:solidFill>
              <a:latin typeface="Times New Roman" panose="02020603050405020304" pitchFamily="18" charset="0"/>
              <a:ea typeface="黑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1000" fill="hold"/>
                                        <p:tgtEl>
                                          <p:spTgt spid="2"/>
                                        </p:tgtEl>
                                        <p:attrNameLst>
                                          <p:attrName>ppt_w</p:attrName>
                                        </p:attrNameLst>
                                      </p:cBhvr>
                                      <p:tavLst>
                                        <p:tav tm="0">
                                          <p:val>
                                            <p:fltVal val="0"/>
                                          </p:val>
                                        </p:tav>
                                        <p:tav tm="100000">
                                          <p:val>
                                            <p:strVal val="#ppt_w"/>
                                          </p:val>
                                        </p:tav>
                                      </p:tavLst>
                                    </p:anim>
                                    <p:anim calcmode="lin" valueType="num">
                                      <p:cBhvr>
                                        <p:cTn id="13" dur="1000" fill="hold"/>
                                        <p:tgtEl>
                                          <p:spTgt spid="2"/>
                                        </p:tgtEl>
                                        <p:attrNameLst>
                                          <p:attrName>ppt_h</p:attrName>
                                        </p:attrNameLst>
                                      </p:cBhvr>
                                      <p:tavLst>
                                        <p:tav tm="0">
                                          <p:val>
                                            <p:fltVal val="0"/>
                                          </p:val>
                                        </p:tav>
                                        <p:tav tm="100000">
                                          <p:val>
                                            <p:strVal val="#ppt_h"/>
                                          </p:val>
                                        </p:tav>
                                      </p:tavLst>
                                    </p:anim>
                                    <p:anim calcmode="lin" valueType="num">
                                      <p:cBhvr>
                                        <p:cTn id="14" dur="1000" fill="hold"/>
                                        <p:tgtEl>
                                          <p:spTgt spid="2"/>
                                        </p:tgtEl>
                                        <p:attrNameLst>
                                          <p:attrName>style.rotation</p:attrName>
                                        </p:attrNameLst>
                                      </p:cBhvr>
                                      <p:tavLst>
                                        <p:tav tm="0">
                                          <p:val>
                                            <p:fltVal val="90"/>
                                          </p:val>
                                        </p:tav>
                                        <p:tav tm="100000">
                                          <p:val>
                                            <p:fltVal val="0"/>
                                          </p:val>
                                        </p:tav>
                                      </p:tavLst>
                                    </p:anim>
                                    <p:animEffect transition="in" filter="fade">
                                      <p:cBhvr>
                                        <p:cTn id="15" dur="10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randombar(horizontal)">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xEl>
                                              <p:pRg st="0" end="0"/>
                                            </p:txEl>
                                          </p:spTgt>
                                        </p:tgtEl>
                                        <p:attrNameLst>
                                          <p:attrName>style.visibility</p:attrName>
                                        </p:attrNameLst>
                                      </p:cBhvr>
                                      <p:to>
                                        <p:strVal val="visible"/>
                                      </p:to>
                                    </p:set>
                                    <p:anim calcmode="lin" valueType="num">
                                      <p:cBhvr additive="base">
                                        <p:cTn id="25"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8">
                                            <p:txEl>
                                              <p:pRg st="1" end="1"/>
                                            </p:txEl>
                                          </p:spTgt>
                                        </p:tgtEl>
                                        <p:attrNameLst>
                                          <p:attrName>style.visibility</p:attrName>
                                        </p:attrNameLst>
                                      </p:cBhvr>
                                      <p:to>
                                        <p:strVal val="visible"/>
                                      </p:to>
                                    </p:set>
                                    <p:anim calcmode="lin" valueType="num">
                                      <p:cBhvr>
                                        <p:cTn id="31"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32"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33"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108075" y="1268413"/>
            <a:ext cx="7234238" cy="3094037"/>
          </a:xfrm>
          <a:prstGeom prst="rect">
            <a:avLst/>
          </a:prstGeom>
        </p:spPr>
        <p:txBody>
          <a:bodyPr>
            <a:spAutoFit/>
          </a:bodyPr>
          <a:lstStyle/>
          <a:p>
            <a:pPr marL="457200" indent="-457200">
              <a:lnSpc>
                <a:spcPct val="150000"/>
              </a:lnSpc>
              <a:buFont typeface="Wingdings" panose="05000000000000000000" pitchFamily="2" charset="2"/>
              <a:buChar char="u"/>
              <a:defRPr/>
            </a:pPr>
            <a:r>
              <a:rPr lang="en-US" altLang="zh-CN" sz="2600" b="1" dirty="0">
                <a:solidFill>
                  <a:prstClr val="black"/>
                </a:solidFill>
                <a:latin typeface="Times New Roman" panose="02020603050405020304" pitchFamily="18" charset="0"/>
                <a:ea typeface="黑体" panose="02010609060101010101" charset="-122"/>
              </a:rPr>
              <a:t>I saw her __________(play) basketball on the playground just now. </a:t>
            </a:r>
          </a:p>
          <a:p>
            <a:pPr>
              <a:lnSpc>
                <a:spcPct val="150000"/>
              </a:lnSpc>
              <a:defRPr/>
            </a:pPr>
            <a:r>
              <a:rPr lang="en-US" altLang="zh-CN" sz="2600" b="1" dirty="0">
                <a:solidFill>
                  <a:prstClr val="black"/>
                </a:solidFill>
                <a:latin typeface="Times New Roman" panose="02020603050405020304" pitchFamily="18" charset="0"/>
                <a:ea typeface="黑体" panose="02010609060101010101" charset="-122"/>
              </a:rPr>
              <a:t>     </a:t>
            </a:r>
            <a:r>
              <a:rPr lang="zh-CN" altLang="zh-CN" sz="2600" b="1" dirty="0">
                <a:solidFill>
                  <a:prstClr val="black"/>
                </a:solidFill>
                <a:latin typeface="Times New Roman" panose="02020603050405020304" pitchFamily="18" charset="0"/>
                <a:ea typeface="黑体" panose="02010609060101010101" charset="-122"/>
              </a:rPr>
              <a:t>我刚才看见她正在操场上打篮球。</a:t>
            </a:r>
          </a:p>
          <a:p>
            <a:pPr marL="457200" indent="-457200">
              <a:lnSpc>
                <a:spcPct val="150000"/>
              </a:lnSpc>
              <a:buFont typeface="Wingdings" panose="05000000000000000000" pitchFamily="2" charset="2"/>
              <a:buChar char="u"/>
              <a:defRPr/>
            </a:pPr>
            <a:r>
              <a:rPr lang="en-US" altLang="zh-CN" sz="2600" b="1" dirty="0">
                <a:solidFill>
                  <a:prstClr val="black"/>
                </a:solidFill>
                <a:latin typeface="Times New Roman" panose="02020603050405020304" pitchFamily="18" charset="0"/>
                <a:ea typeface="黑体" panose="02010609060101010101" charset="-122"/>
              </a:rPr>
              <a:t>I saw him _______(go) out. </a:t>
            </a:r>
          </a:p>
          <a:p>
            <a:pPr>
              <a:lnSpc>
                <a:spcPct val="150000"/>
              </a:lnSpc>
              <a:defRPr/>
            </a:pPr>
            <a:r>
              <a:rPr lang="en-US" altLang="zh-CN" sz="2600" b="1" dirty="0">
                <a:solidFill>
                  <a:prstClr val="black"/>
                </a:solidFill>
                <a:latin typeface="Times New Roman" panose="02020603050405020304" pitchFamily="18" charset="0"/>
                <a:ea typeface="黑体" panose="02010609060101010101" charset="-122"/>
              </a:rPr>
              <a:t>     </a:t>
            </a:r>
            <a:r>
              <a:rPr lang="zh-CN" altLang="zh-CN" sz="2600" b="1" dirty="0">
                <a:solidFill>
                  <a:prstClr val="black"/>
                </a:solidFill>
                <a:latin typeface="Times New Roman" panose="02020603050405020304" pitchFamily="18" charset="0"/>
                <a:ea typeface="黑体" panose="02010609060101010101" charset="-122"/>
              </a:rPr>
              <a:t>我看见他出去了。</a:t>
            </a:r>
          </a:p>
        </p:txBody>
      </p:sp>
      <p:sp>
        <p:nvSpPr>
          <p:cNvPr id="5" name="矩形 4"/>
          <p:cNvSpPr/>
          <p:nvPr/>
        </p:nvSpPr>
        <p:spPr>
          <a:xfrm>
            <a:off x="362745" y="284276"/>
            <a:ext cx="2345514" cy="738664"/>
          </a:xfrm>
          <a:prstGeom prst="rect">
            <a:avLst/>
          </a:prstGeom>
          <a:noFill/>
        </p:spPr>
        <p:txBody>
          <a:bodyPr spcFirstLastPara="1" wrap="none">
            <a:prstTxWarp prst="textArchDown">
              <a:avLst/>
            </a:prstTxWarp>
            <a:spAutoFit/>
          </a:bodyPr>
          <a:lstStyle/>
          <a:p>
            <a:pPr algn="ctr">
              <a:defRPr/>
            </a:pPr>
            <a:r>
              <a:rPr lang="zh-CN" altLang="en-US" sz="4200" b="1" cap="all" dirty="0">
                <a:ln w="9000" cmpd="sng">
                  <a:solidFill>
                    <a:schemeClr val="accent4">
                      <a:shade val="50000"/>
                      <a:satMod val="120000"/>
                    </a:schemeClr>
                  </a:solidFill>
                  <a:prstDash val="solid"/>
                </a:ln>
                <a:solidFill>
                  <a:srgbClr val="92D050"/>
                </a:solidFill>
                <a:effectLst>
                  <a:reflection blurRad="12700" stA="28000" endPos="45000" dist="1000" dir="5400000" sy="-100000" algn="bl" rotWithShape="0"/>
                </a:effectLst>
                <a:latin typeface="Arial" panose="020B0604020202020204" pitchFamily="34" charset="0"/>
              </a:rPr>
              <a:t>牛</a:t>
            </a:r>
            <a:r>
              <a:rPr lang="zh-CN" altLang="en-US" sz="4200" b="1" cap="all" dirty="0">
                <a:ln w="9000" cmpd="sng">
                  <a:solidFill>
                    <a:schemeClr val="accent4">
                      <a:shade val="50000"/>
                      <a:satMod val="120000"/>
                    </a:schemeClr>
                  </a:solidFill>
                  <a:prstDash val="solid"/>
                </a:ln>
                <a:solidFill>
                  <a:srgbClr val="FF00FF"/>
                </a:solidFill>
                <a:effectLst>
                  <a:reflection blurRad="12700" stA="28000" endPos="45000" dist="1000" dir="5400000" sy="-100000" algn="bl" rotWithShape="0"/>
                </a:effectLst>
                <a:latin typeface="Arial" panose="020B0604020202020204" pitchFamily="34" charset="0"/>
              </a:rPr>
              <a:t>刀</a:t>
            </a:r>
            <a:r>
              <a:rPr lang="zh-CN" altLang="en-US" sz="4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anose="020B0604020202020204" pitchFamily="34" charset="0"/>
              </a:rPr>
              <a:t>小</a:t>
            </a:r>
            <a:r>
              <a:rPr lang="zh-CN" altLang="en-US" sz="4200" b="1" cap="all" dirty="0">
                <a:ln w="9000" cmpd="sng">
                  <a:solidFill>
                    <a:schemeClr val="accent4">
                      <a:shade val="50000"/>
                      <a:satMod val="120000"/>
                    </a:schemeClr>
                  </a:solidFill>
                  <a:prstDash val="solid"/>
                </a:ln>
                <a:solidFill>
                  <a:srgbClr val="FFFF00"/>
                </a:solidFill>
                <a:effectLst>
                  <a:reflection blurRad="12700" stA="28000" endPos="45000" dist="1000" dir="5400000" sy="-100000" algn="bl" rotWithShape="0"/>
                </a:effectLst>
                <a:latin typeface="Arial" panose="020B0604020202020204" pitchFamily="34" charset="0"/>
              </a:rPr>
              <a:t>试</a:t>
            </a:r>
          </a:p>
        </p:txBody>
      </p:sp>
      <p:sp>
        <p:nvSpPr>
          <p:cNvPr id="7" name="矩形 6"/>
          <p:cNvSpPr>
            <a:spLocks noChangeArrowheads="1"/>
          </p:cNvSpPr>
          <p:nvPr/>
        </p:nvSpPr>
        <p:spPr bwMode="auto">
          <a:xfrm>
            <a:off x="3208338" y="1330325"/>
            <a:ext cx="1243012"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600" b="1">
                <a:solidFill>
                  <a:srgbClr val="FF0000"/>
                </a:solidFill>
                <a:latin typeface="Times New Roman" panose="02020603050405020304" pitchFamily="18" charset="0"/>
                <a:ea typeface="黑体" panose="02010609060101010101" charset="-122"/>
              </a:rPr>
              <a:t>playing</a:t>
            </a:r>
            <a:endParaRPr lang="zh-CN" altLang="en-US">
              <a:solidFill>
                <a:srgbClr val="FF0000"/>
              </a:solidFill>
            </a:endParaRPr>
          </a:p>
        </p:txBody>
      </p:sp>
      <p:sp>
        <p:nvSpPr>
          <p:cNvPr id="9" name="矩形 8"/>
          <p:cNvSpPr>
            <a:spLocks noChangeArrowheads="1"/>
          </p:cNvSpPr>
          <p:nvPr/>
        </p:nvSpPr>
        <p:spPr bwMode="auto">
          <a:xfrm>
            <a:off x="3517900" y="3119438"/>
            <a:ext cx="519113"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600" b="1">
                <a:solidFill>
                  <a:srgbClr val="FF0000"/>
                </a:solidFill>
                <a:latin typeface="Times New Roman" panose="02020603050405020304" pitchFamily="18" charset="0"/>
                <a:ea typeface="黑体" panose="02010609060101010101" charset="-122"/>
              </a:rPr>
              <a:t>go</a:t>
            </a:r>
            <a:endParaRPr lang="zh-CN" altLang="en-US">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Effect transition="in" filter="fade">
                                      <p:cBhvr>
                                        <p:cTn id="1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818" name="组合 4"/>
          <p:cNvGrpSpPr/>
          <p:nvPr/>
        </p:nvGrpSpPr>
        <p:grpSpPr bwMode="auto">
          <a:xfrm>
            <a:off x="407988" y="900113"/>
            <a:ext cx="838200" cy="584200"/>
            <a:chOff x="449580" y="517058"/>
            <a:chExt cx="838200" cy="584775"/>
          </a:xfrm>
        </p:grpSpPr>
        <p:sp>
          <p:nvSpPr>
            <p:cNvPr id="4" name="椭圆 3"/>
            <p:cNvSpPr/>
            <p:nvPr/>
          </p:nvSpPr>
          <p:spPr>
            <a:xfrm>
              <a:off x="449580" y="571086"/>
              <a:ext cx="739775" cy="502144"/>
            </a:xfrm>
            <a:prstGeom prst="ellips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anose="020B0604020202020204" pitchFamily="34" charset="0"/>
                <a:buNone/>
                <a:defRPr/>
              </a:pPr>
              <a:endParaRPr lang="zh-CN" altLang="en-US" sz="3200" b="1" dirty="0">
                <a:solidFill>
                  <a:srgbClr val="0000FF"/>
                </a:solidFill>
              </a:endParaRPr>
            </a:p>
          </p:txBody>
        </p:sp>
        <p:sp>
          <p:nvSpPr>
            <p:cNvPr id="34826" name="TextBox 4"/>
            <p:cNvSpPr txBox="1">
              <a:spLocks noChangeArrowheads="1"/>
            </p:cNvSpPr>
            <p:nvPr/>
          </p:nvSpPr>
          <p:spPr bwMode="auto">
            <a:xfrm>
              <a:off x="502920" y="517058"/>
              <a:ext cx="78486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3200" b="1">
                  <a:solidFill>
                    <a:srgbClr val="0000FF"/>
                  </a:solidFill>
                </a:rPr>
                <a:t>2c</a:t>
              </a:r>
              <a:endParaRPr lang="zh-CN" altLang="en-US" sz="3200" b="1">
                <a:solidFill>
                  <a:srgbClr val="0000FF"/>
                </a:solidFill>
              </a:endParaRPr>
            </a:p>
          </p:txBody>
        </p:sp>
      </p:grpSp>
      <p:sp>
        <p:nvSpPr>
          <p:cNvPr id="2" name="矩形 1"/>
          <p:cNvSpPr/>
          <p:nvPr/>
        </p:nvSpPr>
        <p:spPr>
          <a:xfrm>
            <a:off x="1295400" y="728663"/>
            <a:ext cx="7632940" cy="954087"/>
          </a:xfrm>
          <a:prstGeom prst="rect">
            <a:avLst/>
          </a:prstGeom>
        </p:spPr>
        <p:txBody>
          <a:bodyPr wrap="square">
            <a:spAutoFit/>
          </a:bodyPr>
          <a:lstStyle/>
          <a:p>
            <a:pPr defTabSz="913130">
              <a:defRPr/>
            </a:pPr>
            <a:r>
              <a:rPr lang="en-US" altLang="zh-CN" sz="2800" b="1" dirty="0">
                <a:solidFill>
                  <a:srgbClr val="000000"/>
                </a:solidFill>
                <a:latin typeface="+mj-lt"/>
                <a:cs typeface="Times New Roman" panose="02020603050405020304" pitchFamily="18" charset="0"/>
              </a:rPr>
              <a:t>Put the phrases in order according to the </a:t>
            </a:r>
          </a:p>
          <a:p>
            <a:pPr defTabSz="913130">
              <a:defRPr/>
            </a:pPr>
            <a:r>
              <a:rPr lang="en-US" altLang="zh-CN" sz="2800" b="1" dirty="0">
                <a:solidFill>
                  <a:srgbClr val="000000"/>
                </a:solidFill>
                <a:latin typeface="+mj-lt"/>
                <a:cs typeface="Times New Roman" panose="02020603050405020304" pitchFamily="18" charset="0"/>
              </a:rPr>
              <a:t>passage. Then use them to retell the story.     </a:t>
            </a:r>
            <a:endParaRPr lang="zh-CN" altLang="en-US" sz="2800" b="1" dirty="0">
              <a:solidFill>
                <a:srgbClr val="000000"/>
              </a:solidFill>
              <a:latin typeface="+mj-lt"/>
              <a:cs typeface="Times New Roman" panose="02020603050405020304" pitchFamily="18" charset="0"/>
            </a:endParaRPr>
          </a:p>
        </p:txBody>
      </p:sp>
      <p:sp>
        <p:nvSpPr>
          <p:cNvPr id="34820" name="Rectangle 3"/>
          <p:cNvSpPr>
            <a:spLocks noChangeArrowheads="1"/>
          </p:cNvSpPr>
          <p:nvPr/>
        </p:nvSpPr>
        <p:spPr bwMode="auto">
          <a:xfrm>
            <a:off x="1389063" y="1812925"/>
            <a:ext cx="7194550" cy="2487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45" tIns="43223" rIns="86445" bIns="43223">
            <a:spAutoFit/>
          </a:bodyPr>
          <a:lstStyle/>
          <a:p>
            <a:pPr marL="717550" indent="-717550">
              <a:lnSpc>
                <a:spcPct val="150000"/>
              </a:lnSpc>
            </a:pPr>
            <a:r>
              <a:rPr lang="en-US" altLang="zh-CN" sz="2600" b="1">
                <a:latin typeface="Times New Roman" panose="02020603050405020304" pitchFamily="18" charset="0"/>
                <a:cs typeface="Times New Roman" panose="02020603050405020304" pitchFamily="18" charset="0"/>
              </a:rPr>
              <a:t>____  snake went into the forest</a:t>
            </a:r>
          </a:p>
          <a:p>
            <a:pPr marL="717550" indent="-717550">
              <a:lnSpc>
                <a:spcPct val="150000"/>
              </a:lnSpc>
            </a:pPr>
            <a:r>
              <a:rPr lang="en-US" altLang="zh-CN" sz="2600" b="1">
                <a:latin typeface="Times New Roman" panose="02020603050405020304" pitchFamily="18" charset="0"/>
                <a:cs typeface="Times New Roman" panose="02020603050405020304" pitchFamily="18" charset="0"/>
              </a:rPr>
              <a:t>____  put up our tents and cooked food</a:t>
            </a:r>
          </a:p>
          <a:p>
            <a:pPr marL="717550" indent="-717550">
              <a:lnSpc>
                <a:spcPct val="150000"/>
              </a:lnSpc>
            </a:pPr>
            <a:r>
              <a:rPr lang="en-US" altLang="zh-CN" sz="2600" b="1">
                <a:latin typeface="Times New Roman" panose="02020603050405020304" pitchFamily="18" charset="0"/>
                <a:cs typeface="Times New Roman" panose="02020603050405020304" pitchFamily="18" charset="0"/>
              </a:rPr>
              <a:t>____  learned a useful lesson</a:t>
            </a:r>
          </a:p>
          <a:p>
            <a:pPr marL="717550" indent="-717550">
              <a:lnSpc>
                <a:spcPct val="150000"/>
              </a:lnSpc>
            </a:pPr>
            <a:r>
              <a:rPr lang="en-US" altLang="zh-CN" sz="2600" b="1">
                <a:latin typeface="Times New Roman" panose="02020603050405020304" pitchFamily="18" charset="0"/>
                <a:cs typeface="Times New Roman" panose="02020603050405020304" pitchFamily="18" charset="0"/>
              </a:rPr>
              <a:t>____  saw a snake and shouted to parents for help</a:t>
            </a:r>
          </a:p>
        </p:txBody>
      </p:sp>
      <p:sp>
        <p:nvSpPr>
          <p:cNvPr id="19" name="Text Box 16"/>
          <p:cNvSpPr txBox="1">
            <a:spLocks noChangeArrowheads="1"/>
          </p:cNvSpPr>
          <p:nvPr/>
        </p:nvSpPr>
        <p:spPr bwMode="auto">
          <a:xfrm>
            <a:off x="1662113" y="2495550"/>
            <a:ext cx="473075" cy="527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45" tIns="43223" rIns="86445" bIns="43223">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10000"/>
              </a:lnSpc>
            </a:pPr>
            <a:r>
              <a:rPr lang="en-US" altLang="zh-CN" sz="2600" b="1">
                <a:solidFill>
                  <a:srgbClr val="FF0000"/>
                </a:solidFill>
                <a:latin typeface="Times New Roman" panose="02020603050405020304" pitchFamily="18" charset="0"/>
                <a:ea typeface="Arial Unicode MS" panose="020B0604020202020204" pitchFamily="34" charset="-122"/>
              </a:rPr>
              <a:t>2</a:t>
            </a:r>
          </a:p>
        </p:txBody>
      </p:sp>
      <p:sp>
        <p:nvSpPr>
          <p:cNvPr id="21" name="Text Box 16"/>
          <p:cNvSpPr txBox="1">
            <a:spLocks noChangeArrowheads="1"/>
          </p:cNvSpPr>
          <p:nvPr/>
        </p:nvSpPr>
        <p:spPr bwMode="auto">
          <a:xfrm>
            <a:off x="1652588" y="3670300"/>
            <a:ext cx="407987" cy="528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45" tIns="43223" rIns="86445" bIns="43223">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10000"/>
              </a:lnSpc>
            </a:pPr>
            <a:r>
              <a:rPr lang="en-US" altLang="zh-CN" sz="2600" b="1">
                <a:solidFill>
                  <a:srgbClr val="FF0000"/>
                </a:solidFill>
                <a:latin typeface="Times New Roman" panose="02020603050405020304" pitchFamily="18" charset="0"/>
                <a:ea typeface="Arial Unicode MS" panose="020B0604020202020204" pitchFamily="34" charset="-122"/>
              </a:rPr>
              <a:t>4</a:t>
            </a:r>
          </a:p>
        </p:txBody>
      </p:sp>
      <p:sp>
        <p:nvSpPr>
          <p:cNvPr id="25" name="Text Box 16"/>
          <p:cNvSpPr txBox="1">
            <a:spLocks noChangeArrowheads="1"/>
          </p:cNvSpPr>
          <p:nvPr/>
        </p:nvSpPr>
        <p:spPr bwMode="auto">
          <a:xfrm>
            <a:off x="1654175" y="3090863"/>
            <a:ext cx="406400" cy="528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45" tIns="43223" rIns="86445" bIns="43223">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10000"/>
              </a:lnSpc>
            </a:pPr>
            <a:r>
              <a:rPr lang="en-US" altLang="zh-CN" sz="2600" b="1">
                <a:solidFill>
                  <a:srgbClr val="FF0000"/>
                </a:solidFill>
                <a:latin typeface="Times New Roman" panose="02020603050405020304" pitchFamily="18" charset="0"/>
                <a:ea typeface="Arial Unicode MS" panose="020B0604020202020204" pitchFamily="34" charset="-122"/>
              </a:rPr>
              <a:t>8</a:t>
            </a:r>
          </a:p>
        </p:txBody>
      </p:sp>
      <p:sp>
        <p:nvSpPr>
          <p:cNvPr id="27" name="Text Box 16"/>
          <p:cNvSpPr txBox="1">
            <a:spLocks noChangeArrowheads="1"/>
          </p:cNvSpPr>
          <p:nvPr/>
        </p:nvSpPr>
        <p:spPr bwMode="auto">
          <a:xfrm>
            <a:off x="1662113" y="1873250"/>
            <a:ext cx="473075" cy="527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45" tIns="43223" rIns="86445" bIns="43223">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10000"/>
              </a:lnSpc>
            </a:pPr>
            <a:r>
              <a:rPr lang="en-US" altLang="zh-CN" sz="2600" b="1">
                <a:solidFill>
                  <a:srgbClr val="FF0000"/>
                </a:solidFill>
                <a:latin typeface="Times New Roman" panose="02020603050405020304" pitchFamily="18" charset="0"/>
                <a:ea typeface="Arial Unicode MS" panose="020B0604020202020204" pitchFamily="34" charset="-122"/>
              </a:rPr>
              <a:t>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linds(horizontal)">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blinds(horizontal)">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blinds(horizontal)">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blinds(horizontal)">
                                      <p:cBhvr>
                                        <p:cTn id="22"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utoUpdateAnimBg="0"/>
      <p:bldP spid="21" grpId="0" autoUpdateAnimBg="0"/>
      <p:bldP spid="25" grpId="0" autoUpdateAnimBg="0"/>
      <p:bldP spid="27" grpId="0"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4"/>
          <p:cNvSpPr>
            <a:spLocks noChangeArrowheads="1"/>
          </p:cNvSpPr>
          <p:nvPr/>
        </p:nvSpPr>
        <p:spPr bwMode="auto">
          <a:xfrm>
            <a:off x="773113" y="1225550"/>
            <a:ext cx="8026400" cy="2487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45" tIns="43223" rIns="86445" bIns="43223">
            <a:spAutoFit/>
          </a:bodyPr>
          <a:lstStyle/>
          <a:p>
            <a:pPr>
              <a:lnSpc>
                <a:spcPct val="150000"/>
              </a:lnSpc>
            </a:pPr>
            <a:r>
              <a:rPr lang="en-US" altLang="zh-CN" sz="2600" b="1">
                <a:latin typeface="Times New Roman" panose="02020603050405020304" pitchFamily="18" charset="0"/>
                <a:cs typeface="Times New Roman" panose="02020603050405020304" pitchFamily="18" charset="0"/>
              </a:rPr>
              <a:t>____ snakes can’t hear but they can feel things moving</a:t>
            </a:r>
          </a:p>
          <a:p>
            <a:pPr>
              <a:lnSpc>
                <a:spcPct val="150000"/>
              </a:lnSpc>
            </a:pPr>
            <a:r>
              <a:rPr lang="en-US" altLang="zh-CN" sz="2600" b="1">
                <a:latin typeface="Times New Roman" panose="02020603050405020304" pitchFamily="18" charset="0"/>
                <a:cs typeface="Times New Roman" panose="02020603050405020304" pitchFamily="18" charset="0"/>
              </a:rPr>
              <a:t>____ my dad jumped up and down in his tent</a:t>
            </a:r>
          </a:p>
          <a:p>
            <a:pPr>
              <a:lnSpc>
                <a:spcPct val="150000"/>
              </a:lnSpc>
            </a:pPr>
            <a:r>
              <a:rPr lang="en-US" altLang="zh-CN" sz="2600" b="1">
                <a:latin typeface="Times New Roman" panose="02020603050405020304" pitchFamily="18" charset="0"/>
                <a:cs typeface="Times New Roman" panose="02020603050405020304" pitchFamily="18" charset="0"/>
              </a:rPr>
              <a:t>____ took a bus to a small village in India</a:t>
            </a:r>
          </a:p>
          <a:p>
            <a:pPr>
              <a:lnSpc>
                <a:spcPct val="150000"/>
              </a:lnSpc>
            </a:pPr>
            <a:r>
              <a:rPr lang="en-US" altLang="zh-CN" sz="2600" b="1">
                <a:latin typeface="Times New Roman" panose="02020603050405020304" pitchFamily="18" charset="0"/>
                <a:cs typeface="Times New Roman" panose="02020603050405020304" pitchFamily="18" charset="0"/>
              </a:rPr>
              <a:t>____ told stories under the moon, then went to sleep</a:t>
            </a:r>
            <a:endParaRPr lang="zh-CN" altLang="en-US" sz="2600" b="1">
              <a:latin typeface="Times New Roman" panose="02020603050405020304" pitchFamily="18" charset="0"/>
              <a:cs typeface="Times New Roman" panose="02020603050405020304" pitchFamily="18" charset="0"/>
            </a:endParaRPr>
          </a:p>
        </p:txBody>
      </p:sp>
      <p:sp>
        <p:nvSpPr>
          <p:cNvPr id="3" name="Text Box 16"/>
          <p:cNvSpPr txBox="1">
            <a:spLocks noChangeArrowheads="1"/>
          </p:cNvSpPr>
          <p:nvPr/>
        </p:nvSpPr>
        <p:spPr bwMode="auto">
          <a:xfrm>
            <a:off x="977900" y="2509838"/>
            <a:ext cx="474663" cy="528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45" tIns="43223" rIns="86445" bIns="43223">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10000"/>
              </a:lnSpc>
            </a:pPr>
            <a:r>
              <a:rPr lang="en-US" altLang="zh-CN" sz="2600" b="1">
                <a:solidFill>
                  <a:srgbClr val="FF0000"/>
                </a:solidFill>
                <a:latin typeface="Times New Roman" panose="02020603050405020304" pitchFamily="18" charset="0"/>
                <a:ea typeface="Arial Unicode MS" panose="020B0604020202020204" pitchFamily="34" charset="-122"/>
              </a:rPr>
              <a:t>1</a:t>
            </a:r>
          </a:p>
        </p:txBody>
      </p:sp>
      <p:sp>
        <p:nvSpPr>
          <p:cNvPr id="4" name="Text Box 16"/>
          <p:cNvSpPr txBox="1">
            <a:spLocks noChangeArrowheads="1"/>
          </p:cNvSpPr>
          <p:nvPr/>
        </p:nvSpPr>
        <p:spPr bwMode="auto">
          <a:xfrm>
            <a:off x="985838" y="3127375"/>
            <a:ext cx="406400" cy="528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45" tIns="43223" rIns="86445" bIns="43223">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10000"/>
              </a:lnSpc>
            </a:pPr>
            <a:r>
              <a:rPr lang="en-US" altLang="zh-CN" sz="2600" b="1">
                <a:solidFill>
                  <a:srgbClr val="FF0000"/>
                </a:solidFill>
                <a:latin typeface="Times New Roman" panose="02020603050405020304" pitchFamily="18" charset="0"/>
                <a:ea typeface="Arial Unicode MS" panose="020B0604020202020204" pitchFamily="34" charset="-122"/>
              </a:rPr>
              <a:t>3</a:t>
            </a:r>
          </a:p>
        </p:txBody>
      </p:sp>
      <p:sp>
        <p:nvSpPr>
          <p:cNvPr id="5" name="Text Box 16"/>
          <p:cNvSpPr txBox="1">
            <a:spLocks noChangeArrowheads="1"/>
          </p:cNvSpPr>
          <p:nvPr/>
        </p:nvSpPr>
        <p:spPr bwMode="auto">
          <a:xfrm>
            <a:off x="985838" y="1916113"/>
            <a:ext cx="406400" cy="527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45" tIns="43223" rIns="86445" bIns="43223">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10000"/>
              </a:lnSpc>
            </a:pPr>
            <a:r>
              <a:rPr lang="en-US" altLang="zh-CN" sz="2600" b="1">
                <a:solidFill>
                  <a:srgbClr val="FF0000"/>
                </a:solidFill>
                <a:latin typeface="Times New Roman" panose="02020603050405020304" pitchFamily="18" charset="0"/>
                <a:ea typeface="Arial Unicode MS" panose="020B0604020202020204" pitchFamily="34" charset="-122"/>
              </a:rPr>
              <a:t>5</a:t>
            </a:r>
          </a:p>
        </p:txBody>
      </p:sp>
      <p:sp>
        <p:nvSpPr>
          <p:cNvPr id="7" name="Text Box 16"/>
          <p:cNvSpPr txBox="1">
            <a:spLocks noChangeArrowheads="1"/>
          </p:cNvSpPr>
          <p:nvPr/>
        </p:nvSpPr>
        <p:spPr bwMode="auto">
          <a:xfrm>
            <a:off x="1011238" y="1304925"/>
            <a:ext cx="406400" cy="527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45" tIns="43223" rIns="86445" bIns="43223">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10000"/>
              </a:lnSpc>
            </a:pPr>
            <a:r>
              <a:rPr lang="en-US" altLang="zh-CN" sz="2600" b="1">
                <a:solidFill>
                  <a:srgbClr val="FF0000"/>
                </a:solidFill>
                <a:latin typeface="Times New Roman" panose="02020603050405020304" pitchFamily="18" charset="0"/>
                <a:ea typeface="Arial Unicode MS" panose="020B0604020202020204" pitchFamily="34" charset="-122"/>
              </a:rPr>
              <a:t>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linds(horizontal)">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linds(horizontal)">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P spid="5" grpId="0" autoUpdateAnimBg="0"/>
      <p:bldP spid="7" grpId="0"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3" descr="一级栏目"/>
          <p:cNvPicPr>
            <a:picLocks noChangeAspect="1" noChangeArrowheads="1"/>
          </p:cNvPicPr>
          <p:nvPr/>
        </p:nvPicPr>
        <p:blipFill>
          <a:blip r:embed="rId2" cstate="email"/>
          <a:srcRect/>
          <a:stretch>
            <a:fillRect/>
          </a:stretch>
        </p:blipFill>
        <p:spPr bwMode="auto">
          <a:xfrm>
            <a:off x="265113" y="168275"/>
            <a:ext cx="8350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7" name="Rectangle 387"/>
          <p:cNvSpPr>
            <a:spLocks noChangeArrowheads="1"/>
          </p:cNvSpPr>
          <p:nvPr/>
        </p:nvSpPr>
        <p:spPr bwMode="auto">
          <a:xfrm>
            <a:off x="1019175" y="374650"/>
            <a:ext cx="1919288" cy="534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kumimoji="1" lang="en-US" altLang="zh-CN" sz="3200" b="1" dirty="0">
                <a:solidFill>
                  <a:srgbClr val="0000FF"/>
                </a:solidFill>
                <a:latin typeface="Times New Roman" panose="02020603050405020304" pitchFamily="18" charset="0"/>
              </a:rPr>
              <a:t>Exercise </a:t>
            </a:r>
          </a:p>
        </p:txBody>
      </p:sp>
      <p:sp>
        <p:nvSpPr>
          <p:cNvPr id="5" name="矩形 4"/>
          <p:cNvSpPr/>
          <p:nvPr/>
        </p:nvSpPr>
        <p:spPr>
          <a:xfrm>
            <a:off x="542924" y="1006475"/>
            <a:ext cx="8307777" cy="1893888"/>
          </a:xfrm>
          <a:prstGeom prst="rect">
            <a:avLst/>
          </a:prstGeom>
        </p:spPr>
        <p:txBody>
          <a:bodyPr wrap="square">
            <a:spAutoFit/>
          </a:bodyPr>
          <a:lstStyle/>
          <a:p>
            <a:pPr marL="514350" indent="-514350">
              <a:lnSpc>
                <a:spcPct val="150000"/>
              </a:lnSpc>
              <a:buFontTx/>
              <a:buAutoNum type="arabicPeriod"/>
              <a:defRPr/>
            </a:pPr>
            <a:r>
              <a:rPr lang="en-US" altLang="zh-CN" sz="2600" b="1" dirty="0">
                <a:latin typeface="+mj-lt"/>
              </a:rPr>
              <a:t>My home is far from our school. I often go to school by bus. It’s about an hour’s ______.</a:t>
            </a:r>
            <a:endParaRPr lang="zh-CN" altLang="zh-CN" sz="2600" b="1" dirty="0">
              <a:latin typeface="+mj-lt"/>
            </a:endParaRPr>
          </a:p>
          <a:p>
            <a:pPr>
              <a:lnSpc>
                <a:spcPct val="150000"/>
              </a:lnSpc>
              <a:defRPr/>
            </a:pPr>
            <a:r>
              <a:rPr lang="en-US" altLang="zh-CN" sz="2600" b="1" dirty="0">
                <a:latin typeface="+mj-lt"/>
              </a:rPr>
              <a:t>      A. rode           B. walk           C. riding        D. ride</a:t>
            </a:r>
            <a:endParaRPr lang="zh-CN" altLang="zh-CN" sz="2600" b="1" dirty="0">
              <a:latin typeface="+mj-lt"/>
            </a:endParaRPr>
          </a:p>
        </p:txBody>
      </p:sp>
      <p:sp>
        <p:nvSpPr>
          <p:cNvPr id="6" name="矩形 5"/>
          <p:cNvSpPr/>
          <p:nvPr/>
        </p:nvSpPr>
        <p:spPr>
          <a:xfrm>
            <a:off x="5419725" y="1706563"/>
            <a:ext cx="425450" cy="492125"/>
          </a:xfrm>
          <a:prstGeom prst="rect">
            <a:avLst/>
          </a:prstGeom>
        </p:spPr>
        <p:txBody>
          <a:bodyPr wrap="none">
            <a:spAutoFit/>
          </a:bodyPr>
          <a:lstStyle/>
          <a:p>
            <a:pPr>
              <a:defRPr/>
            </a:pPr>
            <a:r>
              <a:rPr lang="en-US" altLang="zh-CN" sz="2600" b="1" dirty="0">
                <a:solidFill>
                  <a:srgbClr val="FF0000"/>
                </a:solidFill>
                <a:latin typeface="+mj-lt"/>
              </a:rPr>
              <a:t>D</a:t>
            </a:r>
            <a:endParaRPr lang="zh-CN" altLang="en-US" sz="2600" b="1" dirty="0">
              <a:solidFill>
                <a:srgbClr val="FF0000"/>
              </a:solidFill>
              <a:latin typeface="+mj-lt"/>
            </a:endParaRPr>
          </a:p>
        </p:txBody>
      </p:sp>
      <p:sp>
        <p:nvSpPr>
          <p:cNvPr id="7" name="矩形 6"/>
          <p:cNvSpPr/>
          <p:nvPr/>
        </p:nvSpPr>
        <p:spPr>
          <a:xfrm>
            <a:off x="558800" y="2840038"/>
            <a:ext cx="8170863" cy="1893887"/>
          </a:xfrm>
          <a:prstGeom prst="rect">
            <a:avLst/>
          </a:prstGeom>
        </p:spPr>
        <p:txBody>
          <a:bodyPr>
            <a:spAutoFit/>
          </a:bodyPr>
          <a:lstStyle/>
          <a:p>
            <a:pPr marL="514350" indent="-514350">
              <a:lnSpc>
                <a:spcPct val="150000"/>
              </a:lnSpc>
              <a:buFontTx/>
              <a:buAutoNum type="arabicPeriod" startAt="2"/>
              <a:defRPr/>
            </a:pPr>
            <a:r>
              <a:rPr lang="en-US" altLang="zh-CN" sz="2600" b="1" dirty="0">
                <a:latin typeface="+mj-lt"/>
              </a:rPr>
              <a:t>This boy was born ________ the morning of July 6th, 2010.</a:t>
            </a:r>
            <a:endParaRPr lang="zh-CN" altLang="zh-CN" sz="2600" b="1" dirty="0">
              <a:latin typeface="+mj-lt"/>
            </a:endParaRPr>
          </a:p>
          <a:p>
            <a:pPr>
              <a:lnSpc>
                <a:spcPct val="150000"/>
              </a:lnSpc>
              <a:defRPr/>
            </a:pPr>
            <a:r>
              <a:rPr lang="en-US" altLang="zh-CN" sz="2600" b="1" dirty="0">
                <a:latin typeface="+mj-lt"/>
              </a:rPr>
              <a:t>      A. in                       B. at                    C. on</a:t>
            </a:r>
            <a:endParaRPr lang="zh-CN" altLang="zh-CN" sz="2600" b="1" dirty="0">
              <a:latin typeface="+mj-lt"/>
            </a:endParaRPr>
          </a:p>
        </p:txBody>
      </p:sp>
      <p:sp>
        <p:nvSpPr>
          <p:cNvPr id="8" name="矩形 7"/>
          <p:cNvSpPr/>
          <p:nvPr/>
        </p:nvSpPr>
        <p:spPr>
          <a:xfrm>
            <a:off x="4432300" y="2908300"/>
            <a:ext cx="423863" cy="492125"/>
          </a:xfrm>
          <a:prstGeom prst="rect">
            <a:avLst/>
          </a:prstGeom>
        </p:spPr>
        <p:txBody>
          <a:bodyPr wrap="none">
            <a:spAutoFit/>
          </a:bodyPr>
          <a:lstStyle/>
          <a:p>
            <a:pPr>
              <a:defRPr/>
            </a:pPr>
            <a:r>
              <a:rPr lang="en-US" altLang="zh-CN" sz="2600" b="1" dirty="0">
                <a:solidFill>
                  <a:srgbClr val="FF0000"/>
                </a:solidFill>
                <a:latin typeface="+mj-lt"/>
              </a:rPr>
              <a:t>C</a:t>
            </a:r>
            <a:endParaRPr lang="zh-CN" altLang="en-US" sz="2600" b="1" dirty="0">
              <a:solidFill>
                <a:srgbClr val="FF0000"/>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930275" y="1073150"/>
            <a:ext cx="7631113" cy="2492375"/>
          </a:xfrm>
          <a:prstGeom prst="rect">
            <a:avLst/>
          </a:prstGeom>
        </p:spPr>
        <p:txBody>
          <a:bodyPr>
            <a:spAutoFit/>
          </a:bodyPr>
          <a:lstStyle/>
          <a:p>
            <a:pPr>
              <a:lnSpc>
                <a:spcPct val="150000"/>
              </a:lnSpc>
              <a:defRPr/>
            </a:pPr>
            <a:r>
              <a:rPr lang="en-US" altLang="zh-CN" sz="2600" b="1" dirty="0">
                <a:latin typeface="+mj-lt"/>
              </a:rPr>
              <a:t>3. The movie is ______wonderful ______I want to </a:t>
            </a:r>
          </a:p>
          <a:p>
            <a:pPr>
              <a:lnSpc>
                <a:spcPct val="150000"/>
              </a:lnSpc>
              <a:defRPr/>
            </a:pPr>
            <a:r>
              <a:rPr lang="en-US" altLang="zh-CN" sz="2600" b="1" dirty="0">
                <a:latin typeface="+mj-lt"/>
              </a:rPr>
              <a:t>    see it again.</a:t>
            </a:r>
            <a:endParaRPr lang="zh-CN" altLang="zh-CN" sz="2600" b="1" dirty="0">
              <a:latin typeface="+mj-lt"/>
            </a:endParaRPr>
          </a:p>
          <a:p>
            <a:pPr>
              <a:lnSpc>
                <a:spcPct val="150000"/>
              </a:lnSpc>
              <a:defRPr/>
            </a:pPr>
            <a:r>
              <a:rPr lang="en-US" altLang="zh-CN" sz="2600" b="1" dirty="0">
                <a:latin typeface="+mj-lt"/>
              </a:rPr>
              <a:t>    A. too; to                        B. so; that</a:t>
            </a:r>
            <a:endParaRPr lang="zh-CN" altLang="zh-CN" sz="2600" b="1" dirty="0">
              <a:latin typeface="+mj-lt"/>
            </a:endParaRPr>
          </a:p>
          <a:p>
            <a:pPr>
              <a:lnSpc>
                <a:spcPct val="150000"/>
              </a:lnSpc>
              <a:defRPr/>
            </a:pPr>
            <a:r>
              <a:rPr lang="en-US" altLang="zh-CN" sz="2600" b="1" dirty="0">
                <a:latin typeface="+mj-lt"/>
              </a:rPr>
              <a:t>    C. as; as                          D. so; as</a:t>
            </a:r>
            <a:endParaRPr lang="zh-CN" altLang="zh-CN" sz="2600" b="1" dirty="0">
              <a:latin typeface="+mj-lt"/>
            </a:endParaRPr>
          </a:p>
        </p:txBody>
      </p:sp>
      <p:sp>
        <p:nvSpPr>
          <p:cNvPr id="8" name="矩形 7"/>
          <p:cNvSpPr>
            <a:spLocks noChangeArrowheads="1"/>
          </p:cNvSpPr>
          <p:nvPr/>
        </p:nvSpPr>
        <p:spPr bwMode="auto">
          <a:xfrm>
            <a:off x="3457575" y="1169988"/>
            <a:ext cx="4064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600" b="1">
                <a:solidFill>
                  <a:srgbClr val="FF0000"/>
                </a:solidFill>
                <a:latin typeface="Times New Roman" panose="02020603050405020304" pitchFamily="18" charset="0"/>
              </a:rPr>
              <a:t>B</a:t>
            </a:r>
            <a:endParaRPr lang="zh-CN" altLang="en-US">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96925" y="1168400"/>
            <a:ext cx="7924800" cy="2492990"/>
          </a:xfrm>
          <a:prstGeom prst="rect">
            <a:avLst/>
          </a:prstGeom>
        </p:spPr>
        <p:txBody>
          <a:bodyPr>
            <a:spAutoFit/>
          </a:bodyPr>
          <a:lstStyle/>
          <a:p>
            <a:pPr>
              <a:lnSpc>
                <a:spcPct val="150000"/>
              </a:lnSpc>
              <a:defRPr/>
            </a:pPr>
            <a:r>
              <a:rPr lang="en-US" altLang="zh-CN" sz="2600" b="1" dirty="0">
                <a:latin typeface="+mj-lt"/>
              </a:rPr>
              <a:t>4. The boy got a </a:t>
            </a:r>
            <a:r>
              <a:rPr lang="en-US" altLang="zh-CN" sz="2600" b="1" dirty="0" smtClean="0">
                <a:latin typeface="+mj-lt"/>
              </a:rPr>
              <a:t>_____ </a:t>
            </a:r>
            <a:r>
              <a:rPr lang="en-US" altLang="zh-CN" sz="2600" b="1" dirty="0">
                <a:latin typeface="+mj-lt"/>
              </a:rPr>
              <a:t>when he saw his father in </a:t>
            </a:r>
          </a:p>
          <a:p>
            <a:pPr>
              <a:lnSpc>
                <a:spcPct val="150000"/>
              </a:lnSpc>
              <a:defRPr/>
            </a:pPr>
            <a:r>
              <a:rPr lang="en-US" altLang="zh-CN" sz="2600" b="1" dirty="0">
                <a:latin typeface="+mj-lt"/>
              </a:rPr>
              <a:t>    his school.</a:t>
            </a:r>
            <a:endParaRPr lang="zh-CN" altLang="zh-CN" sz="2600" b="1" dirty="0">
              <a:latin typeface="+mj-lt"/>
            </a:endParaRPr>
          </a:p>
          <a:p>
            <a:pPr>
              <a:lnSpc>
                <a:spcPct val="150000"/>
              </a:lnSpc>
              <a:defRPr/>
            </a:pPr>
            <a:r>
              <a:rPr lang="en-US" altLang="zh-CN" sz="2600" b="1" dirty="0">
                <a:latin typeface="+mj-lt"/>
              </a:rPr>
              <a:t>   A. surprising                </a:t>
            </a:r>
            <a:r>
              <a:rPr lang="en-US" altLang="zh-CN" sz="2600" b="1" dirty="0" smtClean="0">
                <a:latin typeface="+mj-lt"/>
              </a:rPr>
              <a:t> </a:t>
            </a:r>
            <a:r>
              <a:rPr lang="en-US" altLang="zh-CN" sz="2600" b="1" dirty="0">
                <a:latin typeface="+mj-lt"/>
              </a:rPr>
              <a:t>B. surprised</a:t>
            </a:r>
            <a:endParaRPr lang="zh-CN" altLang="zh-CN" sz="2600" b="1" dirty="0">
              <a:latin typeface="+mj-lt"/>
            </a:endParaRPr>
          </a:p>
          <a:p>
            <a:pPr>
              <a:lnSpc>
                <a:spcPct val="150000"/>
              </a:lnSpc>
              <a:defRPr/>
            </a:pPr>
            <a:r>
              <a:rPr lang="en-US" altLang="zh-CN" sz="2600" b="1" dirty="0">
                <a:latin typeface="+mj-lt"/>
              </a:rPr>
              <a:t>   C. surprise                    </a:t>
            </a:r>
            <a:r>
              <a:rPr lang="en-US" altLang="zh-CN" sz="2600" b="1" dirty="0" smtClean="0">
                <a:latin typeface="+mj-lt"/>
              </a:rPr>
              <a:t>D</a:t>
            </a:r>
            <a:r>
              <a:rPr lang="en-US" altLang="zh-CN" sz="2600" b="1" dirty="0">
                <a:latin typeface="+mj-lt"/>
              </a:rPr>
              <a:t>. more surprised</a:t>
            </a:r>
            <a:endParaRPr lang="zh-CN" altLang="zh-CN" sz="2600" b="1" dirty="0">
              <a:latin typeface="+mj-lt"/>
            </a:endParaRPr>
          </a:p>
        </p:txBody>
      </p:sp>
      <p:sp>
        <p:nvSpPr>
          <p:cNvPr id="4" name="矩形 3"/>
          <p:cNvSpPr>
            <a:spLocks noChangeArrowheads="1"/>
          </p:cNvSpPr>
          <p:nvPr/>
        </p:nvSpPr>
        <p:spPr bwMode="auto">
          <a:xfrm>
            <a:off x="3619500" y="1287463"/>
            <a:ext cx="5080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600" b="1">
                <a:solidFill>
                  <a:srgbClr val="FF0000"/>
                </a:solidFill>
                <a:latin typeface="Times New Roman" panose="02020603050405020304" pitchFamily="18" charset="0"/>
              </a:rPr>
              <a:t> C</a:t>
            </a:r>
            <a:endParaRPr lang="zh-CN" altLang="en-US">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87374" y="909638"/>
            <a:ext cx="8556625" cy="1892826"/>
          </a:xfrm>
          <a:prstGeom prst="rect">
            <a:avLst/>
          </a:prstGeom>
        </p:spPr>
        <p:txBody>
          <a:bodyPr wrap="square">
            <a:spAutoFit/>
          </a:bodyPr>
          <a:lstStyle/>
          <a:p>
            <a:pPr>
              <a:lnSpc>
                <a:spcPct val="150000"/>
              </a:lnSpc>
              <a:defRPr/>
            </a:pPr>
            <a:r>
              <a:rPr lang="en-US" altLang="zh-CN" sz="2600" b="1" dirty="0">
                <a:latin typeface="+mj-lt"/>
              </a:rPr>
              <a:t>5. I saw Li Ming </a:t>
            </a:r>
            <a:r>
              <a:rPr lang="en-US" altLang="zh-CN" sz="2600" b="1" dirty="0" smtClean="0">
                <a:latin typeface="+mj-lt"/>
              </a:rPr>
              <a:t>____ near </a:t>
            </a:r>
            <a:r>
              <a:rPr lang="en-US" altLang="zh-CN" sz="2600" b="1" dirty="0">
                <a:latin typeface="+mj-lt"/>
              </a:rPr>
              <a:t>the river on my way home.</a:t>
            </a:r>
            <a:endParaRPr lang="zh-CN" altLang="zh-CN" sz="2600" b="1" dirty="0">
              <a:latin typeface="+mj-lt"/>
            </a:endParaRPr>
          </a:p>
          <a:p>
            <a:pPr>
              <a:lnSpc>
                <a:spcPct val="150000"/>
              </a:lnSpc>
              <a:defRPr/>
            </a:pPr>
            <a:r>
              <a:rPr lang="en-US" altLang="zh-CN" sz="2600" b="1" dirty="0">
                <a:latin typeface="+mj-lt"/>
              </a:rPr>
              <a:t>     A. plays                          B. playing</a:t>
            </a:r>
            <a:endParaRPr lang="zh-CN" altLang="zh-CN" sz="2600" b="1" dirty="0">
              <a:latin typeface="+mj-lt"/>
            </a:endParaRPr>
          </a:p>
          <a:p>
            <a:pPr>
              <a:lnSpc>
                <a:spcPct val="150000"/>
              </a:lnSpc>
              <a:defRPr/>
            </a:pPr>
            <a:r>
              <a:rPr lang="en-US" altLang="zh-CN" sz="2600" b="1" dirty="0">
                <a:latin typeface="+mj-lt"/>
              </a:rPr>
              <a:t>     C. to play                       D. played</a:t>
            </a:r>
            <a:endParaRPr lang="zh-CN" altLang="zh-CN" sz="2600" b="1" dirty="0">
              <a:latin typeface="+mj-lt"/>
            </a:endParaRPr>
          </a:p>
        </p:txBody>
      </p:sp>
      <p:sp>
        <p:nvSpPr>
          <p:cNvPr id="3" name="矩形 2"/>
          <p:cNvSpPr/>
          <p:nvPr/>
        </p:nvSpPr>
        <p:spPr>
          <a:xfrm>
            <a:off x="3497263" y="1023938"/>
            <a:ext cx="406400" cy="492125"/>
          </a:xfrm>
          <a:prstGeom prst="rect">
            <a:avLst/>
          </a:prstGeom>
        </p:spPr>
        <p:txBody>
          <a:bodyPr wrap="none">
            <a:spAutoFit/>
          </a:bodyPr>
          <a:lstStyle/>
          <a:p>
            <a:pPr>
              <a:defRPr/>
            </a:pPr>
            <a:r>
              <a:rPr lang="en-US" altLang="zh-CN" sz="2600" b="1" dirty="0">
                <a:solidFill>
                  <a:srgbClr val="FF0000"/>
                </a:solidFill>
                <a:latin typeface="+mj-lt"/>
              </a:rPr>
              <a:t>B</a:t>
            </a:r>
            <a:endParaRPr lang="zh-CN" altLang="en-US" sz="2600" b="1" dirty="0">
              <a:solidFill>
                <a:srgbClr val="FF0000"/>
              </a:solidFill>
              <a:latin typeface="+mj-lt"/>
            </a:endParaRPr>
          </a:p>
        </p:txBody>
      </p:sp>
      <p:sp>
        <p:nvSpPr>
          <p:cNvPr id="4" name="矩形 3"/>
          <p:cNvSpPr/>
          <p:nvPr/>
        </p:nvSpPr>
        <p:spPr>
          <a:xfrm>
            <a:off x="569913" y="2784475"/>
            <a:ext cx="8332787" cy="1893888"/>
          </a:xfrm>
          <a:prstGeom prst="rect">
            <a:avLst/>
          </a:prstGeom>
        </p:spPr>
        <p:txBody>
          <a:bodyPr>
            <a:spAutoFit/>
          </a:bodyPr>
          <a:lstStyle/>
          <a:p>
            <a:pPr>
              <a:lnSpc>
                <a:spcPct val="150000"/>
              </a:lnSpc>
              <a:defRPr/>
            </a:pPr>
            <a:r>
              <a:rPr lang="en-US" altLang="zh-CN" sz="2600" b="1" dirty="0">
                <a:latin typeface="+mj-lt"/>
              </a:rPr>
              <a:t>6. — When did you </a:t>
            </a:r>
            <a:r>
              <a:rPr lang="en-US" altLang="zh-CN" sz="2600" b="1" dirty="0" smtClean="0">
                <a:latin typeface="+mj-lt"/>
              </a:rPr>
              <a:t>_____ </a:t>
            </a:r>
            <a:r>
              <a:rPr lang="en-US" altLang="zh-CN" sz="2600" b="1" dirty="0">
                <a:latin typeface="+mj-lt"/>
              </a:rPr>
              <a:t>lunch yesterday?</a:t>
            </a:r>
          </a:p>
          <a:p>
            <a:pPr>
              <a:lnSpc>
                <a:spcPct val="150000"/>
              </a:lnSpc>
              <a:defRPr/>
            </a:pPr>
            <a:r>
              <a:rPr lang="en-US" altLang="zh-CN" sz="2600" b="1" dirty="0">
                <a:latin typeface="+mj-lt"/>
              </a:rPr>
              <a:t>    — At about 12:30.</a:t>
            </a:r>
            <a:endParaRPr lang="zh-CN" altLang="zh-CN" sz="2600" b="1" dirty="0">
              <a:latin typeface="+mj-lt"/>
            </a:endParaRPr>
          </a:p>
          <a:p>
            <a:pPr>
              <a:lnSpc>
                <a:spcPct val="150000"/>
              </a:lnSpc>
              <a:defRPr/>
            </a:pPr>
            <a:r>
              <a:rPr lang="en-US" altLang="zh-CN" sz="2600" b="1" dirty="0">
                <a:latin typeface="+mj-lt"/>
              </a:rPr>
              <a:t>     A. have           B. had            C. having         D. has</a:t>
            </a:r>
            <a:endParaRPr lang="zh-CN" altLang="zh-CN" sz="2600" b="1" dirty="0">
              <a:latin typeface="+mj-lt"/>
            </a:endParaRPr>
          </a:p>
        </p:txBody>
      </p:sp>
      <p:sp>
        <p:nvSpPr>
          <p:cNvPr id="6" name="矩形 5"/>
          <p:cNvSpPr>
            <a:spLocks noChangeArrowheads="1"/>
          </p:cNvSpPr>
          <p:nvPr/>
        </p:nvSpPr>
        <p:spPr bwMode="auto">
          <a:xfrm>
            <a:off x="3843338" y="2884488"/>
            <a:ext cx="425450"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600" b="1">
                <a:solidFill>
                  <a:srgbClr val="FF0000"/>
                </a:solidFill>
                <a:latin typeface="Times New Roman" panose="02020603050405020304" pitchFamily="18" charset="0"/>
              </a:rPr>
              <a:t>A</a:t>
            </a:r>
            <a:endParaRPr lang="zh-CN" altLang="en-US">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http://i02.pic.sogou.com/9248c21494b4806f"/>
          <p:cNvPicPr>
            <a:picLocks noChangeAspect="1" noChangeArrowheads="1"/>
          </p:cNvPicPr>
          <p:nvPr/>
        </p:nvPicPr>
        <p:blipFill>
          <a:blip r:embed="rId2" cstate="email">
            <a:clrChange>
              <a:clrFrom>
                <a:srgbClr val="FBFFFF"/>
              </a:clrFrom>
              <a:clrTo>
                <a:srgbClr val="FBFFFF">
                  <a:alpha val="0"/>
                </a:srgbClr>
              </a:clrTo>
            </a:clrChange>
          </a:blip>
          <a:srcRect/>
          <a:stretch>
            <a:fillRect/>
          </a:stretch>
        </p:blipFill>
        <p:spPr bwMode="auto">
          <a:xfrm>
            <a:off x="1911350" y="703263"/>
            <a:ext cx="5375275" cy="394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19150" y="739775"/>
            <a:ext cx="8058150" cy="1893888"/>
          </a:xfrm>
          <a:prstGeom prst="rect">
            <a:avLst/>
          </a:prstGeom>
        </p:spPr>
        <p:txBody>
          <a:bodyPr wrap="square">
            <a:spAutoFit/>
          </a:bodyPr>
          <a:lstStyle/>
          <a:p>
            <a:pPr>
              <a:lnSpc>
                <a:spcPct val="150000"/>
              </a:lnSpc>
              <a:defRPr/>
            </a:pPr>
            <a:r>
              <a:rPr lang="en-US" altLang="zh-CN" sz="2600" b="1" dirty="0">
                <a:latin typeface="+mj-lt"/>
              </a:rPr>
              <a:t>7. Don’t _______ so often. It’s bad for your health.</a:t>
            </a:r>
            <a:endParaRPr lang="zh-CN" altLang="zh-CN" sz="2600" b="1" dirty="0">
              <a:latin typeface="+mj-lt"/>
            </a:endParaRPr>
          </a:p>
          <a:p>
            <a:pPr>
              <a:lnSpc>
                <a:spcPct val="150000"/>
              </a:lnSpc>
              <a:defRPr/>
            </a:pPr>
            <a:r>
              <a:rPr lang="en-US" altLang="zh-CN" sz="2600" b="1" dirty="0">
                <a:latin typeface="+mj-lt"/>
              </a:rPr>
              <a:t>     A. get up                           B. stay up</a:t>
            </a:r>
            <a:endParaRPr lang="zh-CN" altLang="zh-CN" sz="2600" b="1" dirty="0">
              <a:latin typeface="+mj-lt"/>
            </a:endParaRPr>
          </a:p>
          <a:p>
            <a:pPr>
              <a:lnSpc>
                <a:spcPct val="150000"/>
              </a:lnSpc>
              <a:defRPr/>
            </a:pPr>
            <a:r>
              <a:rPr lang="en-US" altLang="zh-CN" sz="2600" b="1" dirty="0">
                <a:latin typeface="+mj-lt"/>
              </a:rPr>
              <a:t>     C. look up                        D. come up</a:t>
            </a:r>
            <a:endParaRPr lang="zh-CN" altLang="zh-CN" sz="2600" b="1" dirty="0">
              <a:latin typeface="+mj-lt"/>
            </a:endParaRPr>
          </a:p>
        </p:txBody>
      </p:sp>
      <p:sp>
        <p:nvSpPr>
          <p:cNvPr id="40963" name="矩形 3"/>
          <p:cNvSpPr>
            <a:spLocks noChangeArrowheads="1"/>
          </p:cNvSpPr>
          <p:nvPr/>
        </p:nvSpPr>
        <p:spPr bwMode="auto">
          <a:xfrm>
            <a:off x="2547938" y="844550"/>
            <a:ext cx="40798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600" b="1">
                <a:solidFill>
                  <a:srgbClr val="FF0000"/>
                </a:solidFill>
                <a:latin typeface="Times New Roman" panose="02020603050405020304" pitchFamily="18" charset="0"/>
              </a:rPr>
              <a:t>B</a:t>
            </a:r>
            <a:endParaRPr lang="zh-CN" altLang="en-US">
              <a:solidFill>
                <a:srgbClr val="FF0000"/>
              </a:solidFill>
            </a:endParaRPr>
          </a:p>
        </p:txBody>
      </p:sp>
      <p:sp>
        <p:nvSpPr>
          <p:cNvPr id="5" name="矩形 4"/>
          <p:cNvSpPr/>
          <p:nvPr/>
        </p:nvSpPr>
        <p:spPr>
          <a:xfrm>
            <a:off x="846137" y="2651125"/>
            <a:ext cx="8228851" cy="2492990"/>
          </a:xfrm>
          <a:prstGeom prst="rect">
            <a:avLst/>
          </a:prstGeom>
        </p:spPr>
        <p:txBody>
          <a:bodyPr wrap="square">
            <a:spAutoFit/>
          </a:bodyPr>
          <a:lstStyle/>
          <a:p>
            <a:pPr>
              <a:lnSpc>
                <a:spcPct val="150000"/>
              </a:lnSpc>
              <a:defRPr/>
            </a:pPr>
            <a:r>
              <a:rPr lang="en-US" altLang="zh-CN" sz="2600" b="1" dirty="0">
                <a:latin typeface="+mj-lt"/>
              </a:rPr>
              <a:t>8. It’s cold outside. </a:t>
            </a:r>
            <a:r>
              <a:rPr lang="en-US" altLang="zh-CN" sz="2600" b="1" dirty="0" smtClean="0">
                <a:latin typeface="+mj-lt"/>
              </a:rPr>
              <a:t>_____ </a:t>
            </a:r>
            <a:r>
              <a:rPr lang="en-US" altLang="zh-CN" sz="2600" b="1" dirty="0">
                <a:latin typeface="+mj-lt"/>
              </a:rPr>
              <a:t>your coat before you go out.</a:t>
            </a:r>
          </a:p>
          <a:p>
            <a:pPr>
              <a:lnSpc>
                <a:spcPct val="150000"/>
              </a:lnSpc>
              <a:defRPr/>
            </a:pPr>
            <a:r>
              <a:rPr lang="en-US" altLang="zh-CN" sz="2600" b="1" dirty="0">
                <a:latin typeface="+mj-lt"/>
              </a:rPr>
              <a:t>      A. Put on                           B. Turn on</a:t>
            </a:r>
            <a:endParaRPr lang="zh-CN" altLang="zh-CN" sz="2600" b="1" dirty="0">
              <a:latin typeface="+mj-lt"/>
            </a:endParaRPr>
          </a:p>
          <a:p>
            <a:pPr>
              <a:lnSpc>
                <a:spcPct val="150000"/>
              </a:lnSpc>
              <a:defRPr/>
            </a:pPr>
            <a:r>
              <a:rPr lang="en-US" altLang="zh-CN" sz="2600" b="1" dirty="0">
                <a:latin typeface="+mj-lt"/>
              </a:rPr>
              <a:t>      C. Put up                           D. Give up</a:t>
            </a:r>
            <a:endParaRPr lang="zh-CN" altLang="zh-CN" sz="2600" b="1" dirty="0">
              <a:latin typeface="+mj-lt"/>
            </a:endParaRPr>
          </a:p>
        </p:txBody>
      </p:sp>
      <p:sp>
        <p:nvSpPr>
          <p:cNvPr id="40965" name="矩形 6"/>
          <p:cNvSpPr>
            <a:spLocks noChangeArrowheads="1"/>
          </p:cNvSpPr>
          <p:nvPr/>
        </p:nvSpPr>
        <p:spPr bwMode="auto">
          <a:xfrm>
            <a:off x="4054475" y="2755900"/>
            <a:ext cx="42545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600" b="1">
                <a:solidFill>
                  <a:srgbClr val="FF0000"/>
                </a:solidFill>
                <a:latin typeface="Times New Roman" panose="02020603050405020304" pitchFamily="18" charset="0"/>
              </a:rPr>
              <a:t>A</a:t>
            </a:r>
            <a:endParaRPr lang="zh-CN" altLang="en-US">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963"/>
                                        </p:tgtEl>
                                        <p:attrNameLst>
                                          <p:attrName>style.visibility</p:attrName>
                                        </p:attrNameLst>
                                      </p:cBhvr>
                                      <p:to>
                                        <p:strVal val="visible"/>
                                      </p:to>
                                    </p:set>
                                    <p:animEffect transition="in" filter="fade">
                                      <p:cBhvr>
                                        <p:cTn id="7" dur="500"/>
                                        <p:tgtEl>
                                          <p:spTgt spid="4096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0965"/>
                                        </p:tgtEl>
                                        <p:attrNameLst>
                                          <p:attrName>style.visibility</p:attrName>
                                        </p:attrNameLst>
                                      </p:cBhvr>
                                      <p:to>
                                        <p:strVal val="visible"/>
                                      </p:to>
                                    </p:set>
                                    <p:animEffect transition="in" filter="fade">
                                      <p:cBhvr>
                                        <p:cTn id="12" dur="500"/>
                                        <p:tgtEl>
                                          <p:spTgt spid="409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p:bldP spid="40965"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03274" y="1084263"/>
            <a:ext cx="8228583" cy="1292662"/>
          </a:xfrm>
          <a:prstGeom prst="rect">
            <a:avLst/>
          </a:prstGeom>
        </p:spPr>
        <p:txBody>
          <a:bodyPr wrap="square">
            <a:spAutoFit/>
          </a:bodyPr>
          <a:lstStyle/>
          <a:p>
            <a:pPr>
              <a:lnSpc>
                <a:spcPct val="150000"/>
              </a:lnSpc>
              <a:defRPr/>
            </a:pPr>
            <a:r>
              <a:rPr lang="en-US" altLang="zh-CN" sz="2600" b="1" dirty="0">
                <a:latin typeface="+mj-lt"/>
              </a:rPr>
              <a:t>9. We can  ________ </a:t>
            </a:r>
            <a:r>
              <a:rPr lang="en-US" altLang="zh-CN" sz="2600" b="1" dirty="0" smtClean="0">
                <a:latin typeface="+mj-lt"/>
              </a:rPr>
              <a:t>______ </a:t>
            </a:r>
            <a:r>
              <a:rPr lang="en-US" altLang="zh-CN" sz="2600" b="1" dirty="0">
                <a:latin typeface="+mj-lt"/>
              </a:rPr>
              <a:t>some posters to make </a:t>
            </a:r>
          </a:p>
          <a:p>
            <a:pPr>
              <a:lnSpc>
                <a:spcPct val="150000"/>
              </a:lnSpc>
              <a:defRPr/>
            </a:pPr>
            <a:r>
              <a:rPr lang="en-US" altLang="zh-CN" sz="2600" b="1" dirty="0">
                <a:latin typeface="+mj-lt"/>
              </a:rPr>
              <a:t>    people know the latest movie </a:t>
            </a:r>
            <a:r>
              <a:rPr lang="en-US" altLang="zh-CN" sz="2600" b="1" i="1" dirty="0">
                <a:latin typeface="+mj-lt"/>
              </a:rPr>
              <a:t>Ant-Man</a:t>
            </a:r>
            <a:r>
              <a:rPr lang="en-US" altLang="zh-CN" sz="2600" b="1" dirty="0">
                <a:latin typeface="+mj-lt"/>
              </a:rPr>
              <a:t>.</a:t>
            </a:r>
            <a:endParaRPr lang="zh-CN" altLang="zh-CN" sz="2600" b="1" dirty="0">
              <a:latin typeface="+mj-lt"/>
            </a:endParaRPr>
          </a:p>
        </p:txBody>
      </p:sp>
      <p:sp>
        <p:nvSpPr>
          <p:cNvPr id="3" name="矩形 2"/>
          <p:cNvSpPr/>
          <p:nvPr/>
        </p:nvSpPr>
        <p:spPr>
          <a:xfrm>
            <a:off x="2813050" y="1181100"/>
            <a:ext cx="2208213" cy="492125"/>
          </a:xfrm>
          <a:prstGeom prst="rect">
            <a:avLst/>
          </a:prstGeom>
        </p:spPr>
        <p:txBody>
          <a:bodyPr>
            <a:spAutoFit/>
          </a:bodyPr>
          <a:lstStyle/>
          <a:p>
            <a:pPr>
              <a:defRPr/>
            </a:pPr>
            <a:r>
              <a:rPr lang="en-US" altLang="zh-CN" sz="2600" b="1" dirty="0">
                <a:solidFill>
                  <a:srgbClr val="FF0000"/>
                </a:solidFill>
                <a:latin typeface="+mj-lt"/>
              </a:rPr>
              <a:t>put   </a:t>
            </a:r>
            <a:r>
              <a:rPr lang="en-US" altLang="zh-CN" sz="2600" b="1" dirty="0" smtClean="0">
                <a:solidFill>
                  <a:srgbClr val="FF0000"/>
                </a:solidFill>
                <a:latin typeface="+mj-lt"/>
              </a:rPr>
              <a:t>       </a:t>
            </a:r>
            <a:r>
              <a:rPr lang="en-US" altLang="zh-CN" sz="2600" b="1" dirty="0">
                <a:solidFill>
                  <a:srgbClr val="FF0000"/>
                </a:solidFill>
                <a:latin typeface="+mj-lt"/>
              </a:rPr>
              <a:t>up</a:t>
            </a:r>
            <a:endParaRPr lang="zh-CN" altLang="en-US" sz="2600" b="1" dirty="0">
              <a:solidFill>
                <a:srgbClr val="FF0000"/>
              </a:solidFill>
              <a:latin typeface="+mj-lt"/>
            </a:endParaRPr>
          </a:p>
        </p:txBody>
      </p:sp>
      <p:sp>
        <p:nvSpPr>
          <p:cNvPr id="41988" name="矩形 3"/>
          <p:cNvSpPr>
            <a:spLocks noChangeArrowheads="1"/>
          </p:cNvSpPr>
          <p:nvPr/>
        </p:nvSpPr>
        <p:spPr bwMode="auto">
          <a:xfrm>
            <a:off x="769938" y="2478088"/>
            <a:ext cx="7780337" cy="1217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en-US" altLang="zh-CN" sz="2600" b="1">
                <a:latin typeface="Times New Roman" panose="02020603050405020304" pitchFamily="18" charset="0"/>
                <a:ea typeface="黑体" panose="02010609060101010101" charset="-122"/>
              </a:rPr>
              <a:t>10. Let’s _______ (go) to school together.</a:t>
            </a:r>
          </a:p>
          <a:p>
            <a:pPr>
              <a:lnSpc>
                <a:spcPct val="150000"/>
              </a:lnSpc>
            </a:pPr>
            <a:r>
              <a:rPr lang="en-US" altLang="zh-CN" sz="2600" b="1">
                <a:latin typeface="Times New Roman" panose="02020603050405020304" pitchFamily="18" charset="0"/>
                <a:ea typeface="黑体" panose="02010609060101010101" charset="-122"/>
              </a:rPr>
              <a:t>                                   </a:t>
            </a:r>
            <a:r>
              <a:rPr lang="zh-CN" altLang="en-US" sz="2600" b="1">
                <a:latin typeface="Times New Roman" panose="02020603050405020304" pitchFamily="18" charset="0"/>
                <a:ea typeface="黑体" panose="02010609060101010101" charset="-122"/>
              </a:rPr>
              <a:t>（</a:t>
            </a:r>
            <a:r>
              <a:rPr lang="zh-CN" altLang="zh-CN" sz="2600" b="1">
                <a:latin typeface="Times New Roman" panose="02020603050405020304" pitchFamily="18" charset="0"/>
                <a:ea typeface="黑体" panose="02010609060101010101" charset="-122"/>
              </a:rPr>
              <a:t>用所给词的正确形式填空</a:t>
            </a:r>
            <a:r>
              <a:rPr lang="zh-CN" altLang="en-US" sz="2600" b="1">
                <a:latin typeface="Times New Roman" panose="02020603050405020304" pitchFamily="18" charset="0"/>
                <a:ea typeface="黑体" panose="02010609060101010101" charset="-122"/>
              </a:rPr>
              <a:t>）</a:t>
            </a:r>
            <a:endParaRPr lang="zh-CN" altLang="zh-CN" sz="2600" b="1">
              <a:latin typeface="Times New Roman" panose="02020603050405020304" pitchFamily="18" charset="0"/>
              <a:ea typeface="黑体" panose="02010609060101010101" charset="-122"/>
            </a:endParaRPr>
          </a:p>
        </p:txBody>
      </p:sp>
      <p:sp>
        <p:nvSpPr>
          <p:cNvPr id="6" name="矩形 5"/>
          <p:cNvSpPr>
            <a:spLocks noChangeArrowheads="1"/>
          </p:cNvSpPr>
          <p:nvPr/>
        </p:nvSpPr>
        <p:spPr bwMode="auto">
          <a:xfrm>
            <a:off x="2554288" y="2560638"/>
            <a:ext cx="517525"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600" b="1">
                <a:solidFill>
                  <a:srgbClr val="FF0000"/>
                </a:solidFill>
                <a:latin typeface="Times New Roman" panose="02020603050405020304" pitchFamily="18" charset="0"/>
                <a:ea typeface="黑体" panose="02010609060101010101" charset="-122"/>
              </a:rPr>
              <a:t>go</a:t>
            </a:r>
            <a:endParaRPr lang="zh-CN" altLang="en-US">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2" descr="http://m2.quanjing.com/2m/mf007/mf700-00057300.jpg"/>
          <p:cNvPicPr>
            <a:picLocks noChangeAspect="1" noChangeArrowheads="1"/>
          </p:cNvPicPr>
          <p:nvPr/>
        </p:nvPicPr>
        <p:blipFill>
          <a:blip r:embed="rId2" cstate="email"/>
          <a:srcRect/>
          <a:stretch>
            <a:fillRect/>
          </a:stretch>
        </p:blipFill>
        <p:spPr bwMode="auto">
          <a:xfrm>
            <a:off x="1744711" y="357405"/>
            <a:ext cx="5505653" cy="37475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52226"/>
                                        </p:tgtEl>
                                        <p:attrNameLst>
                                          <p:attrName>style.visibility</p:attrName>
                                        </p:attrNameLst>
                                      </p:cBhvr>
                                      <p:to>
                                        <p:strVal val="visible"/>
                                      </p:to>
                                    </p:set>
                                    <p:animEffect transition="in" filter="diamond(in)">
                                      <p:cBhvr>
                                        <p:cTn id="7" dur="2000"/>
                                        <p:tgtEl>
                                          <p:spTgt spid="522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组合 4"/>
          <p:cNvGrpSpPr/>
          <p:nvPr/>
        </p:nvGrpSpPr>
        <p:grpSpPr bwMode="auto">
          <a:xfrm>
            <a:off x="417513" y="831850"/>
            <a:ext cx="838200" cy="584200"/>
            <a:chOff x="449580" y="517058"/>
            <a:chExt cx="838200" cy="584775"/>
          </a:xfrm>
        </p:grpSpPr>
        <p:sp>
          <p:nvSpPr>
            <p:cNvPr id="4" name="椭圆 3"/>
            <p:cNvSpPr/>
            <p:nvPr/>
          </p:nvSpPr>
          <p:spPr>
            <a:xfrm>
              <a:off x="449580" y="571086"/>
              <a:ext cx="739775" cy="502144"/>
            </a:xfrm>
            <a:prstGeom prst="ellips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anose="020B0604020202020204" pitchFamily="34" charset="0"/>
                <a:buNone/>
                <a:defRPr/>
              </a:pPr>
              <a:endParaRPr lang="zh-CN" altLang="en-US" sz="3200" b="1" dirty="0">
                <a:solidFill>
                  <a:srgbClr val="0000FF"/>
                </a:solidFill>
              </a:endParaRPr>
            </a:p>
          </p:txBody>
        </p:sp>
        <p:sp>
          <p:nvSpPr>
            <p:cNvPr id="6155" name="TextBox 3"/>
            <p:cNvSpPr txBox="1">
              <a:spLocks noChangeArrowheads="1"/>
            </p:cNvSpPr>
            <p:nvPr/>
          </p:nvSpPr>
          <p:spPr bwMode="auto">
            <a:xfrm>
              <a:off x="502920" y="517058"/>
              <a:ext cx="78486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3200" b="1">
                  <a:solidFill>
                    <a:srgbClr val="0000FF"/>
                  </a:solidFill>
                </a:rPr>
                <a:t>2a</a:t>
              </a:r>
              <a:endParaRPr lang="zh-CN" altLang="en-US" sz="3200" b="1">
                <a:solidFill>
                  <a:srgbClr val="0000FF"/>
                </a:solidFill>
              </a:endParaRPr>
            </a:p>
          </p:txBody>
        </p:sp>
      </p:grpSp>
      <p:sp>
        <p:nvSpPr>
          <p:cNvPr id="22" name="矩形 21"/>
          <p:cNvSpPr/>
          <p:nvPr/>
        </p:nvSpPr>
        <p:spPr>
          <a:xfrm>
            <a:off x="1255713" y="647700"/>
            <a:ext cx="7126287" cy="954088"/>
          </a:xfrm>
          <a:prstGeom prst="rect">
            <a:avLst/>
          </a:prstGeom>
        </p:spPr>
        <p:txBody>
          <a:bodyPr>
            <a:spAutoFit/>
          </a:bodyPr>
          <a:lstStyle/>
          <a:p>
            <a:pPr defTabSz="913130">
              <a:defRPr/>
            </a:pPr>
            <a:r>
              <a:rPr lang="en-US" altLang="zh-CN" sz="2800" b="1" dirty="0">
                <a:solidFill>
                  <a:srgbClr val="000000"/>
                </a:solidFill>
                <a:latin typeface="+mj-lt"/>
                <a:cs typeface="Times New Roman" panose="02020603050405020304" pitchFamily="18" charset="0"/>
              </a:rPr>
              <a:t>What kinds of animals are people sometimes afraid of? Why? Make a list.               </a:t>
            </a:r>
          </a:p>
        </p:txBody>
      </p:sp>
      <p:sp>
        <p:nvSpPr>
          <p:cNvPr id="23" name="Text Box 16"/>
          <p:cNvSpPr txBox="1">
            <a:spLocks noChangeArrowheads="1"/>
          </p:cNvSpPr>
          <p:nvPr/>
        </p:nvSpPr>
        <p:spPr bwMode="auto">
          <a:xfrm>
            <a:off x="3870325" y="3651250"/>
            <a:ext cx="1169988"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445" tIns="43223" rIns="86445" bIns="43223">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800" b="1">
                <a:solidFill>
                  <a:srgbClr val="FF0000"/>
                </a:solidFill>
                <a:latin typeface="Times New Roman" panose="02020603050405020304" pitchFamily="18" charset="0"/>
                <a:ea typeface="Arial Unicode MS" panose="020B0604020202020204" pitchFamily="34" charset="-122"/>
              </a:rPr>
              <a:t>spider</a:t>
            </a:r>
          </a:p>
        </p:txBody>
      </p:sp>
      <p:sp>
        <p:nvSpPr>
          <p:cNvPr id="26" name="Text Box 16"/>
          <p:cNvSpPr txBox="1">
            <a:spLocks noChangeArrowheads="1"/>
          </p:cNvSpPr>
          <p:nvPr/>
        </p:nvSpPr>
        <p:spPr bwMode="auto">
          <a:xfrm>
            <a:off x="1441450" y="3651250"/>
            <a:ext cx="124142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445" tIns="43223" rIns="86445" bIns="43223">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800" b="1">
                <a:solidFill>
                  <a:srgbClr val="FF0000"/>
                </a:solidFill>
                <a:latin typeface="Times New Roman" panose="02020603050405020304" pitchFamily="18" charset="0"/>
                <a:ea typeface="Arial Unicode MS" panose="020B0604020202020204" pitchFamily="34" charset="-122"/>
              </a:rPr>
              <a:t>mouse</a:t>
            </a:r>
          </a:p>
        </p:txBody>
      </p:sp>
      <p:sp>
        <p:nvSpPr>
          <p:cNvPr id="29" name="Text Box 21"/>
          <p:cNvSpPr txBox="1">
            <a:spLocks noChangeArrowheads="1"/>
          </p:cNvSpPr>
          <p:nvPr/>
        </p:nvSpPr>
        <p:spPr bwMode="auto">
          <a:xfrm>
            <a:off x="6550025" y="3662363"/>
            <a:ext cx="1054100" cy="517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6445" tIns="43223" rIns="86445" bIns="43223">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800" b="1">
                <a:solidFill>
                  <a:srgbClr val="FF0000"/>
                </a:solidFill>
                <a:latin typeface="Times New Roman" panose="02020603050405020304" pitchFamily="18" charset="0"/>
                <a:cs typeface="Times New Roman" panose="02020603050405020304" pitchFamily="18" charset="0"/>
              </a:rPr>
              <a:t>snake</a:t>
            </a:r>
          </a:p>
        </p:txBody>
      </p:sp>
      <p:pic>
        <p:nvPicPr>
          <p:cNvPr id="5142" name="Picture 22" descr="http://pic48.nipic.com/20140909/2531170_205123167000_2.jpg"/>
          <p:cNvPicPr>
            <a:picLocks noChangeAspect="1" noChangeArrowheads="1"/>
          </p:cNvPicPr>
          <p:nvPr/>
        </p:nvPicPr>
        <p:blipFill>
          <a:blip r:embed="rId2" cstate="email">
            <a:clrChange>
              <a:clrFrom>
                <a:srgbClr val="FFFFFF"/>
              </a:clrFrom>
              <a:clrTo>
                <a:srgbClr val="FFFFFF">
                  <a:alpha val="0"/>
                </a:srgbClr>
              </a:clrTo>
            </a:clrChange>
          </a:blip>
          <a:srcRect/>
          <a:stretch>
            <a:fillRect/>
          </a:stretch>
        </p:blipFill>
        <p:spPr bwMode="auto">
          <a:xfrm>
            <a:off x="3556000" y="2030413"/>
            <a:ext cx="2122488" cy="1347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8" name="Picture 28" descr="http://img1.niutuku.com/hd/1308/44/44-niutuku.com-241933.jpg"/>
          <p:cNvPicPr>
            <a:picLocks noChangeAspect="1" noChangeArrowheads="1"/>
          </p:cNvPicPr>
          <p:nvPr/>
        </p:nvPicPr>
        <p:blipFill>
          <a:blip r:embed="rId3" cstate="email">
            <a:clrChange>
              <a:clrFrom>
                <a:srgbClr val="FFFFFF"/>
              </a:clrFrom>
              <a:clrTo>
                <a:srgbClr val="FFFFFF">
                  <a:alpha val="0"/>
                </a:srgbClr>
              </a:clrTo>
            </a:clrChange>
          </a:blip>
          <a:srcRect/>
          <a:stretch>
            <a:fillRect/>
          </a:stretch>
        </p:blipFill>
        <p:spPr bwMode="auto">
          <a:xfrm>
            <a:off x="814388" y="2030413"/>
            <a:ext cx="1936750" cy="143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50" name="Picture 30" descr="http://pic12.nipic.com/20100802/4144568_100729002518_2.jpg"/>
          <p:cNvPicPr>
            <a:picLocks noChangeAspect="1" noChangeArrowheads="1"/>
          </p:cNvPicPr>
          <p:nvPr/>
        </p:nvPicPr>
        <p:blipFill>
          <a:blip r:embed="rId4" cstate="email">
            <a:clrChange>
              <a:clrFrom>
                <a:srgbClr val="FBFBFB"/>
              </a:clrFrom>
              <a:clrTo>
                <a:srgbClr val="FBFBFB">
                  <a:alpha val="0"/>
                </a:srgbClr>
              </a:clrTo>
            </a:clrChange>
          </a:blip>
          <a:srcRect/>
          <a:stretch>
            <a:fillRect/>
          </a:stretch>
        </p:blipFill>
        <p:spPr bwMode="auto">
          <a:xfrm>
            <a:off x="5937250" y="2087563"/>
            <a:ext cx="2571750" cy="137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148"/>
                                        </p:tgtEl>
                                        <p:attrNameLst>
                                          <p:attrName>style.visibility</p:attrName>
                                        </p:attrNameLst>
                                      </p:cBhvr>
                                      <p:to>
                                        <p:strVal val="visible"/>
                                      </p:to>
                                    </p:set>
                                    <p:animEffect transition="in" filter="circle(in)">
                                      <p:cBhvr>
                                        <p:cTn id="7" dur="2000"/>
                                        <p:tgtEl>
                                          <p:spTgt spid="5148"/>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5142"/>
                                        </p:tgtEl>
                                        <p:attrNameLst>
                                          <p:attrName>style.visibility</p:attrName>
                                        </p:attrNameLst>
                                      </p:cBhvr>
                                      <p:to>
                                        <p:strVal val="visible"/>
                                      </p:to>
                                    </p:set>
                                    <p:animEffect transition="in" filter="randombar(horizontal)">
                                      <p:cBhvr>
                                        <p:cTn id="12" dur="500"/>
                                        <p:tgtEl>
                                          <p:spTgt spid="514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5150"/>
                                        </p:tgtEl>
                                        <p:attrNameLst>
                                          <p:attrName>style.visibility</p:attrName>
                                        </p:attrNameLst>
                                      </p:cBhvr>
                                      <p:to>
                                        <p:strVal val="visible"/>
                                      </p:to>
                                    </p:set>
                                    <p:animEffect transition="in" filter="wipe(down)">
                                      <p:cBhvr>
                                        <p:cTn id="17" dur="500"/>
                                        <p:tgtEl>
                                          <p:spTgt spid="5150"/>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grpId="0" nodeType="clickEffect">
                                  <p:stCondLst>
                                    <p:cond delay="0"/>
                                  </p:stCondLst>
                                  <p:childTnLst>
                                    <p:set>
                                      <p:cBhvr>
                                        <p:cTn id="21" dur="1" fill="hold">
                                          <p:stCondLst>
                                            <p:cond delay="0"/>
                                          </p:stCondLst>
                                        </p:cTn>
                                        <p:tgtEl>
                                          <p:spTgt spid="26"/>
                                        </p:tgtEl>
                                        <p:attrNameLst>
                                          <p:attrName>style.visibility</p:attrName>
                                        </p:attrNameLst>
                                      </p:cBhvr>
                                      <p:to>
                                        <p:strVal val="visible"/>
                                      </p:to>
                                    </p:set>
                                    <p:anim calcmode="lin" valueType="num">
                                      <p:cBhvr>
                                        <p:cTn id="22" dur="500" fill="hold"/>
                                        <p:tgtEl>
                                          <p:spTgt spid="26"/>
                                        </p:tgtEl>
                                        <p:attrNameLst>
                                          <p:attrName>ppt_w</p:attrName>
                                        </p:attrNameLst>
                                      </p:cBhvr>
                                      <p:tavLst>
                                        <p:tav tm="0">
                                          <p:val>
                                            <p:fltVal val="0"/>
                                          </p:val>
                                        </p:tav>
                                        <p:tav tm="100000">
                                          <p:val>
                                            <p:strVal val="#ppt_w"/>
                                          </p:val>
                                        </p:tav>
                                      </p:tavLst>
                                    </p:anim>
                                    <p:anim calcmode="lin" valueType="num">
                                      <p:cBhvr>
                                        <p:cTn id="23" dur="500" fill="hold"/>
                                        <p:tgtEl>
                                          <p:spTgt spid="26"/>
                                        </p:tgtEl>
                                        <p:attrNameLst>
                                          <p:attrName>ppt_h</p:attrName>
                                        </p:attrNameLst>
                                      </p:cBhvr>
                                      <p:tavLst>
                                        <p:tav tm="0">
                                          <p:val>
                                            <p:fltVal val="0"/>
                                          </p:val>
                                        </p:tav>
                                        <p:tav tm="100000">
                                          <p:val>
                                            <p:strVal val="#ppt_h"/>
                                          </p:val>
                                        </p:tav>
                                      </p:tavLst>
                                    </p:anim>
                                    <p:animEffect transition="in" filter="fade">
                                      <p:cBhvr>
                                        <p:cTn id="24" dur="500"/>
                                        <p:tgtEl>
                                          <p:spTgt spid="26"/>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23"/>
                                        </p:tgtEl>
                                        <p:attrNameLst>
                                          <p:attrName>style.visibility</p:attrName>
                                        </p:attrNameLst>
                                      </p:cBhvr>
                                      <p:to>
                                        <p:strVal val="visible"/>
                                      </p:to>
                                    </p:set>
                                    <p:anim calcmode="lin" valueType="num">
                                      <p:cBhvr>
                                        <p:cTn id="29" dur="500" fill="hold"/>
                                        <p:tgtEl>
                                          <p:spTgt spid="23"/>
                                        </p:tgtEl>
                                        <p:attrNameLst>
                                          <p:attrName>ppt_w</p:attrName>
                                        </p:attrNameLst>
                                      </p:cBhvr>
                                      <p:tavLst>
                                        <p:tav tm="0">
                                          <p:val>
                                            <p:fltVal val="0"/>
                                          </p:val>
                                        </p:tav>
                                        <p:tav tm="100000">
                                          <p:val>
                                            <p:strVal val="#ppt_w"/>
                                          </p:val>
                                        </p:tav>
                                      </p:tavLst>
                                    </p:anim>
                                    <p:anim calcmode="lin" valueType="num">
                                      <p:cBhvr>
                                        <p:cTn id="30" dur="500" fill="hold"/>
                                        <p:tgtEl>
                                          <p:spTgt spid="23"/>
                                        </p:tgtEl>
                                        <p:attrNameLst>
                                          <p:attrName>ppt_h</p:attrName>
                                        </p:attrNameLst>
                                      </p:cBhvr>
                                      <p:tavLst>
                                        <p:tav tm="0">
                                          <p:val>
                                            <p:fltVal val="0"/>
                                          </p:val>
                                        </p:tav>
                                        <p:tav tm="100000">
                                          <p:val>
                                            <p:strVal val="#ppt_h"/>
                                          </p:val>
                                        </p:tav>
                                      </p:tavLst>
                                    </p:anim>
                                    <p:animEffect transition="in" filter="fade">
                                      <p:cBhvr>
                                        <p:cTn id="31" dur="500"/>
                                        <p:tgtEl>
                                          <p:spTgt spid="23"/>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29"/>
                                        </p:tgtEl>
                                        <p:attrNameLst>
                                          <p:attrName>style.visibility</p:attrName>
                                        </p:attrNameLst>
                                      </p:cBhvr>
                                      <p:to>
                                        <p:strVal val="visible"/>
                                      </p:to>
                                    </p:set>
                                    <p:anim calcmode="lin" valueType="num">
                                      <p:cBhvr>
                                        <p:cTn id="36" dur="500" fill="hold"/>
                                        <p:tgtEl>
                                          <p:spTgt spid="29"/>
                                        </p:tgtEl>
                                        <p:attrNameLst>
                                          <p:attrName>ppt_w</p:attrName>
                                        </p:attrNameLst>
                                      </p:cBhvr>
                                      <p:tavLst>
                                        <p:tav tm="0">
                                          <p:val>
                                            <p:fltVal val="0"/>
                                          </p:val>
                                        </p:tav>
                                        <p:tav tm="100000">
                                          <p:val>
                                            <p:strVal val="#ppt_w"/>
                                          </p:val>
                                        </p:tav>
                                      </p:tavLst>
                                    </p:anim>
                                    <p:anim calcmode="lin" valueType="num">
                                      <p:cBhvr>
                                        <p:cTn id="37" dur="500" fill="hold"/>
                                        <p:tgtEl>
                                          <p:spTgt spid="29"/>
                                        </p:tgtEl>
                                        <p:attrNameLst>
                                          <p:attrName>ppt_h</p:attrName>
                                        </p:attrNameLst>
                                      </p:cBhvr>
                                      <p:tavLst>
                                        <p:tav tm="0">
                                          <p:val>
                                            <p:fltVal val="0"/>
                                          </p:val>
                                        </p:tav>
                                        <p:tav tm="100000">
                                          <p:val>
                                            <p:strVal val="#ppt_h"/>
                                          </p:val>
                                        </p:tav>
                                      </p:tavLst>
                                    </p:anim>
                                    <p:animEffect transition="in" filter="fade">
                                      <p:cBhvr>
                                        <p:cTn id="38"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6" grpId="0"/>
      <p:bldP spid="2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4" descr="http://pic13.nipic.com/20110416/6951428_095527499144_2.jpg"/>
          <p:cNvPicPr>
            <a:picLocks noChangeAspect="1" noChangeArrowheads="1"/>
          </p:cNvPicPr>
          <p:nvPr/>
        </p:nvPicPr>
        <p:blipFill rotWithShape="1">
          <a:blip r:embed="rId2" cstate="email"/>
          <a:srcRect/>
          <a:stretch>
            <a:fillRect/>
          </a:stretch>
        </p:blipFill>
        <p:spPr bwMode="auto">
          <a:xfrm>
            <a:off x="5977303" y="913988"/>
            <a:ext cx="2825270" cy="201483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24" name="Picture 26" descr="http://pic31.nipic.com/20130806/5252423_190550188000_2.jpg"/>
          <p:cNvPicPr>
            <a:picLocks noChangeAspect="1" noChangeArrowheads="1"/>
          </p:cNvPicPr>
          <p:nvPr/>
        </p:nvPicPr>
        <p:blipFill rotWithShape="1">
          <a:blip r:embed="rId3" cstate="email"/>
          <a:srcRect/>
          <a:stretch>
            <a:fillRect/>
          </a:stretch>
        </p:blipFill>
        <p:spPr bwMode="auto">
          <a:xfrm>
            <a:off x="272122" y="913988"/>
            <a:ext cx="2825270" cy="200234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25" name="Picture 32" descr="http://pic20.nipic.com/20120503/9981884_113545321350_2.jpg"/>
          <p:cNvPicPr>
            <a:picLocks noChangeAspect="1" noChangeArrowheads="1"/>
          </p:cNvPicPr>
          <p:nvPr/>
        </p:nvPicPr>
        <p:blipFill rotWithShape="1">
          <a:blip r:embed="rId4" cstate="email">
            <a:clrChange>
              <a:clrFrom>
                <a:srgbClr val="FFFFFF"/>
              </a:clrFrom>
              <a:clrTo>
                <a:srgbClr val="FFFFFF">
                  <a:alpha val="0"/>
                </a:srgbClr>
              </a:clrTo>
            </a:clrChange>
          </a:blip>
          <a:srcRect/>
          <a:stretch>
            <a:fillRect/>
          </a:stretch>
        </p:blipFill>
        <p:spPr bwMode="auto">
          <a:xfrm>
            <a:off x="3262440" y="1632270"/>
            <a:ext cx="2568427" cy="202644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6" name="Text Box 16"/>
          <p:cNvSpPr txBox="1">
            <a:spLocks noChangeArrowheads="1"/>
          </p:cNvSpPr>
          <p:nvPr/>
        </p:nvSpPr>
        <p:spPr bwMode="auto">
          <a:xfrm>
            <a:off x="4052888" y="3951288"/>
            <a:ext cx="9874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445" tIns="43223" rIns="86445" bIns="43223">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800" b="1">
                <a:solidFill>
                  <a:srgbClr val="FF0000"/>
                </a:solidFill>
                <a:latin typeface="Times New Roman" panose="02020603050405020304" pitchFamily="18" charset="0"/>
                <a:ea typeface="Arial Unicode MS" panose="020B0604020202020204" pitchFamily="34" charset="-122"/>
              </a:rPr>
              <a:t>wolf</a:t>
            </a:r>
          </a:p>
        </p:txBody>
      </p:sp>
      <p:sp>
        <p:nvSpPr>
          <p:cNvPr id="27" name="Text Box 19"/>
          <p:cNvSpPr txBox="1">
            <a:spLocks noChangeArrowheads="1"/>
          </p:cNvSpPr>
          <p:nvPr/>
        </p:nvSpPr>
        <p:spPr bwMode="auto">
          <a:xfrm>
            <a:off x="7177088" y="3140075"/>
            <a:ext cx="892175"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6445" tIns="43223" rIns="86445" bIns="43223">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800" b="1">
                <a:solidFill>
                  <a:srgbClr val="FF0000"/>
                </a:solidFill>
                <a:latin typeface="Times New Roman" panose="02020603050405020304" pitchFamily="18" charset="0"/>
                <a:cs typeface="Times New Roman" panose="02020603050405020304" pitchFamily="18" charset="0"/>
              </a:rPr>
              <a:t>tiger</a:t>
            </a:r>
          </a:p>
        </p:txBody>
      </p:sp>
      <p:sp>
        <p:nvSpPr>
          <p:cNvPr id="28" name="Text Box 20"/>
          <p:cNvSpPr txBox="1">
            <a:spLocks noChangeArrowheads="1"/>
          </p:cNvSpPr>
          <p:nvPr/>
        </p:nvSpPr>
        <p:spPr bwMode="auto">
          <a:xfrm>
            <a:off x="1036638" y="3144838"/>
            <a:ext cx="752475" cy="517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6445" tIns="43223" rIns="86445" bIns="43223">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800" b="1">
                <a:solidFill>
                  <a:srgbClr val="FF0000"/>
                </a:solidFill>
                <a:latin typeface="Times New Roman" panose="02020603050405020304" pitchFamily="18" charset="0"/>
                <a:cs typeface="Times New Roman" panose="02020603050405020304" pitchFamily="18" charset="0"/>
              </a:rPr>
              <a:t>lion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heel(1)">
                                      <p:cBhvr>
                                        <p:cTn id="7" dur="20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box(in)">
                                      <p:cBhvr>
                                        <p:cTn id="12" dur="2000"/>
                                        <p:tgtEl>
                                          <p:spTgt spid="25"/>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diamond(in)">
                                      <p:cBhvr>
                                        <p:cTn id="17" dur="2000"/>
                                        <p:tgtEl>
                                          <p:spTgt spid="2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wipe(down)">
                                      <p:cBhvr>
                                        <p:cTn id="22" dur="500"/>
                                        <p:tgtEl>
                                          <p:spTgt spid="2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wipe(down)">
                                      <p:cBhvr>
                                        <p:cTn id="27" dur="500"/>
                                        <p:tgtEl>
                                          <p:spTgt spid="2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7"/>
                                        </p:tgtEl>
                                        <p:attrNameLst>
                                          <p:attrName>style.visibility</p:attrName>
                                        </p:attrNameLst>
                                      </p:cBhvr>
                                      <p:to>
                                        <p:strVal val="visible"/>
                                      </p:to>
                                    </p:set>
                                    <p:animEffect transition="in" filter="wipe(down)">
                                      <p:cBhvr>
                                        <p:cTn id="32"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P spid="2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cstate="email">
            <a:clrChange>
              <a:clrFrom>
                <a:srgbClr val="E6C6DE"/>
              </a:clrFrom>
              <a:clrTo>
                <a:srgbClr val="E6C6DE">
                  <a:alpha val="0"/>
                </a:srgbClr>
              </a:clrTo>
            </a:clrChange>
          </a:blip>
          <a:srcRect/>
          <a:stretch>
            <a:fillRect/>
          </a:stretch>
        </p:blipFill>
        <p:spPr bwMode="auto">
          <a:xfrm>
            <a:off x="5032375" y="1746250"/>
            <a:ext cx="2149475" cy="2600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圆角矩形标注 4"/>
          <p:cNvSpPr/>
          <p:nvPr/>
        </p:nvSpPr>
        <p:spPr>
          <a:xfrm>
            <a:off x="1647825" y="925513"/>
            <a:ext cx="3070225" cy="1639887"/>
          </a:xfrm>
          <a:prstGeom prst="wedgeRoundRectCallout">
            <a:avLst>
              <a:gd name="adj1" fmla="val 68198"/>
              <a:gd name="adj2" fmla="val 57414"/>
              <a:gd name="adj3" fmla="val 16667"/>
            </a:avLst>
          </a:prstGeom>
          <a:noFill/>
        </p:spPr>
        <p:style>
          <a:lnRef idx="2">
            <a:schemeClr val="accent5"/>
          </a:lnRef>
          <a:fillRef idx="1">
            <a:schemeClr val="lt1"/>
          </a:fillRef>
          <a:effectRef idx="0">
            <a:schemeClr val="accent5"/>
          </a:effectRef>
          <a:fontRef idx="minor">
            <a:schemeClr val="dk1"/>
          </a:fontRef>
        </p:style>
        <p:txBody>
          <a:bodyPr anchor="ctr"/>
          <a:lstStyle/>
          <a:p>
            <a:pPr>
              <a:defRPr/>
            </a:pPr>
            <a:r>
              <a:rPr lang="en-US" altLang="zh-CN" sz="2400" b="1" dirty="0">
                <a:solidFill>
                  <a:prstClr val="black"/>
                </a:solidFill>
                <a:latin typeface="Times New Roman" panose="02020603050405020304" pitchFamily="18" charset="0"/>
                <a:cs typeface="Times New Roman" panose="02020603050405020304" pitchFamily="18" charset="0"/>
              </a:rPr>
              <a:t>I think people are afraid of tigers, lions and snakes because they’re scary.  </a:t>
            </a:r>
            <a:endParaRPr lang="zh-CN" altLang="en-US" sz="2400" b="1"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18" name="组合 4"/>
          <p:cNvGrpSpPr/>
          <p:nvPr/>
        </p:nvGrpSpPr>
        <p:grpSpPr bwMode="auto">
          <a:xfrm>
            <a:off x="581025" y="1025525"/>
            <a:ext cx="838200" cy="584200"/>
            <a:chOff x="449580" y="517058"/>
            <a:chExt cx="838200" cy="584775"/>
          </a:xfrm>
        </p:grpSpPr>
        <p:sp>
          <p:nvSpPr>
            <p:cNvPr id="3" name="椭圆 2"/>
            <p:cNvSpPr/>
            <p:nvPr/>
          </p:nvSpPr>
          <p:spPr>
            <a:xfrm>
              <a:off x="449580" y="571086"/>
              <a:ext cx="739775" cy="502144"/>
            </a:xfrm>
            <a:prstGeom prst="ellips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anose="020B0604020202020204" pitchFamily="34" charset="0"/>
                <a:buNone/>
                <a:defRPr/>
              </a:pPr>
              <a:endParaRPr lang="zh-CN" altLang="en-US" sz="3200" b="1" dirty="0">
                <a:solidFill>
                  <a:srgbClr val="0000FF"/>
                </a:solidFill>
              </a:endParaRPr>
            </a:p>
          </p:txBody>
        </p:sp>
        <p:sp>
          <p:nvSpPr>
            <p:cNvPr id="9223" name="TextBox 3"/>
            <p:cNvSpPr txBox="1">
              <a:spLocks noChangeArrowheads="1"/>
            </p:cNvSpPr>
            <p:nvPr/>
          </p:nvSpPr>
          <p:spPr bwMode="auto">
            <a:xfrm>
              <a:off x="502920" y="517058"/>
              <a:ext cx="78486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3200" b="1">
                  <a:solidFill>
                    <a:srgbClr val="0000FF"/>
                  </a:solidFill>
                </a:rPr>
                <a:t>2b</a:t>
              </a:r>
              <a:endParaRPr lang="zh-CN" altLang="en-US" sz="3200" b="1">
                <a:solidFill>
                  <a:srgbClr val="0000FF"/>
                </a:solidFill>
              </a:endParaRPr>
            </a:p>
          </p:txBody>
        </p:sp>
      </p:grpSp>
      <p:sp>
        <p:nvSpPr>
          <p:cNvPr id="6" name="矩形 5"/>
          <p:cNvSpPr/>
          <p:nvPr/>
        </p:nvSpPr>
        <p:spPr>
          <a:xfrm>
            <a:off x="1419225" y="903288"/>
            <a:ext cx="6470650" cy="954087"/>
          </a:xfrm>
          <a:prstGeom prst="rect">
            <a:avLst/>
          </a:prstGeom>
        </p:spPr>
        <p:txBody>
          <a:bodyPr>
            <a:spAutoFit/>
          </a:bodyPr>
          <a:lstStyle/>
          <a:p>
            <a:pPr defTabSz="913130">
              <a:defRPr/>
            </a:pPr>
            <a:r>
              <a:rPr lang="en-US" altLang="zh-CN" sz="2800" b="1" dirty="0">
                <a:solidFill>
                  <a:srgbClr val="000000"/>
                </a:solidFill>
                <a:latin typeface="+mj-lt"/>
                <a:cs typeface="Times New Roman" panose="02020603050405020304" pitchFamily="18" charset="0"/>
              </a:rPr>
              <a:t>Read about Lisa’s weekend and answer the questions. </a:t>
            </a:r>
            <a:endParaRPr lang="zh-CN" altLang="en-US" sz="2800" b="1" dirty="0">
              <a:solidFill>
                <a:srgbClr val="000000"/>
              </a:solidFill>
              <a:latin typeface="+mj-lt"/>
              <a:cs typeface="Times New Roman" panose="02020603050405020304" pitchFamily="18" charset="0"/>
            </a:endParaRPr>
          </a:p>
        </p:txBody>
      </p:sp>
      <p:sp>
        <p:nvSpPr>
          <p:cNvPr id="15" name="Text Box 2"/>
          <p:cNvSpPr txBox="1">
            <a:spLocks noChangeArrowheads="1"/>
          </p:cNvSpPr>
          <p:nvPr/>
        </p:nvSpPr>
        <p:spPr bwMode="auto">
          <a:xfrm>
            <a:off x="1263650" y="1870075"/>
            <a:ext cx="7405688" cy="2365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445" tIns="43223" rIns="86445" bIns="43223">
            <a:spAutoFit/>
          </a:bodyPr>
          <a:lstStyle>
            <a:lvl1pPr marL="514350" indent="-514350"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200000"/>
              </a:lnSpc>
            </a:pPr>
            <a:r>
              <a:rPr lang="en-US" altLang="zh-CN" sz="2600" b="1" dirty="0">
                <a:latin typeface="Times New Roman" panose="02020603050405020304" pitchFamily="18" charset="0"/>
                <a:cs typeface="Times New Roman" panose="02020603050405020304" pitchFamily="18" charset="0"/>
              </a:rPr>
              <a:t>1. How was Lisa’s last weekend? </a:t>
            </a:r>
          </a:p>
          <a:p>
            <a:pPr eaLnBrk="1" hangingPunct="1">
              <a:lnSpc>
                <a:spcPct val="200000"/>
              </a:lnSpc>
            </a:pPr>
            <a:r>
              <a:rPr lang="en-US" altLang="zh-CN" sz="2600" b="1" dirty="0">
                <a:latin typeface="Times New Roman" panose="02020603050405020304" pitchFamily="18" charset="0"/>
                <a:cs typeface="Times New Roman" panose="02020603050405020304" pitchFamily="18" charset="0"/>
              </a:rPr>
              <a:t>2. Where did Lisa and her family go last weekend?</a:t>
            </a:r>
          </a:p>
          <a:p>
            <a:pPr eaLnBrk="1" hangingPunct="1">
              <a:lnSpc>
                <a:spcPct val="200000"/>
              </a:lnSpc>
            </a:pPr>
            <a:r>
              <a:rPr lang="en-US" altLang="zh-CN" sz="2600" b="1" dirty="0">
                <a:latin typeface="Times New Roman" panose="02020603050405020304" pitchFamily="18" charset="0"/>
                <a:cs typeface="Times New Roman" panose="02020603050405020304" pitchFamily="18" charset="0"/>
              </a:rPr>
              <a:t>3. How did Lisa feel when she saw the snake?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wipe(left)">
                                      <p:cBhvr>
                                        <p:cTn id="7" dur="500"/>
                                        <p:tgtEl>
                                          <p:spTgt spid="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5">
                                            <p:txEl>
                                              <p:pRg st="1" end="1"/>
                                            </p:txEl>
                                          </p:spTgt>
                                        </p:tgtEl>
                                        <p:attrNameLst>
                                          <p:attrName>style.visibility</p:attrName>
                                        </p:attrNameLst>
                                      </p:cBhvr>
                                      <p:to>
                                        <p:strVal val="visible"/>
                                      </p:to>
                                    </p:set>
                                    <p:animEffect transition="in" filter="wipe(left)">
                                      <p:cBhvr>
                                        <p:cTn id="12" dur="500"/>
                                        <p:tgtEl>
                                          <p:spTgt spid="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5">
                                            <p:txEl>
                                              <p:pRg st="2" end="2"/>
                                            </p:txEl>
                                          </p:spTgt>
                                        </p:tgtEl>
                                        <p:attrNameLst>
                                          <p:attrName>style.visibility</p:attrName>
                                        </p:attrNameLst>
                                      </p:cBhvr>
                                      <p:to>
                                        <p:strVal val="visible"/>
                                      </p:to>
                                    </p:set>
                                    <p:animEffect transition="in" filter="wipe(left)">
                                      <p:cBhvr>
                                        <p:cTn id="17" dur="500"/>
                                        <p:tgtEl>
                                          <p:spTgt spid="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WW.2PPT.COM&#10;">
  <a:themeElements>
    <a:clrScheme name="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自定义设计方案">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自定义设计方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自定义设计方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自定义设计方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自定义设计方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自定义设计方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自定义设计方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自定义设计方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自定义设计方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自定义设计方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自定义设计方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自定义设计方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1715</Words>
  <Application>Microsoft Office PowerPoint</Application>
  <PresentationFormat>全屏显示(16:9)</PresentationFormat>
  <Paragraphs>194</Paragraphs>
  <Slides>41</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41</vt:i4>
      </vt:variant>
    </vt:vector>
  </HeadingPairs>
  <TitlesOfParts>
    <vt:vector size="50" baseType="lpstr">
      <vt:lpstr>Arial Unicode MS</vt:lpstr>
      <vt:lpstr>黑体</vt:lpstr>
      <vt:lpstr>宋体</vt:lpstr>
      <vt:lpstr>微软雅黑</vt:lpstr>
      <vt:lpstr>Arial</vt:lpstr>
      <vt:lpstr>Calibri</vt:lpstr>
      <vt:lpstr>Times New Roman</vt:lpstr>
      <vt:lpstr>Wingdings</vt:lpstr>
      <vt:lpstr>WWW.2PPT.COM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www.ppt818.com</dc:title>
  <dc:subject>www.ppt818.com</dc:subject>
  <dc:creator>www.ppt818.com</dc:creator>
  <dc:description>www.ppt818.com-提供资源下载</dc:description>
  <cp:lastModifiedBy>Windows 用户</cp:lastModifiedBy>
  <cp:revision>2</cp:revision>
  <dcterms:created xsi:type="dcterms:W3CDTF">2016-01-14T07:05:00Z</dcterms:created>
  <dcterms:modified xsi:type="dcterms:W3CDTF">2023-01-16T18:36:10Z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8E17826B5C6F481C951342DFF36FE851</vt:lpwstr>
  </property>
  <property fmtid="{D5CDD505-2E9C-101B-9397-08002B2CF9AE}" pid="3" name="KSOProductBuildVer">
    <vt:lpwstr>2052-11.1.0.11194</vt:lpwstr>
  </property>
  <property fmtid="{A09F084E-AD41-489F-8076-AA5BE3082BCA}" pid="100">
    <vt:ui4>5</vt:ui4>
  </property>
  <property fmtid="{64440492-4C8B-11D1-8B70-080036B11A03}" pid="11">
    <vt:lpwstr>www.2ppt.com-爱PPT提供资源下载</vt:lpwstr>
  </property>
</Properties>
</file>