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8" r:id="rId2"/>
    <p:sldId id="269" r:id="rId3"/>
    <p:sldId id="317" r:id="rId4"/>
    <p:sldId id="272" r:id="rId5"/>
    <p:sldId id="273" r:id="rId6"/>
    <p:sldId id="271" r:id="rId7"/>
    <p:sldId id="276" r:id="rId8"/>
    <p:sldId id="277" r:id="rId9"/>
    <p:sldId id="278" r:id="rId10"/>
    <p:sldId id="279" r:id="rId11"/>
    <p:sldId id="282" r:id="rId12"/>
    <p:sldId id="306" r:id="rId13"/>
    <p:sldId id="308" r:id="rId14"/>
    <p:sldId id="309" r:id="rId15"/>
    <p:sldId id="310" r:id="rId16"/>
    <p:sldId id="312" r:id="rId17"/>
    <p:sldId id="318" r:id="rId18"/>
    <p:sldId id="319" r:id="rId19"/>
    <p:sldId id="320" r:id="rId20"/>
    <p:sldId id="281" r:id="rId21"/>
    <p:sldId id="292" r:id="rId22"/>
    <p:sldId id="315" r:id="rId23"/>
    <p:sldId id="288" r:id="rId24"/>
    <p:sldId id="313" r:id="rId25"/>
    <p:sldId id="316" r:id="rId26"/>
    <p:sldId id="314" r:id="rId27"/>
  </p:sldIdLst>
  <p:sldSz cx="12192000" cy="6858000"/>
  <p:notesSz cx="7104063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9831"/>
    <a:srgbClr val="F1AF00"/>
    <a:srgbClr val="0000CC"/>
    <a:srgbClr val="00A6AD"/>
    <a:srgbClr val="C50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1524000"/>
            <a:ext cx="10164763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zh-CN"/>
              <a:t>单击此处编辑母版标题样式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41600" y="3962400"/>
            <a:ext cx="87376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r>
              <a:rPr lang="en-US" altLang="zh-CN"/>
              <a:t>单击此处编辑母版副标题样式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77A1A68F-8692-4025-83C6-40D803CC59CE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43638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A48B6DB-DED5-4F77-AC4D-A934273D169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615DAD-E925-4613-98F0-A3A9523778AC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04995C-FE71-4134-824F-18D24DC8849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77200" cy="585311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A2061D-88E9-4A02-B2A1-56EE2F54A11F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622C1E-624F-4015-ADFA-8EE90379640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E5EECA-240B-4BC1-B847-C833DD88813C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282217-6522-4589-AD99-DA4D02CC63B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5C47F7-9A00-4310-A815-7AB3B301F301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E2361F-9F59-4B70-B232-D110A893E39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67BF3-1769-46F8-AA59-07AAAA78E350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DDB2EB-68E2-44BD-9389-EBC583A07D6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B79E6F-24ED-401B-9D77-92B027E31CCB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C555C-2E00-48C7-8E63-ED905BF7873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EAC540-1EC7-4FD7-8063-037A1E18A258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26208E-64BE-42E9-9E92-53BDB2C2C7A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4E69F5-A0E0-470D-98B2-30D30B722E1A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9E9F4-862D-4D34-86F2-15F0F4ABC3B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832C7B-2642-4DA8-A82A-5D0D453407D2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984CF0-BE3F-4FBA-AC1D-1AA69D114D5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3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smtClean="0"/>
              <a:t>单击此处编辑母版标题样式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30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smtClean="0"/>
              <a:t>单击此处编辑母版文本样式</a:t>
            </a:r>
          </a:p>
          <a:p>
            <a:pPr lvl="1"/>
            <a:r>
              <a:rPr lang="en-US" altLang="zh-CN" smtClean="0"/>
              <a:t>第二级</a:t>
            </a:r>
          </a:p>
          <a:p>
            <a:pPr lvl="2"/>
            <a:r>
              <a:rPr lang="en-US" altLang="zh-CN" smtClean="0"/>
              <a:t>第三级</a:t>
            </a:r>
          </a:p>
          <a:p>
            <a:pPr lvl="3"/>
            <a:r>
              <a:rPr lang="en-US" altLang="zh-CN" smtClean="0"/>
              <a:t>第四级</a:t>
            </a:r>
          </a:p>
          <a:p>
            <a:pPr lvl="4"/>
            <a:r>
              <a:rPr lang="en-US" altLang="zh-CN" smtClean="0"/>
              <a:t>第五级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+mj-lt"/>
              </a:defRPr>
            </a:lvl1pPr>
          </a:lstStyle>
          <a:p>
            <a:fld id="{0768BDBD-77F6-4531-B94E-0D925F7CD285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ctr">
              <a:defRPr sz="1200">
                <a:latin typeface="+mj-lt"/>
              </a:defRPr>
            </a:lvl1pPr>
          </a:lstStyle>
          <a:p>
            <a:endParaRPr lang="en-US" altLang="zh-CN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+mj-lt"/>
              </a:defRPr>
            </a:lvl1pPr>
          </a:lstStyle>
          <a:p>
            <a:fld id="{DC719F2E-7643-46BB-9C50-E077A2947914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755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1155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623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480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680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880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3080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10280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1" name="组合 7"/>
          <p:cNvGrpSpPr/>
          <p:nvPr/>
        </p:nvGrpSpPr>
        <p:grpSpPr bwMode="auto">
          <a:xfrm>
            <a:off x="1223586" y="1352819"/>
            <a:ext cx="9553575" cy="2783745"/>
            <a:chOff x="3862" y="1282"/>
            <a:chExt cx="11117" cy="4050"/>
          </a:xfrm>
        </p:grpSpPr>
        <p:sp>
          <p:nvSpPr>
            <p:cNvPr id="3" name="Rectangle 5"/>
            <p:cNvSpPr/>
            <p:nvPr/>
          </p:nvSpPr>
          <p:spPr>
            <a:xfrm>
              <a:off x="3862" y="4302"/>
              <a:ext cx="11117" cy="103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FontTx/>
                <a:buNone/>
                <a:defRPr/>
              </a:pP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仿宋" panose="02010609060101010101" charset="-122"/>
                  <a:cs typeface="Times New Roman" panose="02020603050405020304" pitchFamily="18" charset="0"/>
                </a:rPr>
                <a:t>Welcome to the unit</a:t>
              </a:r>
              <a:endParaRPr lang="zh-CN" altLang="en-US" sz="40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endParaRPr>
            </a:p>
          </p:txBody>
        </p:sp>
        <p:sp>
          <p:nvSpPr>
            <p:cNvPr id="5124" name="文本框 5"/>
            <p:cNvSpPr txBox="1">
              <a:spLocks noChangeArrowheads="1"/>
            </p:cNvSpPr>
            <p:nvPr/>
          </p:nvSpPr>
          <p:spPr bwMode="auto">
            <a:xfrm>
              <a:off x="4426" y="1282"/>
              <a:ext cx="10177" cy="16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6600" b="1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Unit </a:t>
              </a:r>
              <a:r>
                <a:rPr lang="en-US" altLang="zh-CN" sz="6600" b="1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6</a:t>
              </a:r>
              <a:r>
                <a:rPr lang="zh-CN" altLang="en-US" sz="6600" b="1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zh-CN" altLang="en-US" sz="6600" b="1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6600" b="1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Sunshine </a:t>
              </a:r>
              <a:r>
                <a:rPr lang="en-US" altLang="zh-CN" sz="6600" b="1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for all</a:t>
              </a:r>
              <a:r>
                <a:rPr lang="zh-CN" altLang="zh-CN" sz="6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　</a:t>
              </a:r>
              <a:endParaRPr lang="zh-CN" altLang="en-US" sz="66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0" y="5463961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763588" y="1566863"/>
            <a:ext cx="10753725" cy="7858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support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后接名词或代词作宾语。。</a:t>
            </a:r>
            <a:endParaRPr lang="zh-CN" altLang="en-US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831850" y="3421063"/>
            <a:ext cx="10626725" cy="1477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[拓展]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support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还可用作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，意为“支持”。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为名词，意为“支持者”。</a:t>
            </a:r>
            <a:endParaRPr lang="en-US" altLang="zh-CN" sz="3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911225" y="133856"/>
            <a:ext cx="306494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5110163" y="3608388"/>
            <a:ext cx="80327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名词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9382125" y="3584575"/>
            <a:ext cx="15621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supporter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817563" y="2474913"/>
            <a:ext cx="10755312" cy="784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搭配</a:t>
            </a: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support sb in (doing) sth 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支持某人做某事。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  <p:bldP spid="22530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1082675" y="1938338"/>
            <a:ext cx="10958513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They always  ________(</a:t>
            </a:r>
            <a:r>
              <a:rPr lang="zh-CN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支持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) each other in their work.</a:t>
            </a:r>
            <a:endParaRPr lang="zh-CN" altLang="zh-CN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4168775" y="1985963"/>
            <a:ext cx="121285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911225" y="133856"/>
            <a:ext cx="306494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7"/>
          <p:cNvSpPr>
            <a:spLocks noChangeArrowheads="1"/>
          </p:cNvSpPr>
          <p:nvPr/>
        </p:nvSpPr>
        <p:spPr bwMode="auto">
          <a:xfrm>
            <a:off x="677863" y="2155825"/>
            <a:ext cx="10918825" cy="2952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b="1" dirty="0">
                <a:latin typeface="Times New Roman" panose="02020603050405020304" pitchFamily="18" charset="0"/>
              </a:rPr>
              <a:t> How can we help 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blind</a:t>
            </a:r>
            <a:r>
              <a:rPr lang="en-US" altLang="zh-CN" sz="3200" b="1" dirty="0">
                <a:latin typeface="Times New Roman" panose="02020603050405020304" pitchFamily="18" charset="0"/>
              </a:rPr>
              <a:t> people?</a:t>
            </a:r>
          </a:p>
          <a:p>
            <a:pPr>
              <a:lnSpc>
                <a:spcPct val="15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我们如何才能帮助盲人？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Doctors think he will go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 blind</a:t>
            </a:r>
            <a:r>
              <a:rPr lang="en-US" altLang="zh-CN" sz="3200" b="1" dirty="0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医生们认为他会失明。</a:t>
            </a: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1446213"/>
            <a:ext cx="4084638" cy="5540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765175"/>
            <a:r>
              <a:rPr lang="en-US" altLang="zh-CN" sz="3000" b="1" dirty="0">
                <a:cs typeface="Arial" panose="020B0604020202020204" pitchFamily="34" charset="0"/>
              </a:rPr>
              <a:t>3</a:t>
            </a:r>
            <a:r>
              <a:rPr lang="zh-CN" altLang="en-US" sz="3000" b="1" dirty="0">
                <a:cs typeface="Arial" panose="020B0604020202020204" pitchFamily="34" charset="0"/>
              </a:rPr>
              <a:t>　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blind </a:t>
            </a:r>
            <a:r>
              <a:rPr lang="en-US" altLang="zh-CN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adj.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瞎的</a:t>
            </a:r>
            <a:endParaRPr lang="zh-CN" altLang="en-US" dirty="0">
              <a:latin typeface="宋体" panose="02010600030101010101" pitchFamily="2" charset="-122"/>
            </a:endParaRP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911225" y="133856"/>
            <a:ext cx="306494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55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781050" y="1238250"/>
            <a:ext cx="10755313" cy="1477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blind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的主语是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而非眼睛。汉语说“眼”瞎，而英语说“人”盲。</a:t>
            </a: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893763" y="4597400"/>
            <a:ext cx="10626725" cy="1485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[拓展]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blind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的名词形式是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，由“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blind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＋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ness”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构成，类似的词还有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kindness, illness, carelessness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等。</a:t>
            </a:r>
            <a:endParaRPr lang="zh-CN" altLang="en-US"/>
          </a:p>
        </p:txBody>
      </p: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911225" y="133856"/>
            <a:ext cx="306494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4906963" y="1373188"/>
            <a:ext cx="493712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人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5170488" y="4786313"/>
            <a:ext cx="157162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blindness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35025" y="2505075"/>
            <a:ext cx="10753725" cy="2082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搭配</a:t>
            </a: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be blind to sth 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对某事视而不见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be blind in… ……(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眼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失明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the blind 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盲人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  <p:bldP spid="22530" grpId="0"/>
      <p:bldP spid="9" grpId="0"/>
      <p:bldP spid="10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5"/>
          <p:cNvSpPr>
            <a:spLocks noChangeArrowheads="1"/>
          </p:cNvSpPr>
          <p:nvPr/>
        </p:nvSpPr>
        <p:spPr bwMode="auto">
          <a:xfrm>
            <a:off x="911225" y="133856"/>
            <a:ext cx="306494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1063625" y="1192213"/>
            <a:ext cx="10937875" cy="3556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(1)His ________(blind) is the result of an accident.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盲人什么也看不见，他们需要帮助。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 can't see anything. They need help.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那个可怜的男孩右眼失明。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The poor boy __________________ his right eye.</a:t>
            </a: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2657475" y="1347788"/>
            <a:ext cx="1995488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266700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blindness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55663" y="2725738"/>
            <a:ext cx="356552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266700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blind/Blind people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749675" y="4146550"/>
            <a:ext cx="183197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266700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blind in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9" grpId="1"/>
      <p:bldP spid="48130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7"/>
          <p:cNvSpPr>
            <a:spLocks noChangeArrowheads="1"/>
          </p:cNvSpPr>
          <p:nvPr/>
        </p:nvSpPr>
        <p:spPr bwMode="auto">
          <a:xfrm>
            <a:off x="855663" y="1924050"/>
            <a:ext cx="10918825" cy="1476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  <a:r>
              <a:rPr lang="en-US" altLang="zh-CN" sz="3200" b="1" i="1">
                <a:latin typeface="Times New Roman" panose="02020603050405020304" pitchFamily="18" charset="0"/>
              </a:rPr>
              <a:t>Deaf</a:t>
            </a:r>
            <a:r>
              <a:rPr lang="en-US" altLang="zh-CN" sz="3200" b="1">
                <a:latin typeface="Times New Roman" panose="02020603050405020304" pitchFamily="18" charset="0"/>
              </a:rPr>
              <a:t> people can't hear.</a:t>
            </a:r>
            <a:r>
              <a:rPr lang="zh-CN" altLang="en-US" sz="3200" b="1">
                <a:latin typeface="Times New Roman" panose="02020603050405020304" pitchFamily="18" charset="0"/>
              </a:rPr>
              <a:t>失聪的人听不见。</a:t>
            </a:r>
          </a:p>
          <a:p>
            <a:pPr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The old man seems </a:t>
            </a:r>
            <a:r>
              <a:rPr lang="en-US" altLang="zh-CN" sz="3200" b="1" i="1">
                <a:latin typeface="Times New Roman" panose="02020603050405020304" pitchFamily="18" charset="0"/>
              </a:rPr>
              <a:t>deaf</a:t>
            </a:r>
            <a:r>
              <a:rPr lang="en-US" altLang="zh-CN" sz="3200" b="1">
                <a:latin typeface="Times New Roman" panose="02020603050405020304" pitchFamily="18" charset="0"/>
              </a:rPr>
              <a:t>. </a:t>
            </a:r>
            <a:r>
              <a:rPr lang="zh-CN" altLang="en-US" sz="3200" b="1">
                <a:latin typeface="Times New Roman" panose="02020603050405020304" pitchFamily="18" charset="0"/>
              </a:rPr>
              <a:t>这位老人好像失聪了。</a:t>
            </a: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-220663" y="1362075"/>
            <a:ext cx="3857626" cy="5540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765175"/>
            <a:r>
              <a:rPr lang="en-US" altLang="zh-CN" sz="3000" b="1">
                <a:cs typeface="Arial" panose="020B0604020202020204" pitchFamily="34" charset="0"/>
              </a:rPr>
              <a:t>4</a:t>
            </a:r>
            <a:r>
              <a:rPr lang="zh-CN" altLang="en-US" sz="3000" b="1">
                <a:cs typeface="Arial" panose="020B0604020202020204" pitchFamily="34" charset="0"/>
              </a:rPr>
              <a:t>　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deaf </a:t>
            </a:r>
            <a:r>
              <a:rPr lang="en-US" altLang="zh-CN" sz="3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adj. 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聋的</a:t>
            </a:r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911225" y="133856"/>
            <a:ext cx="306494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03275" y="3503613"/>
            <a:ext cx="10628313" cy="784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搭配</a:t>
            </a:r>
            <a:r>
              <a:rPr lang="en-US" altLang="en-US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deaf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既可用作表语，也可用作定语。</a:t>
            </a:r>
            <a:endParaRPr lang="en-US" altLang="zh-CN" sz="3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914400" y="4605338"/>
            <a:ext cx="10753725" cy="784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deaf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还可译为“不愿听的”，后常接介词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553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954088" y="1812925"/>
            <a:ext cx="10628312" cy="2779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她一只耳朵失聪了。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She is ________ in one ear.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他不听她的警告。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He was ________________ her warning.</a:t>
            </a:r>
          </a:p>
        </p:txBody>
      </p:sp>
      <p:sp>
        <p:nvSpPr>
          <p:cNvPr id="21506" name="Rectangle 5"/>
          <p:cNvSpPr>
            <a:spLocks noChangeArrowheads="1"/>
          </p:cNvSpPr>
          <p:nvPr/>
        </p:nvSpPr>
        <p:spPr bwMode="auto">
          <a:xfrm>
            <a:off x="911225" y="133856"/>
            <a:ext cx="306494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393950" y="2674938"/>
            <a:ext cx="105727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deaf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3248025" y="4032250"/>
            <a:ext cx="108267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deaf to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7"/>
          <p:cNvSpPr>
            <a:spLocks noChangeArrowheads="1"/>
          </p:cNvSpPr>
          <p:nvPr/>
        </p:nvSpPr>
        <p:spPr bwMode="auto">
          <a:xfrm>
            <a:off x="855663" y="1924050"/>
            <a:ext cx="10918825" cy="1476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b="1">
                <a:latin typeface="Times New Roman" panose="02020603050405020304" pitchFamily="18" charset="0"/>
              </a:rPr>
              <a:t> This is an </a:t>
            </a:r>
            <a:r>
              <a:rPr lang="en-US" altLang="zh-CN" sz="3200" b="1" i="1">
                <a:latin typeface="Times New Roman" panose="02020603050405020304" pitchFamily="18" charset="0"/>
              </a:rPr>
              <a:t>elderly</a:t>
            </a:r>
            <a:r>
              <a:rPr lang="en-US" altLang="zh-CN" sz="3200" b="1">
                <a:latin typeface="Times New Roman" panose="02020603050405020304" pitchFamily="18" charset="0"/>
              </a:rPr>
              <a:t> gentleman.</a:t>
            </a:r>
            <a:r>
              <a:rPr lang="zh-CN" altLang="en-US" sz="3200" b="1">
                <a:latin typeface="Times New Roman" panose="02020603050405020304" pitchFamily="18" charset="0"/>
              </a:rPr>
              <a:t>这是一位年长的绅士。</a:t>
            </a:r>
          </a:p>
          <a:p>
            <a:pPr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The </a:t>
            </a:r>
            <a:r>
              <a:rPr lang="en-US" altLang="zh-CN" sz="3200" b="1" i="1">
                <a:latin typeface="Times New Roman" panose="02020603050405020304" pitchFamily="18" charset="0"/>
              </a:rPr>
              <a:t>elderly</a:t>
            </a:r>
            <a:r>
              <a:rPr lang="en-US" altLang="zh-CN" sz="3200" b="1">
                <a:latin typeface="Times New Roman" panose="02020603050405020304" pitchFamily="18" charset="0"/>
              </a:rPr>
              <a:t> prefer a quiet life. </a:t>
            </a:r>
            <a:r>
              <a:rPr lang="zh-CN" altLang="en-US" sz="3200" b="1">
                <a:latin typeface="Times New Roman" panose="02020603050405020304" pitchFamily="18" charset="0"/>
              </a:rPr>
              <a:t>老年人更喜欢安静的生活。</a:t>
            </a: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-220663" y="1362075"/>
            <a:ext cx="4770438" cy="5540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765175"/>
            <a:r>
              <a:rPr lang="en-US" altLang="zh-CN" sz="3000" b="1">
                <a:cs typeface="Arial" panose="020B0604020202020204" pitchFamily="34" charset="0"/>
              </a:rPr>
              <a:t>4</a:t>
            </a:r>
            <a:r>
              <a:rPr lang="zh-CN" altLang="en-US" sz="3000" b="1">
                <a:cs typeface="Arial" panose="020B0604020202020204" pitchFamily="34" charset="0"/>
              </a:rPr>
              <a:t>　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elderly </a:t>
            </a:r>
            <a:r>
              <a:rPr lang="en-US" altLang="zh-CN" sz="3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adj. 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年老的</a:t>
            </a:r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911225" y="133856"/>
            <a:ext cx="306494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55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76288" y="1195388"/>
            <a:ext cx="10628312" cy="784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en-US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older, elder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elderly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047750" y="2051050"/>
          <a:ext cx="10155238" cy="4271964"/>
        </p:xfrm>
        <a:graphic>
          <a:graphicData uri="http://schemas.openxmlformats.org/drawingml/2006/table">
            <a:tbl>
              <a:tblPr/>
              <a:tblGrid>
                <a:gridCol w="1155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99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23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older</a:t>
                      </a:r>
                      <a:endParaRPr kumimoji="0" lang="zh-CN" altLang="zh-CN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既可指人</a:t>
                      </a: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ingLiU_HKSCS" pitchFamily="18" charset="-120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也可指</a:t>
                      </a:r>
                      <a:r>
                        <a:rPr kumimoji="0" lang="en-US" altLang="zh-CN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</a:t>
                      </a: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ingLiU_HKSCS" pitchFamily="18" charset="-120"/>
                        </a:rPr>
                        <a:t>，</a:t>
                      </a: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作</a:t>
                      </a: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年老的</a:t>
                      </a: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讲时</a:t>
                      </a: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ingLiU_HKSCS" pitchFamily="18" charset="-120"/>
                        </a:rPr>
                        <a:t>，</a:t>
                      </a: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用作表语</a:t>
                      </a: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ingLiU_HKSCS" pitchFamily="18" charset="-120"/>
                        </a:rPr>
                        <a:t>，</a:t>
                      </a: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而不用作定语。此外</a:t>
                      </a: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ingLiU_HKSCS" pitchFamily="18" charset="-120"/>
                        </a:rPr>
                        <a:t>，</a:t>
                      </a:r>
                      <a:r>
                        <a:rPr kumimoji="0" lang="en-US" altLang="zh-CN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older</a:t>
                      </a: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还可作</a:t>
                      </a: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较旧的</a:t>
                      </a: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讲。</a:t>
                      </a:r>
                      <a:endParaRPr kumimoji="0" lang="zh-CN" altLang="en-US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3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elder</a:t>
                      </a:r>
                      <a:endParaRPr kumimoji="0" lang="zh-CN" altLang="zh-CN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只能指</a:t>
                      </a:r>
                      <a:r>
                        <a:rPr kumimoji="0" lang="en-US" altLang="zh-CN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</a:t>
                      </a: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ingLiU_HKSCS" pitchFamily="18" charset="-120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意为</a:t>
                      </a: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前辈的</a:t>
                      </a: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ingLiU_HKSCS" pitchFamily="18" charset="-120"/>
                        </a:rPr>
                        <a:t>，</a:t>
                      </a: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年老的</a:t>
                      </a: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ingLiU_HKSCS" pitchFamily="18" charset="-120"/>
                        </a:rPr>
                        <a:t>，</a:t>
                      </a: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仅用于比较家庭成员的年龄。通常用于名词前作定语</a:t>
                      </a: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ingLiU_HKSCS" pitchFamily="18" charset="-120"/>
                        </a:rPr>
                        <a:t>，</a:t>
                      </a: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而不能用在系动词后作表语。</a:t>
                      </a:r>
                      <a:endParaRPr kumimoji="0" lang="zh-CN" altLang="en-US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3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elderly</a:t>
                      </a:r>
                      <a:endParaRPr kumimoji="0" lang="zh-CN" altLang="zh-CN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委婉用语</a:t>
                      </a: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ingLiU_HKSCS" pitchFamily="18" charset="-120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意为</a:t>
                      </a: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上了年纪的</a:t>
                      </a: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。一般不说</a:t>
                      </a:r>
                      <a:r>
                        <a:rPr kumimoji="0" lang="en-US" altLang="zh-CN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old man</a:t>
                      </a: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ingLiU_HKSCS" pitchFamily="18" charset="-120"/>
                        </a:rPr>
                        <a:t>，</a:t>
                      </a: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而用</a:t>
                      </a:r>
                      <a:r>
                        <a:rPr kumimoji="0" lang="en-US" altLang="zh-CN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elderly man</a:t>
                      </a: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代替。</a:t>
                      </a:r>
                      <a:r>
                        <a:rPr kumimoji="0" lang="en-US" altLang="zh-CN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the elderly</a:t>
                      </a: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泛指</a:t>
                      </a:r>
                      <a:r>
                        <a:rPr kumimoji="0" lang="en-US" altLang="zh-CN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</a:t>
                      </a: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。</a:t>
                      </a:r>
                      <a:endParaRPr kumimoji="0" lang="zh-CN" altLang="en-US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5462588" y="2330450"/>
            <a:ext cx="4953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物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3633788" y="3565525"/>
            <a:ext cx="563562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 人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8074025" y="5580063"/>
            <a:ext cx="871538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 老人</a:t>
            </a:r>
          </a:p>
        </p:txBody>
      </p:sp>
      <p:sp>
        <p:nvSpPr>
          <p:cNvPr id="23571" name="Rectangle 5"/>
          <p:cNvSpPr>
            <a:spLocks noChangeArrowheads="1"/>
          </p:cNvSpPr>
          <p:nvPr/>
        </p:nvSpPr>
        <p:spPr bwMode="auto">
          <a:xfrm>
            <a:off x="911225" y="133856"/>
            <a:ext cx="306494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5"/>
          <p:cNvSpPr>
            <a:spLocks noChangeArrowheads="1"/>
          </p:cNvSpPr>
          <p:nvPr/>
        </p:nvSpPr>
        <p:spPr bwMode="auto">
          <a:xfrm>
            <a:off x="911225" y="133856"/>
            <a:ext cx="306494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7"/>
          <p:cNvSpPr>
            <a:spLocks noChangeArrowheads="1"/>
          </p:cNvSpPr>
          <p:nvPr/>
        </p:nvSpPr>
        <p:spPr bwMode="auto">
          <a:xfrm>
            <a:off x="785813" y="1169988"/>
            <a:ext cx="10917237" cy="5168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5</a:t>
            </a:r>
            <a:r>
              <a:rPr lang="zh-CN" altLang="en-US" sz="3200" b="1">
                <a:latin typeface="Times New Roman" panose="02020603050405020304" pitchFamily="18" charset="0"/>
              </a:rPr>
              <a:t>．</a:t>
            </a:r>
            <a:r>
              <a:rPr lang="en-US" altLang="zh-CN" sz="3200" b="1">
                <a:latin typeface="Times New Roman" panose="02020603050405020304" pitchFamily="18" charset="0"/>
              </a:rPr>
              <a:t>(1)</a:t>
            </a:r>
            <a:r>
              <a:rPr lang="zh-CN" altLang="en-US" sz="3200" b="1">
                <a:latin typeface="Times New Roman" panose="02020603050405020304" pitchFamily="18" charset="0"/>
              </a:rPr>
              <a:t>上了年纪的人害怕孤独。</a:t>
            </a:r>
          </a:p>
          <a:p>
            <a:pPr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________________ afraid of loneliness.</a:t>
            </a:r>
          </a:p>
          <a:p>
            <a:pPr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(2)His ________ son is two years ________ than me. </a:t>
            </a:r>
          </a:p>
          <a:p>
            <a:pPr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A</a:t>
            </a:r>
            <a:r>
              <a:rPr lang="zh-CN" altLang="en-US" sz="3200" b="1">
                <a:latin typeface="Times New Roman" panose="02020603050405020304" pitchFamily="18" charset="0"/>
              </a:rPr>
              <a:t>．</a:t>
            </a:r>
            <a:r>
              <a:rPr lang="en-US" altLang="zh-CN" sz="3200" b="1">
                <a:latin typeface="Times New Roman" panose="02020603050405020304" pitchFamily="18" charset="0"/>
              </a:rPr>
              <a:t>older; older</a:t>
            </a:r>
          </a:p>
          <a:p>
            <a:pPr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B</a:t>
            </a:r>
            <a:r>
              <a:rPr lang="zh-CN" altLang="en-US" sz="3200" b="1">
                <a:latin typeface="Times New Roman" panose="02020603050405020304" pitchFamily="18" charset="0"/>
              </a:rPr>
              <a:t>．</a:t>
            </a:r>
            <a:r>
              <a:rPr lang="en-US" altLang="zh-CN" sz="3200" b="1">
                <a:latin typeface="Times New Roman" panose="02020603050405020304" pitchFamily="18" charset="0"/>
              </a:rPr>
              <a:t>older; elder</a:t>
            </a:r>
          </a:p>
          <a:p>
            <a:pPr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C</a:t>
            </a:r>
            <a:r>
              <a:rPr lang="zh-CN" altLang="en-US" sz="3200" b="1">
                <a:latin typeface="Times New Roman" panose="02020603050405020304" pitchFamily="18" charset="0"/>
              </a:rPr>
              <a:t>．</a:t>
            </a:r>
            <a:r>
              <a:rPr lang="en-US" altLang="zh-CN" sz="3200" b="1">
                <a:latin typeface="Times New Roman" panose="02020603050405020304" pitchFamily="18" charset="0"/>
              </a:rPr>
              <a:t>elder; elder</a:t>
            </a:r>
          </a:p>
          <a:p>
            <a:pPr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D</a:t>
            </a:r>
            <a:r>
              <a:rPr lang="zh-CN" altLang="en-US" sz="3200" b="1">
                <a:latin typeface="Times New Roman" panose="02020603050405020304" pitchFamily="18" charset="0"/>
              </a:rPr>
              <a:t>．</a:t>
            </a:r>
            <a:r>
              <a:rPr lang="en-US" altLang="zh-CN" sz="3200" b="1">
                <a:latin typeface="Times New Roman" panose="02020603050405020304" pitchFamily="18" charset="0"/>
              </a:rPr>
              <a:t>elder; older 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08113" y="2089150"/>
            <a:ext cx="2795587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elderly are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333625" y="2763838"/>
            <a:ext cx="79375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9" name="组合 2"/>
          <p:cNvGrpSpPr/>
          <p:nvPr/>
        </p:nvGrpSpPr>
        <p:grpSpPr bwMode="auto">
          <a:xfrm>
            <a:off x="634872" y="863343"/>
            <a:ext cx="3611562" cy="676275"/>
            <a:chOff x="183" y="1646"/>
            <a:chExt cx="4986" cy="1063"/>
          </a:xfrm>
        </p:grpSpPr>
        <p:pic>
          <p:nvPicPr>
            <p:cNvPr id="7186" name="图片 8" descr="图标-02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83" y="1646"/>
              <a:ext cx="4986" cy="1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文本框 3"/>
            <p:cNvSpPr txBox="1"/>
            <p:nvPr/>
          </p:nvSpPr>
          <p:spPr>
            <a:xfrm>
              <a:off x="461" y="1766"/>
              <a:ext cx="3684" cy="82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5713" y="2122488"/>
          <a:ext cx="9378950" cy="3749675"/>
        </p:xfrm>
        <a:graphic>
          <a:graphicData uri="http://schemas.openxmlformats.org/drawingml/2006/table">
            <a:tbl>
              <a:tblPr/>
              <a:tblGrid>
                <a:gridCol w="1152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6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zh-CN" altLang="en-US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单</a:t>
                      </a:r>
                      <a:endParaRPr kumimoji="0" lang="en-US" altLang="zh-CN" sz="3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zh-CN" altLang="en-US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词</a:t>
                      </a:r>
                      <a:endParaRPr kumimoji="0" lang="en-US" altLang="zh-CN" sz="3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zh-CN" altLang="en-US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闯</a:t>
                      </a:r>
                      <a:endParaRPr kumimoji="0" lang="en-US" altLang="zh-CN" sz="3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zh-CN" altLang="en-US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en-US" altLang="zh-CN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altLang="en-US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．支持</a:t>
                      </a:r>
                      <a:r>
                        <a:rPr kumimoji="0" lang="en-US" altLang="zh-CN" sz="33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vt.</a:t>
                      </a:r>
                      <a:r>
                        <a:rPr kumimoji="0" lang="en-US" altLang="zh-CN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________→</a:t>
                      </a:r>
                      <a:r>
                        <a:rPr kumimoji="0" lang="zh-CN" altLang="en-US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支持者</a:t>
                      </a:r>
                      <a:r>
                        <a:rPr kumimoji="0" lang="en-US" altLang="zh-CN" sz="3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n.</a:t>
                      </a:r>
                      <a:r>
                        <a:rPr kumimoji="0" lang="en-US" altLang="zh-CN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________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en-US" altLang="zh-CN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．有意义的</a:t>
                      </a:r>
                      <a:r>
                        <a:rPr kumimoji="0" lang="en-US" altLang="zh-CN" sz="3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adj.</a:t>
                      </a:r>
                      <a:r>
                        <a:rPr kumimoji="0" lang="en-US" altLang="zh-CN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en-US" altLang="zh-CN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→</a:t>
                      </a:r>
                      <a:r>
                        <a:rPr kumimoji="0" lang="zh-CN" altLang="en-US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无意义的</a:t>
                      </a:r>
                      <a:r>
                        <a:rPr kumimoji="0" lang="en-US" altLang="zh-CN" sz="3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adj.</a:t>
                      </a:r>
                      <a:r>
                        <a:rPr kumimoji="0" lang="en-US" altLang="zh-CN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________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en-US" altLang="zh-CN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．瞎的</a:t>
                      </a:r>
                      <a:r>
                        <a:rPr kumimoji="0" lang="en-US" altLang="zh-CN" sz="3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adj.  </a:t>
                      </a:r>
                      <a:r>
                        <a:rPr kumimoji="0" lang="en-US" altLang="zh-CN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________→</a:t>
                      </a:r>
                      <a:r>
                        <a:rPr kumimoji="0" lang="zh-CN" altLang="en-US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失明</a:t>
                      </a:r>
                      <a:r>
                        <a:rPr kumimoji="0" lang="en-US" altLang="zh-CN" sz="3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n. </a:t>
                      </a:r>
                      <a:r>
                        <a:rPr kumimoji="0" lang="en-US" altLang="zh-CN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</a:t>
                      </a:r>
                      <a:endParaRPr kumimoji="0" lang="zh-CN" altLang="zh-CN" sz="3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178" name="Text Box 12"/>
          <p:cNvSpPr txBox="1">
            <a:spLocks noChangeArrowheads="1"/>
          </p:cNvSpPr>
          <p:nvPr/>
        </p:nvSpPr>
        <p:spPr bwMode="auto">
          <a:xfrm>
            <a:off x="3990975" y="290830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latin typeface="Calibri" panose="020F0502020204030204" pitchFamily="34" charset="0"/>
              </a:rPr>
              <a:t>  </a:t>
            </a:r>
            <a:endParaRPr lang="zh-CN" altLang="en-US" u="sng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4422775" y="2700338"/>
            <a:ext cx="121285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</a:t>
            </a: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7656513" y="2774950"/>
            <a:ext cx="15621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supporter</a:t>
            </a: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5224463" y="3435350"/>
            <a:ext cx="190182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meaningful</a:t>
            </a:r>
            <a:r>
              <a:rPr lang="zh-CN" altLang="zh-CN">
                <a:latin typeface="Calibri" panose="020F0502020204030204" pitchFamily="34" charset="0"/>
              </a:rPr>
              <a:t>　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5138738" y="4117975"/>
            <a:ext cx="1827212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meaningless</a:t>
            </a:r>
            <a:r>
              <a:rPr lang="en-US" altLang="zh-CN">
                <a:latin typeface="Calibri" panose="020F0502020204030204" pitchFamily="34" charset="0"/>
              </a:rPr>
              <a:t> 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4718050" y="4911725"/>
            <a:ext cx="86995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blind</a:t>
            </a: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7894638" y="4895850"/>
            <a:ext cx="1417637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blindness</a:t>
            </a:r>
            <a:endParaRPr lang="zh-CN" altLang="en-US" sz="2400" b="1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915988" y="1212850"/>
            <a:ext cx="1420812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Calibri" panose="020F0502020204030204" pitchFamily="34" charset="0"/>
              </a:rPr>
              <a:t>句型透视</a:t>
            </a:r>
          </a:p>
        </p:txBody>
      </p:sp>
      <p:pic>
        <p:nvPicPr>
          <p:cNvPr id="25602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1350" y="1347788"/>
            <a:ext cx="85725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28600" y="1574800"/>
            <a:ext cx="9456738" cy="1754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3000" b="1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1</a:t>
            </a:r>
            <a:r>
              <a:rPr lang="zh-CN" altLang="en-US" sz="3000" b="1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　 </a:t>
            </a:r>
            <a:r>
              <a:rPr lang="en-US" altLang="zh-CN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It's meaningful to do something for the Olympics.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</a:t>
            </a:r>
            <a:r>
              <a:rPr lang="zh-CN" altLang="en-US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为奥运会做些事是有意义的。</a:t>
            </a:r>
          </a:p>
          <a:p>
            <a:pPr>
              <a:defRPr/>
            </a:pPr>
            <a:endParaRPr lang="zh-CN" altLang="en-US" dirty="0">
              <a:latin typeface="+mn-ea"/>
              <a:ea typeface="+mn-ea"/>
              <a:cs typeface="宋体" panose="02010600030101010101" pitchFamily="2" charset="-122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650875" y="2932113"/>
            <a:ext cx="11290300" cy="1485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此句结构为“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3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adj.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＋ 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to do sth”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，意为“做某事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，其中，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为形式主语，动词不定式是真正的主语。</a:t>
            </a:r>
            <a:endParaRPr lang="zh-CN" alt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2366963" y="3749675"/>
            <a:ext cx="373062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723900" y="4556125"/>
            <a:ext cx="10312400" cy="1016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It is (not)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3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adj.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for sb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to do sth  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做某事对某人来说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不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)……</a:t>
            </a:r>
            <a:endParaRPr lang="zh-CN" altLang="en-US" sz="3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0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9501188" y="1912938"/>
            <a:ext cx="120015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learn</a:t>
            </a:r>
          </a:p>
        </p:txBody>
      </p:sp>
      <p:sp>
        <p:nvSpPr>
          <p:cNvPr id="26626" name="Rectangle 5"/>
          <p:cNvSpPr>
            <a:spLocks noChangeArrowheads="1"/>
          </p:cNvSpPr>
          <p:nvPr/>
        </p:nvSpPr>
        <p:spPr bwMode="auto">
          <a:xfrm>
            <a:off x="911225" y="133856"/>
            <a:ext cx="306494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231900" y="1677988"/>
            <a:ext cx="10075863" cy="3565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(1)2018·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常德   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It is very important for children ________ (learn) how to do chores at home.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(2)2018·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广州   参观广州博物馆对我们很有教育意义。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 very educational for us ________ Guangzhou Museum.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324100" y="3859213"/>
            <a:ext cx="7186613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is                                                                        to visit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7651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88938" y="1335088"/>
            <a:ext cx="11577637" cy="17541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3000" b="1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2</a:t>
            </a:r>
            <a:r>
              <a:rPr lang="zh-CN" altLang="en-US" sz="3000" b="1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　</a:t>
            </a:r>
            <a:r>
              <a:rPr lang="en-US" altLang="zh-CN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 need some more food to eat at work.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我需要更多食物在工作时吃。</a:t>
            </a:r>
          </a:p>
          <a:p>
            <a:pPr>
              <a:defRPr/>
            </a:pPr>
            <a:endParaRPr lang="zh-CN" altLang="en-US" dirty="0">
              <a:latin typeface="+mn-ea"/>
              <a:ea typeface="+mn-ea"/>
              <a:cs typeface="宋体" panose="02010600030101010101" pitchFamily="2" charset="-122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114425" y="2797175"/>
            <a:ext cx="9867900" cy="2170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more 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意为“又，再，另外”，既可修饰复数可数名词，也可修饰不可数名词，且放在名词前面。其前还可用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some, many, much, a few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或数词修饰。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5"/>
          <p:cNvSpPr>
            <a:spLocks noChangeArrowheads="1"/>
          </p:cNvSpPr>
          <p:nvPr/>
        </p:nvSpPr>
        <p:spPr bwMode="auto">
          <a:xfrm>
            <a:off x="911225" y="133856"/>
            <a:ext cx="306494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09638" y="1611313"/>
            <a:ext cx="10248900" cy="3556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en-US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more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(1) “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数词＋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＋名词”相当于“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＋数词＋名词”。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(2) another 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意为“另一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事物或人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；又一；再一”，后常接单数可数名词；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another 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后接复数可数名词时，名词前常用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few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或具体的数词修饰。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4875213" y="2382838"/>
            <a:ext cx="160655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more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698" name="Rectangle 5"/>
          <p:cNvSpPr>
            <a:spLocks noChangeArrowheads="1"/>
          </p:cNvSpPr>
          <p:nvPr/>
        </p:nvSpPr>
        <p:spPr bwMode="auto">
          <a:xfrm>
            <a:off x="911225" y="133856"/>
            <a:ext cx="306494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366838" y="1716088"/>
            <a:ext cx="9331325" cy="13938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．你还想再要些米饭吗？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Would you like __________________ rice?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765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5"/>
          <p:cNvSpPr>
            <a:spLocks noChangeArrowheads="1"/>
          </p:cNvSpPr>
          <p:nvPr/>
        </p:nvSpPr>
        <p:spPr bwMode="auto">
          <a:xfrm>
            <a:off x="911225" y="133856"/>
            <a:ext cx="306494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73100" y="1189038"/>
            <a:ext cx="10663238" cy="12922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altLang="zh-CN" sz="3000" b="1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3</a:t>
            </a:r>
            <a:r>
              <a:rPr lang="zh-CN" altLang="en-US" sz="3000" b="1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</a:t>
            </a:r>
            <a:r>
              <a:rPr lang="en-US" altLang="zh-CN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They can provide special places for homeless people   to stay. </a:t>
            </a:r>
          </a:p>
          <a:p>
            <a:pPr>
              <a:defRPr/>
            </a:pPr>
            <a:r>
              <a:rPr lang="zh-CN" altLang="en-US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他们可以给无家可归的人提供专门居住的地方。</a:t>
            </a:r>
          </a:p>
          <a:p>
            <a:pPr>
              <a:defRPr/>
            </a:pPr>
            <a:endParaRPr lang="zh-CN" altLang="en-US" dirty="0">
              <a:latin typeface="+mn-ea"/>
              <a:ea typeface="+mn-ea"/>
              <a:cs typeface="宋体" panose="02010600030101010101" pitchFamily="2" charset="-122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247775" y="2273300"/>
            <a:ext cx="9910763" cy="4248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provide sth for sb 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意为“为某人提供某物”，还可表达为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provide sb ________ sth(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offer sb sth)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This restaurant provides delicious food for people.</a:t>
            </a:r>
          </a:p>
          <a:p>
            <a:pPr>
              <a:lnSpc>
                <a:spcPct val="150000"/>
              </a:lnSpc>
            </a:pP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This restaurant provides people with delicious food.</a:t>
            </a:r>
          </a:p>
          <a:p>
            <a:pPr>
              <a:lnSpc>
                <a:spcPct val="150000"/>
              </a:lnSpc>
            </a:pP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This restaurant offers people delicious food.</a:t>
            </a:r>
          </a:p>
          <a:p>
            <a:pPr>
              <a:lnSpc>
                <a:spcPct val="150000"/>
              </a:lnSpc>
            </a:pP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这家餐厅为人们提供美味的食物。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660900" y="3151188"/>
            <a:ext cx="168592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5"/>
          <p:cNvSpPr>
            <a:spLocks noChangeArrowheads="1"/>
          </p:cNvSpPr>
          <p:nvPr/>
        </p:nvSpPr>
        <p:spPr bwMode="auto">
          <a:xfrm>
            <a:off x="911225" y="133856"/>
            <a:ext cx="306494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184275" y="1768475"/>
            <a:ext cx="9912350" cy="1476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3.2018·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天水  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Our government has p________ children in poor areas with food for free since 2011.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7029450" y="1965325"/>
            <a:ext cx="118745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rovided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3" name="组合 2"/>
          <p:cNvGrpSpPr/>
          <p:nvPr/>
        </p:nvGrpSpPr>
        <p:grpSpPr bwMode="auto">
          <a:xfrm>
            <a:off x="461878" y="970140"/>
            <a:ext cx="3611562" cy="676275"/>
            <a:chOff x="183" y="1646"/>
            <a:chExt cx="4986" cy="1063"/>
          </a:xfrm>
        </p:grpSpPr>
        <p:pic>
          <p:nvPicPr>
            <p:cNvPr id="8209" name="图片 8" descr="图标-02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83" y="1646"/>
              <a:ext cx="4986" cy="1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文本框 3"/>
            <p:cNvSpPr txBox="1"/>
            <p:nvPr/>
          </p:nvSpPr>
          <p:spPr>
            <a:xfrm>
              <a:off x="461" y="1766"/>
              <a:ext cx="3684" cy="82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</a:p>
          </p:txBody>
        </p:sp>
      </p:grpSp>
      <p:graphicFrame>
        <p:nvGraphicFramePr>
          <p:cNvPr id="8212" name="Group 20"/>
          <p:cNvGraphicFramePr>
            <a:graphicFrameLocks noGrp="1"/>
          </p:cNvGraphicFramePr>
          <p:nvPr/>
        </p:nvGraphicFramePr>
        <p:xfrm>
          <a:off x="1255713" y="2122488"/>
          <a:ext cx="9378950" cy="3863340"/>
        </p:xfrm>
        <a:graphic>
          <a:graphicData uri="http://schemas.openxmlformats.org/drawingml/2006/table">
            <a:tbl>
              <a:tblPr/>
              <a:tblGrid>
                <a:gridCol w="1152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6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zh-CN" altLang="en-US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单</a:t>
                      </a:r>
                      <a:endParaRPr kumimoji="0" lang="en-US" altLang="zh-CN" sz="3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zh-CN" altLang="en-US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词</a:t>
                      </a:r>
                      <a:endParaRPr kumimoji="0" lang="en-US" altLang="zh-CN" sz="3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zh-CN" altLang="en-US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闯</a:t>
                      </a:r>
                      <a:endParaRPr kumimoji="0" lang="en-US" altLang="zh-CN" sz="3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zh-CN" altLang="en-US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en-US" altLang="zh-CN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kumimoji="0" lang="zh-CN" altLang="en-US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deaf </a:t>
                      </a:r>
                      <a:r>
                        <a:rPr kumimoji="0" lang="en-US" altLang="zh-CN" sz="3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adj. </a:t>
                      </a:r>
                      <a:r>
                        <a:rPr kumimoji="0" lang="en-US" altLang="zh-CN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en-US" altLang="zh-CN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altLang="en-US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elderly </a:t>
                      </a:r>
                      <a:r>
                        <a:rPr kumimoji="0" lang="en-US" altLang="zh-CN" sz="3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adj.  </a:t>
                      </a:r>
                      <a:r>
                        <a:rPr kumimoji="0" lang="en-US" altLang="zh-CN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en-US" altLang="zh-CN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</a:t>
                      </a:r>
                      <a:r>
                        <a:rPr kumimoji="0" lang="zh-CN" altLang="en-US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homeless </a:t>
                      </a:r>
                      <a:r>
                        <a:rPr kumimoji="0" lang="en-US" altLang="zh-CN" sz="3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adj.  </a:t>
                      </a:r>
                      <a:r>
                        <a:rPr kumimoji="0" lang="en-US" altLang="zh-CN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en-US" altLang="zh-CN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</a:t>
                      </a:r>
                      <a:r>
                        <a:rPr kumimoji="0" lang="zh-CN" altLang="en-US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train </a:t>
                      </a:r>
                      <a:r>
                        <a:rPr kumimoji="0" lang="en-US" altLang="zh-CN" sz="3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vi. &amp; </a:t>
                      </a:r>
                      <a:r>
                        <a:rPr kumimoji="0" lang="en-US" altLang="zh-CN" sz="33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vt.</a:t>
                      </a:r>
                      <a:r>
                        <a:rPr kumimoji="0" lang="en-US" altLang="zh-CN" sz="3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</a:t>
                      </a:r>
                      <a:r>
                        <a:rPr kumimoji="0" lang="en-US" altLang="zh-CN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en-US" altLang="zh-CN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→train </a:t>
                      </a:r>
                      <a:r>
                        <a:rPr kumimoji="0" lang="en-US" altLang="zh-CN" sz="3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n. </a:t>
                      </a:r>
                      <a:r>
                        <a:rPr kumimoji="0" lang="en-US" altLang="zh-CN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 </a:t>
                      </a:r>
                      <a:endParaRPr kumimoji="0" lang="zh-CN" altLang="zh-CN" sz="3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202" name="Text Box 12"/>
          <p:cNvSpPr txBox="1">
            <a:spLocks noChangeArrowheads="1"/>
          </p:cNvSpPr>
          <p:nvPr/>
        </p:nvSpPr>
        <p:spPr bwMode="auto">
          <a:xfrm>
            <a:off x="3990975" y="290830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latin typeface="Calibri" panose="020F0502020204030204" pitchFamily="34" charset="0"/>
              </a:rPr>
              <a:t>  </a:t>
            </a:r>
            <a:endParaRPr lang="zh-CN" altLang="en-US" u="sng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4573588" y="2451100"/>
            <a:ext cx="1112837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聋的　</a:t>
            </a: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5180013" y="3049588"/>
            <a:ext cx="142240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年老的　</a:t>
            </a: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5454650" y="3781425"/>
            <a:ext cx="1736725" cy="739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无家可归的</a:t>
            </a:r>
          </a:p>
          <a:p>
            <a:r>
              <a:rPr lang="zh-CN" altLang="zh-CN">
                <a:latin typeface="Calibri" panose="020F0502020204030204" pitchFamily="34" charset="0"/>
              </a:rPr>
              <a:t>　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5573713" y="4500563"/>
            <a:ext cx="3278187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接受训练；培训，训练</a:t>
            </a: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4567238" y="5148263"/>
            <a:ext cx="80327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火车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33" name="Group 17"/>
          <p:cNvGraphicFramePr>
            <a:graphicFrameLocks noGrp="1"/>
          </p:cNvGraphicFramePr>
          <p:nvPr/>
        </p:nvGraphicFramePr>
        <p:xfrm>
          <a:off x="1049337" y="609600"/>
          <a:ext cx="10187074" cy="4617720"/>
        </p:xfrm>
        <a:graphic>
          <a:graphicData uri="http://schemas.openxmlformats.org/drawingml/2006/table">
            <a:tbl>
              <a:tblPr/>
              <a:tblGrid>
                <a:gridCol w="825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1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9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zh-CN" altLang="en-US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短语互译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en-US" altLang="zh-CN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在工作 </a:t>
                      </a:r>
                      <a:r>
                        <a:rPr kumimoji="0" lang="en-US" altLang="zh-CN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en-US" altLang="zh-CN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．需要更多食物 </a:t>
                      </a:r>
                      <a:r>
                        <a:rPr kumimoji="0" lang="en-US" altLang="zh-CN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en-US" altLang="zh-CN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．给某人写信 </a:t>
                      </a:r>
                      <a:r>
                        <a:rPr kumimoji="0" lang="en-US" altLang="zh-CN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____________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en-US" altLang="zh-CN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kumimoji="0" lang="zh-CN" altLang="en-US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train to be…____________</a:t>
                      </a:r>
                      <a:r>
                        <a:rPr kumimoji="0" lang="zh-CN" altLang="en-US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en-US" altLang="zh-CN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altLang="en-US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provide…for…____________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en-US" altLang="zh-CN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</a:t>
                      </a:r>
                      <a:r>
                        <a:rPr kumimoji="0" lang="zh-CN" altLang="en-US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have their own places to live _______________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606799" y="777875"/>
            <a:ext cx="250507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work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5197946" y="1505379"/>
            <a:ext cx="295592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 some more food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967287" y="2359582"/>
            <a:ext cx="187960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to 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4967287" y="3044268"/>
            <a:ext cx="234632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训练成为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5400073" y="3857840"/>
            <a:ext cx="234315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提供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</a:p>
        </p:txBody>
      </p:sp>
      <p:sp>
        <p:nvSpPr>
          <p:cNvPr id="9230" name="Rectangle 5"/>
          <p:cNvSpPr>
            <a:spLocks noChangeArrowheads="1"/>
          </p:cNvSpPr>
          <p:nvPr/>
        </p:nvSpPr>
        <p:spPr bwMode="auto">
          <a:xfrm>
            <a:off x="1047750" y="347"/>
            <a:ext cx="306494" cy="10772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/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7589107" y="4632498"/>
            <a:ext cx="3278188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有他们自己居住的地方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4097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54" name="Group 14"/>
          <p:cNvGraphicFramePr>
            <a:graphicFrameLocks noGrp="1"/>
          </p:cNvGraphicFramePr>
          <p:nvPr/>
        </p:nvGraphicFramePr>
        <p:xfrm>
          <a:off x="1069889" y="401638"/>
          <a:ext cx="10787063" cy="5281740"/>
        </p:xfrm>
        <a:graphic>
          <a:graphicData uri="http://schemas.openxmlformats.org/drawingml/2006/table">
            <a:tbl>
              <a:tblPr/>
              <a:tblGrid>
                <a:gridCol w="666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20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9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zh-CN" altLang="en-US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句</a:t>
                      </a:r>
                      <a:endParaRPr kumimoji="0" lang="en-US" altLang="zh-CN" sz="3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zh-CN" altLang="en-US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zh-CN" altLang="en-US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在</a:t>
                      </a:r>
                      <a:endParaRPr kumimoji="0" lang="en-US" altLang="zh-CN" sz="3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zh-CN" altLang="en-US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en-US" altLang="zh-CN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为奥运会做些事是有意义的。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en-US" altLang="zh-CN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It's________________________________ the Olympics.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en-US" altLang="zh-CN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．我需要更多食物在工作时吃。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en-US" altLang="zh-CN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 need _________________to eat_______________.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en-US" altLang="zh-CN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3.</a:t>
                      </a:r>
                      <a:r>
                        <a:rPr kumimoji="0" lang="zh-CN" altLang="en-US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他们可以给无家可归的人提供专门居住的地方。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en-US" altLang="zh-CN" sz="3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They can ________ special places ________ homeless people to stay.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981239" y="1198563"/>
            <a:ext cx="4845050" cy="8302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meaningful to do something for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3257464" y="2801598"/>
            <a:ext cx="6904038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more food                                at work</a:t>
            </a:r>
          </a:p>
        </p:txBody>
      </p:sp>
      <p:sp>
        <p:nvSpPr>
          <p:cNvPr id="10251" name="Rectangle 5"/>
          <p:cNvSpPr>
            <a:spLocks noChangeArrowheads="1"/>
          </p:cNvSpPr>
          <p:nvPr/>
        </p:nvSpPr>
        <p:spPr bwMode="auto">
          <a:xfrm>
            <a:off x="5458566" y="109251"/>
            <a:ext cx="306494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806182" y="4356405"/>
            <a:ext cx="465787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                                  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图片 9" descr="图标-0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90575" y="726604"/>
            <a:ext cx="4430712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文本框 2"/>
          <p:cNvSpPr txBox="1"/>
          <p:nvPr/>
        </p:nvSpPr>
        <p:spPr>
          <a:xfrm>
            <a:off x="1458912" y="898054"/>
            <a:ext cx="2339975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790575" y="1468948"/>
            <a:ext cx="1490663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1268" name="Picture 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2600" y="1576898"/>
            <a:ext cx="84138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55613" y="1835660"/>
            <a:ext cx="9767887" cy="1524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 </a:t>
            </a:r>
            <a:r>
              <a:rPr lang="en-US" altLang="zh-CN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vi.&amp; </a:t>
            </a:r>
            <a:r>
              <a:rPr lang="en-US" altLang="zh-CN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vt.</a:t>
            </a:r>
            <a:r>
              <a:rPr lang="en-US" altLang="zh-CN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接受训练；培训，训练</a:t>
            </a:r>
            <a:endParaRPr lang="zh-CN" altLang="zh-CN" sz="3200" dirty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012825" y="2600994"/>
            <a:ext cx="10128250" cy="38885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I'm 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be a volunteer for the Olympic Games.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我正在为成为奥运会的一名志愿者而接受训练。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are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training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boat race.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他们正在为划船比赛接受训练。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them to make use of reference books.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我们培训他们使用参考书。</a:t>
            </a:r>
          </a:p>
        </p:txBody>
      </p:sp>
      <p:sp>
        <p:nvSpPr>
          <p:cNvPr id="11271" name="Rectangle 5"/>
          <p:cNvSpPr>
            <a:spLocks noChangeArrowheads="1"/>
          </p:cNvSpPr>
          <p:nvPr/>
        </p:nvSpPr>
        <p:spPr bwMode="auto">
          <a:xfrm>
            <a:off x="911225" y="133856"/>
            <a:ext cx="306494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690563" y="1452563"/>
            <a:ext cx="11014075" cy="4248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en-US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>
                <a:latin typeface="Times New Roman" panose="02020603050405020304" pitchFamily="18" charset="0"/>
              </a:rPr>
              <a:t> </a:t>
            </a:r>
            <a:r>
              <a:rPr lang="en-US" altLang="zh-CN" sz="3000" b="1" dirty="0">
                <a:latin typeface="Times New Roman" panose="02020603050405020304" pitchFamily="18" charset="0"/>
              </a:rPr>
              <a:t>train</a:t>
            </a:r>
            <a:r>
              <a:rPr lang="zh-CN" altLang="en-US" sz="3000" b="1" dirty="0">
                <a:latin typeface="Times New Roman" panose="02020603050405020304" pitchFamily="18" charset="0"/>
              </a:rPr>
              <a:t>用作</a:t>
            </a:r>
            <a:r>
              <a:rPr lang="en-US" altLang="zh-CN" sz="3000" b="1" dirty="0">
                <a:latin typeface="Times New Roman" panose="02020603050405020304" pitchFamily="18" charset="0"/>
              </a:rPr>
              <a:t>________</a:t>
            </a:r>
            <a:r>
              <a:rPr lang="zh-CN" altLang="en-US" sz="3000" b="1" dirty="0">
                <a:latin typeface="Times New Roman" panose="02020603050405020304" pitchFamily="18" charset="0"/>
              </a:rPr>
              <a:t>动词时，后接名词或代词作宾语，还可以接“</a:t>
            </a:r>
            <a:r>
              <a:rPr lang="en-US" altLang="zh-CN" sz="3000" b="1" dirty="0">
                <a:latin typeface="Times New Roman" panose="02020603050405020304" pitchFamily="18" charset="0"/>
              </a:rPr>
              <a:t>as/to be</a:t>
            </a:r>
            <a:r>
              <a:rPr lang="zh-CN" altLang="en-US" sz="3000" b="1" dirty="0">
                <a:latin typeface="Times New Roman" panose="02020603050405020304" pitchFamily="18" charset="0"/>
              </a:rPr>
              <a:t>＋名词</a:t>
            </a:r>
            <a:r>
              <a:rPr lang="en-US" altLang="zh-CN" sz="3000" b="1" dirty="0">
                <a:latin typeface="Times New Roman" panose="02020603050405020304" pitchFamily="18" charset="0"/>
              </a:rPr>
              <a:t>/</a:t>
            </a:r>
            <a:r>
              <a:rPr lang="zh-CN" altLang="en-US" sz="3000" b="1" dirty="0">
                <a:latin typeface="Times New Roman" panose="02020603050405020304" pitchFamily="18" charset="0"/>
              </a:rPr>
              <a:t>形容词”或动词不定式作宾语补足语的复合宾语。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</a:rPr>
              <a:t>He trained as a teacher before becoming an actor.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</a:rPr>
              <a:t>他在成为演员之前受过师资培训。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</a:rPr>
              <a:t>Sue is training to be a doctor.</a:t>
            </a:r>
            <a:r>
              <a:rPr lang="zh-CN" altLang="en-US" sz="3000" b="1" dirty="0">
                <a:latin typeface="Times New Roman" panose="02020603050405020304" pitchFamily="18" charset="0"/>
              </a:rPr>
              <a:t>休正在接受医生培训。</a:t>
            </a:r>
          </a:p>
        </p:txBody>
      </p:sp>
      <p:sp>
        <p:nvSpPr>
          <p:cNvPr id="12290" name="Rectangle 5"/>
          <p:cNvSpPr>
            <a:spLocks noChangeArrowheads="1"/>
          </p:cNvSpPr>
          <p:nvPr/>
        </p:nvSpPr>
        <p:spPr bwMode="auto">
          <a:xfrm>
            <a:off x="911225" y="133856"/>
            <a:ext cx="306494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829050" y="1619250"/>
            <a:ext cx="80327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及物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790575" y="1168400"/>
            <a:ext cx="1490663" cy="582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3314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1975" y="1204913"/>
            <a:ext cx="84138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742950" y="1527175"/>
            <a:ext cx="11001375" cy="4708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(1)The boy's uncle is good at  ________(train) dogs. His dogs can do wonderful tricks.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在做这项工作前，他们有必要接受培训。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翻译句子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___________________________________________________________________________________________________________</a:t>
            </a:r>
          </a:p>
          <a:p>
            <a:endParaRPr lang="en-US" altLang="zh-CN" sz="3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162675" y="1706563"/>
            <a:ext cx="159067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266700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 </a:t>
            </a:r>
            <a:endParaRPr lang="en-US" altLang="zh-CN" sz="2400" b="1">
              <a:solidFill>
                <a:srgbClr val="FF0000"/>
              </a:solidFill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911225" y="133856"/>
            <a:ext cx="306494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966788" y="4308475"/>
            <a:ext cx="8902700" cy="1200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necessary for them to receive training/get training/get trained </a:t>
            </a:r>
          </a:p>
          <a:p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 (doing) the task/job.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4577" grpId="0"/>
      <p:bldP spid="2457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7"/>
          <p:cNvSpPr>
            <a:spLocks noChangeArrowheads="1"/>
          </p:cNvSpPr>
          <p:nvPr/>
        </p:nvSpPr>
        <p:spPr bwMode="auto">
          <a:xfrm>
            <a:off x="677863" y="2155825"/>
            <a:ext cx="10918825" cy="2952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b="1" dirty="0">
                <a:latin typeface="Times New Roman" panose="02020603050405020304" pitchFamily="18" charset="0"/>
              </a:rPr>
              <a:t> We all 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supported</a:t>
            </a:r>
            <a:r>
              <a:rPr lang="en-US" altLang="zh-CN" sz="3200" b="1" dirty="0">
                <a:latin typeface="Times New Roman" panose="02020603050405020304" pitchFamily="18" charset="0"/>
              </a:rPr>
              <a:t> his decision.</a:t>
            </a:r>
          </a:p>
          <a:p>
            <a:pPr>
              <a:lnSpc>
                <a:spcPct val="15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我们全部支持他的决定。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Will you 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support</a:t>
            </a:r>
            <a:r>
              <a:rPr lang="en-US" altLang="zh-CN" sz="3200" b="1" dirty="0">
                <a:latin typeface="Times New Roman" panose="02020603050405020304" pitchFamily="18" charset="0"/>
              </a:rPr>
              <a:t> me, Eddie?</a:t>
            </a:r>
          </a:p>
          <a:p>
            <a:pPr>
              <a:lnSpc>
                <a:spcPct val="15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埃迪，你会支持我吗？</a:t>
            </a: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1446213"/>
            <a:ext cx="4219575" cy="5540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765175"/>
            <a:r>
              <a:rPr lang="en-US" altLang="zh-CN" sz="3000" b="1" dirty="0">
                <a:cs typeface="Arial" panose="020B0604020202020204" pitchFamily="34" charset="0"/>
              </a:rPr>
              <a:t>2</a:t>
            </a:r>
            <a:r>
              <a:rPr lang="zh-CN" altLang="en-US" sz="3000" b="1" dirty="0">
                <a:cs typeface="Arial" panose="020B0604020202020204" pitchFamily="34" charset="0"/>
              </a:rPr>
              <a:t>　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 </a:t>
            </a:r>
            <a:r>
              <a:rPr lang="en-US" altLang="zh-CN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vt.</a:t>
            </a:r>
            <a:r>
              <a:rPr lang="en-US" altLang="zh-CN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支持</a:t>
            </a:r>
            <a:endParaRPr lang="zh-CN" altLang="en-US" dirty="0">
              <a:latin typeface="宋体" panose="02010600030101010101" pitchFamily="2" charset="-122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911225" y="133856"/>
            <a:ext cx="306494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553" grpId="0"/>
    </p:bldLst>
  </p:timing>
</p:sld>
</file>

<file path=ppt/theme/theme1.xml><?xml version="1.0" encoding="utf-8"?>
<a:theme xmlns:a="http://schemas.openxmlformats.org/drawingml/2006/main" name="WWW.2PPT.COM&#10;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0</TotalTime>
  <Words>1415</Words>
  <Application>Microsoft Office PowerPoint</Application>
  <PresentationFormat>宽屏</PresentationFormat>
  <Paragraphs>203</Paragraphs>
  <Slides>26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8" baseType="lpstr">
      <vt:lpstr>MingLiU_HKSCS</vt:lpstr>
      <vt:lpstr>仿宋</vt:lpstr>
      <vt:lpstr>华文新魏</vt:lpstr>
      <vt:lpstr>宋体</vt:lpstr>
      <vt:lpstr>微软雅黑</vt:lpstr>
      <vt:lpstr>Arial</vt:lpstr>
      <vt:lpstr>Calibri</vt:lpstr>
      <vt:lpstr>Courier New</vt:lpstr>
      <vt:lpstr>Garamond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2023-01-16T18:36:23Z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E0C2B840C1EA408EA279E51CC1D8A522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