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9"/>
  </p:notesMasterIdLst>
  <p:handoutMasterIdLst>
    <p:handoutMasterId r:id="rId30"/>
  </p:handoutMasterIdLst>
  <p:sldIdLst>
    <p:sldId id="11088044" r:id="rId3"/>
    <p:sldId id="257" r:id="rId4"/>
    <p:sldId id="11088039" r:id="rId5"/>
    <p:sldId id="11088037" r:id="rId6"/>
    <p:sldId id="11088032" r:id="rId7"/>
    <p:sldId id="11088004" r:id="rId8"/>
    <p:sldId id="11088033" r:id="rId9"/>
    <p:sldId id="11088034" r:id="rId10"/>
    <p:sldId id="262" r:id="rId11"/>
    <p:sldId id="265" r:id="rId12"/>
    <p:sldId id="266" r:id="rId13"/>
    <p:sldId id="11088047" r:id="rId14"/>
    <p:sldId id="2414" r:id="rId15"/>
    <p:sldId id="2415" r:id="rId16"/>
    <p:sldId id="2416" r:id="rId17"/>
    <p:sldId id="11088048" r:id="rId18"/>
    <p:sldId id="274" r:id="rId19"/>
    <p:sldId id="11088046" r:id="rId20"/>
    <p:sldId id="11088040" r:id="rId21"/>
    <p:sldId id="277" r:id="rId22"/>
    <p:sldId id="3282" r:id="rId23"/>
    <p:sldId id="11088042" r:id="rId24"/>
    <p:sldId id="283" r:id="rId25"/>
    <p:sldId id="284" r:id="rId26"/>
    <p:sldId id="291" r:id="rId27"/>
    <p:sldId id="11088049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DE"/>
    <a:srgbClr val="FFBA5D"/>
    <a:srgbClr val="FCE2B3"/>
    <a:srgbClr val="FBE6BA"/>
    <a:srgbClr val="ED7D31"/>
    <a:srgbClr val="590502"/>
    <a:srgbClr val="FFD966"/>
    <a:srgbClr val="E08814"/>
    <a:srgbClr val="FDD08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225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8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46A7C-9867-48B5-830A-B8CDB3C741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C4E0-C412-4590-BACC-6ECB1C5498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10F7-E697-4A2D-A6A1-3F8D6230EF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3A76-AC6E-4B06-8FAA-A733D480AE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A8F16-92FB-4DAF-9EDF-6F4FC3DC85A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3A76-AC6E-4B06-8FAA-A733D480AE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2E3-FDB0-40A8-9500-90143C737F3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C72E3-FDB0-40A8-9500-90143C737F3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2000">
        <p14:prism isInverted="1"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32382" y="-2032386"/>
            <a:ext cx="8127235" cy="121920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5600316"/>
            <a:ext cx="12192003" cy="4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92847" y="61972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7173" y="-2047178"/>
            <a:ext cx="8127235" cy="122215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5381427"/>
            <a:ext cx="12221587" cy="425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365"/>
            <a:ext cx="18954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916" y="2429293"/>
            <a:ext cx="18415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97" y="611599"/>
            <a:ext cx="12192000" cy="64029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24095" y="0"/>
            <a:ext cx="3765560" cy="4739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161825" y="36110"/>
            <a:ext cx="5544483" cy="554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副标题 2"/>
          <p:cNvSpPr txBox="1"/>
          <p:nvPr/>
        </p:nvSpPr>
        <p:spPr>
          <a:xfrm>
            <a:off x="1523999" y="4416704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腊日常年暖尚遥，今年腊日冻全消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】</a:t>
            </a:r>
          </a:p>
          <a:p>
            <a:pPr marL="0" indent="0" algn="ctr">
              <a:buNone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腊八粥起源于我国古代的天子大腊八。天子大腊八的内容包括两个方面，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一是“合聚万物而索飨之”。二是进行祷祝和祈求。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21023" y="3999211"/>
            <a:ext cx="707756" cy="912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6" name="组合 15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14" name="Oval 10"/>
          <p:cNvSpPr/>
          <p:nvPr/>
        </p:nvSpPr>
        <p:spPr>
          <a:xfrm>
            <a:off x="4375100" y="2298001"/>
            <a:ext cx="3187282" cy="2960193"/>
          </a:xfrm>
          <a:prstGeom prst="hexagon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561946" y="2412071"/>
            <a:ext cx="2813590" cy="2960193"/>
          </a:xfrm>
          <a:prstGeom prst="ellipse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sp>
        <p:nvSpPr>
          <p:cNvPr id="52" name="Oval 10"/>
          <p:cNvSpPr/>
          <p:nvPr/>
        </p:nvSpPr>
        <p:spPr>
          <a:xfrm>
            <a:off x="1475750" y="1541798"/>
            <a:ext cx="3187282" cy="2960193"/>
          </a:xfrm>
          <a:prstGeom prst="hexagon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Oval 13"/>
          <p:cNvSpPr/>
          <p:nvPr/>
        </p:nvSpPr>
        <p:spPr>
          <a:xfrm>
            <a:off x="7507960" y="2183931"/>
            <a:ext cx="2510817" cy="2331924"/>
          </a:xfrm>
          <a:prstGeom prst="hexagon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2519" y="2099155"/>
            <a:ext cx="28160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腊八节出于人们对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岳飞的怀念。当年，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岳飞率部抗金于朱仙镇，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正值严冬，岳家军衣食不济、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挨饿受冻，众百姓相继送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粥，岳家军饱餐了一顿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百姓送的“千家粥”，</a:t>
            </a:r>
            <a:endParaRPr lang="en-US" altLang="zh-CN" sz="1600" dirty="0">
              <a:solidFill>
                <a:srgbClr val="C0000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结果大胜而归。</a:t>
            </a:r>
          </a:p>
        </p:txBody>
      </p:sp>
      <p:sp>
        <p:nvSpPr>
          <p:cNvPr id="61" name="矩形 60"/>
          <p:cNvSpPr/>
          <p:nvPr/>
        </p:nvSpPr>
        <p:spPr>
          <a:xfrm>
            <a:off x="7921031" y="2647904"/>
            <a:ext cx="1863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这天正是十二月初八。岳飞死后，人民为了纪念他，每到腊月初八，便以杂粮豆果煮粥，终于成俗。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7" grpId="0"/>
      <p:bldP spid="52" grpId="0" animBg="1"/>
      <p:bldP spid="55" grpId="0" animBg="1"/>
      <p:bldP spid="2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0" name="组合 9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891489" y="1851977"/>
            <a:ext cx="3550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当年朱元璋落难在牢监里受苦时，当时正值寒天，又冷又饿的朱元璋竟然从监牢的老鼠洞刨找出一些红豆、大米、红枣等七八种五谷杂粮。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朱元璋便把这些东西熬成了粥，因那天正是腊月初八，朱元璋便美名其曰这锅杂粮粥为腊八粥。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5" name="图片 4" descr="图片包含 服装&#10;&#10;已生成高可信度的说明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70760" y="2034942"/>
            <a:ext cx="3098800" cy="309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0145" y="-1898689"/>
            <a:ext cx="10828807" cy="10053125"/>
            <a:chOff x="1410145" y="-1898689"/>
            <a:chExt cx="10828807" cy="10053125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386667" y="2082227"/>
            <a:ext cx="4100079" cy="2840976"/>
            <a:chOff x="3755947" y="2599075"/>
            <a:chExt cx="4100079" cy="2840976"/>
          </a:xfrm>
        </p:grpSpPr>
        <p:sp>
          <p:nvSpPr>
            <p:cNvPr id="5" name="椭圆 4"/>
            <p:cNvSpPr/>
            <p:nvPr/>
          </p:nvSpPr>
          <p:spPr>
            <a:xfrm>
              <a:off x="4913634" y="2599075"/>
              <a:ext cx="1346773" cy="13467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"/>
            <p:cNvSpPr txBox="1"/>
            <p:nvPr/>
          </p:nvSpPr>
          <p:spPr>
            <a:xfrm>
              <a:off x="3755947" y="4292073"/>
              <a:ext cx="4100079" cy="114797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720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节日习俗</a:t>
              </a:r>
              <a:endParaRPr kumimoji="1" lang="zh-CN" altLang="en-US" sz="2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"/>
            <p:cNvSpPr txBox="1"/>
            <p:nvPr/>
          </p:nvSpPr>
          <p:spPr>
            <a:xfrm>
              <a:off x="5225152" y="3165890"/>
              <a:ext cx="815178" cy="55936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  <a:endParaRPr kumimoji="1" lang="zh-CN" altLang="en-US" sz="1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15"/>
          <p:cNvCxnSpPr/>
          <p:nvPr/>
        </p:nvCxnSpPr>
        <p:spPr>
          <a:xfrm>
            <a:off x="6096000" y="1148485"/>
            <a:ext cx="0" cy="5330692"/>
          </a:xfrm>
          <a:prstGeom prst="line">
            <a:avLst/>
          </a:prstGeom>
          <a:ln w="88900" cmpd="dbl">
            <a:solidFill>
              <a:srgbClr val="C00000"/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4872037" y="686820"/>
            <a:ext cx="225093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节日习俗</a:t>
            </a:r>
          </a:p>
        </p:txBody>
      </p:sp>
      <p:sp>
        <p:nvSpPr>
          <p:cNvPr id="20" name="矩形 19"/>
          <p:cNvSpPr/>
          <p:nvPr/>
        </p:nvSpPr>
        <p:spPr>
          <a:xfrm>
            <a:off x="2055396" y="2318328"/>
            <a:ext cx="2763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煮腊八粥、喝腊八粥是最主要的习俗。腊八粥也叫“七宝五味粥”、也叫“福寿粥”，是以很多种瓜果、豆、米等五谷杂粮煮成。各地区所用材料不一。</a:t>
            </a:r>
            <a:endParaRPr lang="en-US" altLang="zh-CN" sz="12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根据口味，还有甜、咸之分。部分地区还有用腊八粥祭祀的习俗；佛教用腊八粥供佛；部分寺庙还会煮腊八粥分给信徒吃。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65649" y="1931556"/>
            <a:ext cx="2357510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01-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喝腊八粥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86211" y="2628109"/>
            <a:ext cx="1358619" cy="1079495"/>
            <a:chOff x="5348567" y="2324103"/>
            <a:chExt cx="1358619" cy="1079495"/>
          </a:xfrm>
        </p:grpSpPr>
        <p:sp>
          <p:nvSpPr>
            <p:cNvPr id="3" name="六边形 2"/>
            <p:cNvSpPr/>
            <p:nvPr/>
          </p:nvSpPr>
          <p:spPr>
            <a:xfrm>
              <a:off x="5348567" y="2324103"/>
              <a:ext cx="1358619" cy="1079495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5402448" y="2508316"/>
              <a:ext cx="1261331" cy="782189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7085855" y="3148625"/>
            <a:ext cx="2623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八本来就是祭祀的日子，一些地方至今还保留着这样的习俗。祭祀的对象包括：先啬神神农、司啬神后稷、农神田官之神、邮表畦神、开路、划疆界之人、猫虎神、坊神、水庸神、昆虫神等。唐宋后来又融入了拜祭佛祖的成分，佛教习惯在这天祭佛。部分地区很隆重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095381" y="2682535"/>
            <a:ext cx="1997304" cy="460375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02-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祭祀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97505" y="4598844"/>
            <a:ext cx="1349093" cy="1079495"/>
            <a:chOff x="5618165" y="4089402"/>
            <a:chExt cx="1079495" cy="1079495"/>
          </a:xfrm>
        </p:grpSpPr>
        <p:sp>
          <p:nvSpPr>
            <p:cNvPr id="26" name="椭圆 25"/>
            <p:cNvSpPr/>
            <p:nvPr/>
          </p:nvSpPr>
          <p:spPr>
            <a:xfrm>
              <a:off x="5618165" y="4089402"/>
              <a:ext cx="1079495" cy="1079495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5639915" y="4358607"/>
              <a:ext cx="1042002" cy="590386"/>
            </a:xfrm>
            <a:prstGeom prst="hexagon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5"/>
          <p:cNvCxnSpPr/>
          <p:nvPr/>
        </p:nvCxnSpPr>
        <p:spPr>
          <a:xfrm>
            <a:off x="6151563" y="-9525"/>
            <a:ext cx="0" cy="6462576"/>
          </a:xfrm>
          <a:prstGeom prst="line">
            <a:avLst/>
          </a:prstGeom>
          <a:ln w="88900" cmpd="dbl">
            <a:solidFill>
              <a:srgbClr val="C00000"/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5118075" y="1678354"/>
            <a:ext cx="1343025" cy="1079500"/>
          </a:xfrm>
          <a:prstGeom prst="hexagon">
            <a:avLst/>
          </a:prstGeom>
          <a:blipFill>
            <a:blip r:embed="rId3" cstate="screen"/>
            <a:stretch>
              <a:fillRect/>
            </a:stretch>
          </a:blip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580015" y="3997419"/>
            <a:ext cx="1343025" cy="1182227"/>
            <a:chOff x="5627693" y="3876355"/>
            <a:chExt cx="1079495" cy="1182227"/>
          </a:xfrm>
        </p:grpSpPr>
        <p:sp>
          <p:nvSpPr>
            <p:cNvPr id="31" name="椭圆 30"/>
            <p:cNvSpPr/>
            <p:nvPr/>
          </p:nvSpPr>
          <p:spPr>
            <a:xfrm>
              <a:off x="5627693" y="3876360"/>
              <a:ext cx="1079495" cy="1079495"/>
            </a:xfrm>
            <a:prstGeom prst="hexagon">
              <a:avLst/>
            </a:prstGeom>
            <a:solidFill>
              <a:srgbClr val="FBE6BA"/>
            </a:solidFill>
            <a:ln w="28575">
              <a:solidFill>
                <a:srgbClr val="FFBA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663247" y="3876355"/>
              <a:ext cx="1008381" cy="1182227"/>
            </a:xfrm>
            <a:prstGeom prst="hexagon">
              <a:avLst/>
            </a:prstGeom>
            <a:blipFill>
              <a:blip r:embed="rId4" cstate="screen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916496" y="2679569"/>
            <a:ext cx="22598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据说这天的冰吃了以后可以在一年里都不会肚子疼。前一天，人们就用钢盆舀水等结成冰，等到腊八节就把冰敲成碎块。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17487" y="2315180"/>
            <a:ext cx="1358900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03-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吃冰</a:t>
            </a:r>
          </a:p>
        </p:txBody>
      </p:sp>
      <p:sp>
        <p:nvSpPr>
          <p:cNvPr id="27" name="矩形 26"/>
          <p:cNvSpPr/>
          <p:nvPr/>
        </p:nvSpPr>
        <p:spPr>
          <a:xfrm>
            <a:off x="7694517" y="3928366"/>
            <a:ext cx="2622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北京、华北大部分地区还有在这天泡制腊八蒜的习俗，腊八蒜即是用醋泡的蒜，用紫皮蒜和米醋，把蒜瓣的老皮去掉，浸入米醋中，装入小坛封上口放到一个冷的地方，直到蒜变成绿色。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796117" y="3429000"/>
            <a:ext cx="2186255" cy="445022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04-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泡制腊八蒜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9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99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  <p:bldP spid="26" grpId="0" bldLvl="0"/>
      <p:bldP spid="27" grpId="0"/>
      <p:bldP spid="28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6096000" y="-9525"/>
            <a:ext cx="55563" cy="4355102"/>
          </a:xfrm>
          <a:prstGeom prst="line">
            <a:avLst/>
          </a:prstGeom>
          <a:ln w="88900" cmpd="dbl">
            <a:solidFill>
              <a:srgbClr val="C00000"/>
            </a:solidFill>
            <a:prstDash val="solid"/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505994" y="4065985"/>
            <a:ext cx="1240218" cy="1151379"/>
            <a:chOff x="1410145" y="-1898689"/>
            <a:chExt cx="10828807" cy="10053125"/>
          </a:xfrm>
        </p:grpSpPr>
        <p:grpSp>
          <p:nvGrpSpPr>
            <p:cNvPr id="25" name="组合 24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661158" y="1232930"/>
            <a:ext cx="1590021" cy="1104617"/>
            <a:chOff x="5581650" y="673701"/>
            <a:chExt cx="1150621" cy="1104617"/>
          </a:xfrm>
        </p:grpSpPr>
        <p:sp>
          <p:nvSpPr>
            <p:cNvPr id="37" name="椭圆 36"/>
            <p:cNvSpPr/>
            <p:nvPr/>
          </p:nvSpPr>
          <p:spPr>
            <a:xfrm>
              <a:off x="5652776" y="698823"/>
              <a:ext cx="1079495" cy="1079495"/>
            </a:xfrm>
            <a:prstGeom prst="hex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BA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5581650" y="673701"/>
              <a:ext cx="1079500" cy="1079500"/>
            </a:xfrm>
            <a:prstGeom prst="hexagon">
              <a:avLst/>
            </a:prstGeom>
            <a:blipFill>
              <a:blip r:embed="rId7" cstate="screen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09002" y="2551611"/>
            <a:ext cx="2063867" cy="1082116"/>
            <a:chOff x="5349240" y="2576278"/>
            <a:chExt cx="1493520" cy="1082116"/>
          </a:xfrm>
        </p:grpSpPr>
        <p:sp>
          <p:nvSpPr>
            <p:cNvPr id="39" name="椭圆 38"/>
            <p:cNvSpPr/>
            <p:nvPr/>
          </p:nvSpPr>
          <p:spPr>
            <a:xfrm>
              <a:off x="5588391" y="2578899"/>
              <a:ext cx="1079495" cy="1079495"/>
            </a:xfrm>
            <a:prstGeom prst="hexagon">
              <a:avLst/>
            </a:prstGeom>
            <a:solidFill>
              <a:srgbClr val="FCE2B3"/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H="1">
              <a:off x="5349240" y="2576278"/>
              <a:ext cx="1493520" cy="1079500"/>
            </a:xfrm>
            <a:prstGeom prst="hexagon">
              <a:avLst/>
            </a:prstGeom>
            <a:blipFill>
              <a:blip r:embed="rId8" cstate="screen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839913" y="4535496"/>
            <a:ext cx="56297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42250" y="5359549"/>
            <a:ext cx="203132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腊八节日习俗</a:t>
            </a:r>
          </a:p>
        </p:txBody>
      </p:sp>
      <p:sp>
        <p:nvSpPr>
          <p:cNvPr id="20" name="矩形 19"/>
          <p:cNvSpPr/>
          <p:nvPr/>
        </p:nvSpPr>
        <p:spPr>
          <a:xfrm>
            <a:off x="7771150" y="2891867"/>
            <a:ext cx="2581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陕西地区不产大米，所用没有腊八粥，而是吃喇叭面，用各种果品、蔬菜做成臊子，把面条擀好。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468883" y="1444030"/>
            <a:ext cx="2129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安徽黔县民间习俗，是当地的风味特产，将自制豆腐晒干可留日后吃。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14129" y="1001356"/>
            <a:ext cx="2284686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05-</a:t>
            </a:r>
            <a:r>
              <a:rPr lang="zh-CN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制腊八豆腐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771150" y="2380576"/>
            <a:ext cx="2284686" cy="442674"/>
          </a:xfrm>
          <a:prstGeom prst="round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06-</a:t>
            </a:r>
            <a:r>
              <a:rPr lang="zh-CN" altLang="en-US" sz="2000" b="1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吃腊八面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 bldLvl="0"/>
      <p:bldP spid="24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0145" y="-1898689"/>
            <a:ext cx="10828807" cy="10053125"/>
            <a:chOff x="1410145" y="-1898689"/>
            <a:chExt cx="10828807" cy="10053125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386667" y="2082227"/>
            <a:ext cx="4100079" cy="2840976"/>
            <a:chOff x="3755947" y="2599075"/>
            <a:chExt cx="4100079" cy="2840976"/>
          </a:xfrm>
        </p:grpSpPr>
        <p:sp>
          <p:nvSpPr>
            <p:cNvPr id="5" name="椭圆 4"/>
            <p:cNvSpPr/>
            <p:nvPr/>
          </p:nvSpPr>
          <p:spPr>
            <a:xfrm>
              <a:off x="4913634" y="2599075"/>
              <a:ext cx="1346773" cy="13467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"/>
            <p:cNvSpPr txBox="1"/>
            <p:nvPr/>
          </p:nvSpPr>
          <p:spPr>
            <a:xfrm>
              <a:off x="3755947" y="4292073"/>
              <a:ext cx="4100079" cy="114797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720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腊八粥</a:t>
              </a:r>
              <a:endParaRPr kumimoji="1" lang="zh-CN" altLang="en-US" sz="2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"/>
            <p:cNvSpPr txBox="1"/>
            <p:nvPr/>
          </p:nvSpPr>
          <p:spPr>
            <a:xfrm>
              <a:off x="5225152" y="3165890"/>
              <a:ext cx="815178" cy="55936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  <a:endParaRPr kumimoji="1" lang="zh-CN" altLang="en-US" sz="1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9" name="组合 8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759305" y="2062428"/>
            <a:ext cx="4914432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以北京的最为讲究，搀在白米中的物品较多，如红枣、莲子、核桃、栗子、杏仁、松仁、桂圆、榛子、葡萄、白果、菱角、青丝、玫瑰、红豆、花生</a:t>
            </a:r>
            <a:r>
              <a:rPr lang="en-US" altLang="zh-CN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总计不下二十种。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人们在腊月初七的晚上，就开始忙碌起来，洗米、泡果、拨皮、去核、精拣然后在半夜时分开始煮，再用微火炖，一直炖到第二天的清晨，腊八粥才算熬好了。 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9187543" y="1092523"/>
            <a:ext cx="2680644" cy="1824399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872037" y="686820"/>
            <a:ext cx="19431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468179" y="4025303"/>
            <a:ext cx="3460368" cy="21458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216521" y="4950480"/>
            <a:ext cx="3423634" cy="196064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29" name="组合 28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448460" y="3686035"/>
            <a:ext cx="1686937" cy="1290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773817" y="3782191"/>
            <a:ext cx="1770575" cy="1147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5972350" y="1841213"/>
            <a:ext cx="1317431" cy="1290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2451274" y="1969041"/>
            <a:ext cx="1344455" cy="12902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1" name="文本框 30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  <p:sp>
        <p:nvSpPr>
          <p:cNvPr id="17" name="矩形 16"/>
          <p:cNvSpPr/>
          <p:nvPr/>
        </p:nvSpPr>
        <p:spPr>
          <a:xfrm>
            <a:off x="3686659" y="2428245"/>
            <a:ext cx="194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功效：清心养神、健脾益肾功效，降血压，消除水肿</a:t>
            </a:r>
          </a:p>
        </p:txBody>
      </p:sp>
      <p:sp>
        <p:nvSpPr>
          <p:cNvPr id="18" name="圆角矩形 5"/>
          <p:cNvSpPr/>
          <p:nvPr/>
        </p:nvSpPr>
        <p:spPr>
          <a:xfrm>
            <a:off x="3890852" y="2008401"/>
            <a:ext cx="1741680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红豆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相思相念</a:t>
            </a:r>
          </a:p>
        </p:txBody>
      </p:sp>
      <p:sp>
        <p:nvSpPr>
          <p:cNvPr id="22" name="矩形 21"/>
          <p:cNvSpPr/>
          <p:nvPr/>
        </p:nvSpPr>
        <p:spPr>
          <a:xfrm>
            <a:off x="5647277" y="4455060"/>
            <a:ext cx="167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功效：健脾和胃，储热解毒</a:t>
            </a:r>
          </a:p>
        </p:txBody>
      </p:sp>
      <p:sp>
        <p:nvSpPr>
          <p:cNvPr id="23" name="圆角矩形 13"/>
          <p:cNvSpPr/>
          <p:nvPr/>
        </p:nvSpPr>
        <p:spPr>
          <a:xfrm>
            <a:off x="5647277" y="3904509"/>
            <a:ext cx="1678454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小米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简单快乐</a:t>
            </a:r>
          </a:p>
        </p:txBody>
      </p:sp>
      <p:sp>
        <p:nvSpPr>
          <p:cNvPr id="24" name="矩形 23"/>
          <p:cNvSpPr/>
          <p:nvPr/>
        </p:nvSpPr>
        <p:spPr>
          <a:xfrm>
            <a:off x="7598747" y="2551355"/>
            <a:ext cx="167412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功效：清凉解毒、利尿明目</a:t>
            </a:r>
          </a:p>
        </p:txBody>
      </p:sp>
      <p:sp>
        <p:nvSpPr>
          <p:cNvPr id="25" name="圆角矩形 9"/>
          <p:cNvSpPr/>
          <p:nvPr/>
        </p:nvSpPr>
        <p:spPr>
          <a:xfrm>
            <a:off x="7598748" y="2019622"/>
            <a:ext cx="1674126" cy="71508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绿豆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放下自在</a:t>
            </a:r>
          </a:p>
        </p:txBody>
      </p:sp>
      <p:sp>
        <p:nvSpPr>
          <p:cNvPr id="26" name="矩形 25"/>
          <p:cNvSpPr/>
          <p:nvPr/>
        </p:nvSpPr>
        <p:spPr>
          <a:xfrm rot="10800000" flipV="1">
            <a:off x="9272874" y="4455060"/>
            <a:ext cx="18987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功效：补气养血，美容养颜</a:t>
            </a:r>
          </a:p>
        </p:txBody>
      </p:sp>
      <p:sp>
        <p:nvSpPr>
          <p:cNvPr id="27" name="圆角矩形 17"/>
          <p:cNvSpPr/>
          <p:nvPr/>
        </p:nvSpPr>
        <p:spPr>
          <a:xfrm>
            <a:off x="9258126" y="3904510"/>
            <a:ext cx="1757405" cy="408623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红枣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红红火火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  <p:bldP spid="18" grpId="0" bldLvl="0"/>
      <p:bldP spid="22" grpId="0"/>
      <p:bldP spid="23" grpId="0" bldLvl="0"/>
      <p:bldP spid="24" grpId="0"/>
      <p:bldP spid="25" grpId="0" bldLvl="0"/>
      <p:bldP spid="26" grpId="0"/>
      <p:bldP spid="27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9" name="组合 18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560546" y="2017449"/>
            <a:ext cx="1946588" cy="1237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731448" y="1802246"/>
            <a:ext cx="1190048" cy="1548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126378" y="3699150"/>
            <a:ext cx="1439006" cy="14390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6609231" y="3783191"/>
            <a:ext cx="1877277" cy="1206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" name="矩形 33"/>
          <p:cNvSpPr/>
          <p:nvPr/>
        </p:nvSpPr>
        <p:spPr>
          <a:xfrm>
            <a:off x="3275182" y="2515362"/>
            <a:ext cx="17416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养阴清热，滋补凉血</a:t>
            </a:r>
          </a:p>
        </p:txBody>
      </p:sp>
      <p:sp>
        <p:nvSpPr>
          <p:cNvPr id="35" name="圆角矩形 5"/>
          <p:cNvSpPr/>
          <p:nvPr/>
        </p:nvSpPr>
        <p:spPr>
          <a:xfrm>
            <a:off x="3275182" y="2095518"/>
            <a:ext cx="1741680" cy="408623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百合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百年好合</a:t>
            </a:r>
          </a:p>
        </p:txBody>
      </p:sp>
      <p:sp>
        <p:nvSpPr>
          <p:cNvPr id="36" name="矩形 35"/>
          <p:cNvSpPr/>
          <p:nvPr/>
        </p:nvSpPr>
        <p:spPr>
          <a:xfrm>
            <a:off x="6869983" y="2555620"/>
            <a:ext cx="176614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五谷之首，色泽白皙</a:t>
            </a:r>
          </a:p>
        </p:txBody>
      </p:sp>
      <p:sp>
        <p:nvSpPr>
          <p:cNvPr id="37" name="圆角矩形 9"/>
          <p:cNvSpPr/>
          <p:nvPr/>
        </p:nvSpPr>
        <p:spPr>
          <a:xfrm>
            <a:off x="6921495" y="2107168"/>
            <a:ext cx="1714637" cy="408623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大米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心灵纯洁</a:t>
            </a:r>
          </a:p>
        </p:txBody>
      </p:sp>
      <p:sp>
        <p:nvSpPr>
          <p:cNvPr id="38" name="矩形 37"/>
          <p:cNvSpPr/>
          <p:nvPr/>
        </p:nvSpPr>
        <p:spPr>
          <a:xfrm>
            <a:off x="4853668" y="4334045"/>
            <a:ext cx="17416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安神明目，滋补气血</a:t>
            </a:r>
          </a:p>
        </p:txBody>
      </p:sp>
      <p:sp>
        <p:nvSpPr>
          <p:cNvPr id="39" name="圆角矩形 13"/>
          <p:cNvSpPr/>
          <p:nvPr/>
        </p:nvSpPr>
        <p:spPr>
          <a:xfrm>
            <a:off x="4853668" y="3783495"/>
            <a:ext cx="1702964" cy="408623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桂圆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富贵高升</a:t>
            </a:r>
          </a:p>
        </p:txBody>
      </p:sp>
      <p:sp>
        <p:nvSpPr>
          <p:cNvPr id="40" name="矩形 39"/>
          <p:cNvSpPr/>
          <p:nvPr/>
        </p:nvSpPr>
        <p:spPr>
          <a:xfrm rot="10800000" flipV="1">
            <a:off x="8601772" y="4334045"/>
            <a:ext cx="180588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清热降火、降血压、促进睡眠</a:t>
            </a:r>
          </a:p>
        </p:txBody>
      </p:sp>
      <p:sp>
        <p:nvSpPr>
          <p:cNvPr id="41" name="圆角矩形 17"/>
          <p:cNvSpPr/>
          <p:nvPr/>
        </p:nvSpPr>
        <p:spPr>
          <a:xfrm>
            <a:off x="8601772" y="3783495"/>
            <a:ext cx="1714637" cy="408623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莲子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子孙满堂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ldLvl="0"/>
      <p:bldP spid="36" grpId="0"/>
      <p:bldP spid="37" grpId="0" bldLvl="0"/>
      <p:bldP spid="38" grpId="0"/>
      <p:bldP spid="39" grpId="0" bldLvl="0"/>
      <p:bldP spid="40" grpId="0"/>
      <p:bldP spid="41" grpId="0" bldLvl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494505" y="816839"/>
            <a:ext cx="738818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，俗称“腊八” ，即农历十二月初八，古人有祭祀祖先和神灵、祈求丰收吉祥的传统，一些地区有喝腊八粥的习俗。相传这一天还是佛祖释迦牟尼成道之日，称为“法宝节”，是佛教盛大的节日之一。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岁终之月称“腊”的含义有三：一曰“腊者，接也”，寓有新旧交替的意思（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隋书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礼仪志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896666" y="2724475"/>
            <a:ext cx="8583862" cy="572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33" name="组合 32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52" name="Oval 69"/>
          <p:cNvSpPr>
            <a:spLocks noChangeAspect="1"/>
          </p:cNvSpPr>
          <p:nvPr/>
        </p:nvSpPr>
        <p:spPr>
          <a:xfrm>
            <a:off x="2071665" y="3691935"/>
            <a:ext cx="2286000" cy="208407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Oval 71"/>
          <p:cNvSpPr>
            <a:spLocks noChangeAspect="1"/>
          </p:cNvSpPr>
          <p:nvPr/>
        </p:nvSpPr>
        <p:spPr>
          <a:xfrm>
            <a:off x="3941731" y="2570578"/>
            <a:ext cx="2502567" cy="2286000"/>
          </a:xfrm>
          <a:prstGeom prst="hexagon">
            <a:avLst/>
          </a:prstGeom>
          <a:solidFill>
            <a:srgbClr val="FF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Oval 73"/>
          <p:cNvSpPr>
            <a:spLocks noChangeAspect="1"/>
          </p:cNvSpPr>
          <p:nvPr/>
        </p:nvSpPr>
        <p:spPr>
          <a:xfrm>
            <a:off x="6349711" y="3281563"/>
            <a:ext cx="2256746" cy="205581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Oval 75"/>
          <p:cNvSpPr>
            <a:spLocks noChangeAspect="1"/>
          </p:cNvSpPr>
          <p:nvPr/>
        </p:nvSpPr>
        <p:spPr>
          <a:xfrm>
            <a:off x="8314364" y="2313966"/>
            <a:ext cx="1962083" cy="1790700"/>
          </a:xfrm>
          <a:prstGeom prst="hexagon">
            <a:avLst/>
          </a:prstGeom>
          <a:solidFill>
            <a:srgbClr val="FF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screen"/>
          <a:srcRect t="1250" b="1250"/>
          <a:stretch>
            <a:fillRect/>
          </a:stretch>
        </p:blipFill>
        <p:spPr>
          <a:xfrm>
            <a:off x="8428581" y="2408024"/>
            <a:ext cx="1786590" cy="1628775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screen"/>
          <a:srcRect l="493" r="493"/>
          <a:stretch>
            <a:fillRect/>
          </a:stretch>
        </p:blipFill>
        <p:spPr>
          <a:xfrm>
            <a:off x="6471587" y="3393879"/>
            <a:ext cx="2047239" cy="1870075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/>
          <a:srcRect l="732" r="732"/>
          <a:stretch>
            <a:fillRect/>
          </a:stretch>
        </p:blipFill>
        <p:spPr>
          <a:xfrm>
            <a:off x="4081534" y="2702023"/>
            <a:ext cx="2279384" cy="2078038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screen"/>
          <a:srcRect l="244" r="244"/>
          <a:stretch>
            <a:fillRect/>
          </a:stretch>
        </p:blipFill>
        <p:spPr>
          <a:xfrm>
            <a:off x="2200300" y="3789550"/>
            <a:ext cx="2073320" cy="1893899"/>
          </a:xfrm>
          <a:prstGeom prst="hexagon">
            <a:avLst/>
          </a:prstGeom>
          <a:noFill/>
          <a:ln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8546132" y="4448384"/>
            <a:ext cx="1822974" cy="408194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洗米：洗去烦恼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584101" y="2725430"/>
            <a:ext cx="1822974" cy="408194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泡果：净化灵魂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4383766" y="5056454"/>
            <a:ext cx="1822974" cy="408194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拨皮：脱去虚伪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213871" y="3002147"/>
            <a:ext cx="1822974" cy="408194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去核：摆脱噩运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8" grpId="0" animBg="1"/>
      <p:bldP spid="6" grpId="0"/>
      <p:bldP spid="7" grpId="0"/>
      <p:bldP spid="9" grpId="0"/>
      <p:bldP spid="10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30" name="组合 29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2" name="Parallelogram 1"/>
          <p:cNvSpPr/>
          <p:nvPr/>
        </p:nvSpPr>
        <p:spPr>
          <a:xfrm>
            <a:off x="7201640" y="2327187"/>
            <a:ext cx="2198885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7689518" y="3355436"/>
            <a:ext cx="2198885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7161872" y="4272681"/>
            <a:ext cx="2033762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6244445" y="5123436"/>
            <a:ext cx="2198885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Parallelogram 5"/>
          <p:cNvSpPr/>
          <p:nvPr/>
        </p:nvSpPr>
        <p:spPr>
          <a:xfrm flipH="1">
            <a:off x="3883417" y="2164206"/>
            <a:ext cx="2335677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Parallelogram 6"/>
          <p:cNvSpPr/>
          <p:nvPr/>
        </p:nvSpPr>
        <p:spPr>
          <a:xfrm flipH="1">
            <a:off x="2585503" y="2840622"/>
            <a:ext cx="2335677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2268347" y="3603585"/>
            <a:ext cx="2335677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Parallelogram 8"/>
          <p:cNvSpPr/>
          <p:nvPr/>
        </p:nvSpPr>
        <p:spPr>
          <a:xfrm flipH="1">
            <a:off x="2842774" y="4595977"/>
            <a:ext cx="2335677" cy="406377"/>
          </a:xfrm>
          <a:prstGeom prst="snip2DiagRec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íṥľiḑè"/>
          <p:cNvSpPr txBox="1"/>
          <p:nvPr/>
        </p:nvSpPr>
        <p:spPr bwMode="auto">
          <a:xfrm>
            <a:off x="3395771" y="2037814"/>
            <a:ext cx="2335676" cy="5651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r" defTabSz="913765">
              <a:spcBef>
                <a:spcPct val="0"/>
              </a:spcBef>
              <a:defRPr sz="1600" b="1">
                <a:solidFill>
                  <a:srgbClr val="E9111B"/>
                </a:solidFill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1400" dirty="0">
                <a:solidFill>
                  <a:srgbClr val="C00000"/>
                </a:solidFill>
                <a:cs typeface="+mn-ea"/>
                <a:sym typeface="+mn-lt"/>
              </a:rPr>
              <a:t>祭祀的供品，祈福</a:t>
            </a:r>
          </a:p>
        </p:txBody>
      </p:sp>
      <p:sp>
        <p:nvSpPr>
          <p:cNvPr id="40" name="îṥḷiḑè"/>
          <p:cNvSpPr txBox="1"/>
          <p:nvPr/>
        </p:nvSpPr>
        <p:spPr bwMode="auto">
          <a:xfrm>
            <a:off x="3077354" y="4585375"/>
            <a:ext cx="2014340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r" defTabSz="913765">
              <a:spcBef>
                <a:spcPct val="0"/>
              </a:spcBef>
              <a:defRPr sz="1600" b="1">
                <a:solidFill>
                  <a:srgbClr val="E9111B"/>
                </a:solidFill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algn="l"/>
            <a:r>
              <a:rPr lang="zh-CN" altLang="en-US" sz="1400" dirty="0">
                <a:solidFill>
                  <a:srgbClr val="C00000"/>
                </a:solidFill>
                <a:cs typeface="+mn-ea"/>
                <a:sym typeface="+mn-lt"/>
              </a:rPr>
              <a:t>赠送亲友，联络感情</a:t>
            </a:r>
          </a:p>
        </p:txBody>
      </p:sp>
      <p:sp>
        <p:nvSpPr>
          <p:cNvPr id="42" name="ïsļîdè"/>
          <p:cNvSpPr txBox="1"/>
          <p:nvPr/>
        </p:nvSpPr>
        <p:spPr bwMode="auto">
          <a:xfrm>
            <a:off x="2585503" y="3591489"/>
            <a:ext cx="1755776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r" defTabSz="913765">
              <a:spcBef>
                <a:spcPct val="0"/>
              </a:spcBef>
              <a:defRPr sz="1600" b="1">
                <a:solidFill>
                  <a:srgbClr val="E9111B"/>
                </a:solidFill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pPr algn="l"/>
            <a:r>
              <a:rPr lang="zh-CN" altLang="en-US" sz="1400" dirty="0">
                <a:solidFill>
                  <a:srgbClr val="C00000"/>
                </a:solidFill>
                <a:cs typeface="+mn-ea"/>
                <a:sym typeface="+mn-lt"/>
              </a:rPr>
              <a:t>舍粥，行善积德</a:t>
            </a:r>
          </a:p>
        </p:txBody>
      </p:sp>
      <p:sp>
        <p:nvSpPr>
          <p:cNvPr id="44" name="íśļïḑê"/>
          <p:cNvSpPr txBox="1"/>
          <p:nvPr/>
        </p:nvSpPr>
        <p:spPr bwMode="auto">
          <a:xfrm>
            <a:off x="2148367" y="2852106"/>
            <a:ext cx="2431700" cy="38091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algn="r" defTabSz="913765">
              <a:spcBef>
                <a:spcPct val="0"/>
              </a:spcBef>
              <a:defRPr sz="1600" b="1">
                <a:solidFill>
                  <a:srgbClr val="E9111B"/>
                </a:solidFill>
              </a:defRPr>
            </a:lvl1pPr>
            <a:lvl2pPr defTabSz="913765"/>
            <a:lvl3pPr defTabSz="913765"/>
            <a:lvl4pPr defTabSz="913765"/>
            <a:lvl5pPr defTabSz="913765"/>
            <a:lvl6pPr defTabSz="913765"/>
            <a:lvl7pPr defTabSz="913765"/>
            <a:lvl8pPr defTabSz="913765"/>
            <a:lvl9pPr defTabSz="913765"/>
          </a:lstStyle>
          <a:p>
            <a:r>
              <a:rPr lang="zh-CN" altLang="en-US" sz="1400" dirty="0">
                <a:solidFill>
                  <a:srgbClr val="C00000"/>
                </a:solidFill>
                <a:cs typeface="+mn-ea"/>
                <a:sym typeface="+mn-lt"/>
              </a:rPr>
              <a:t>五行俱全，强身健体</a:t>
            </a:r>
          </a:p>
        </p:txBody>
      </p:sp>
      <p:sp>
        <p:nvSpPr>
          <p:cNvPr id="46" name="îṥḻiḑé"/>
          <p:cNvSpPr/>
          <p:nvPr/>
        </p:nvSpPr>
        <p:spPr>
          <a:xfrm flipH="1">
            <a:off x="7219037" y="2262779"/>
            <a:ext cx="2198885" cy="3847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增旺五行人运势</a:t>
            </a:r>
          </a:p>
        </p:txBody>
      </p:sp>
      <p:sp>
        <p:nvSpPr>
          <p:cNvPr id="47" name="ïṣlïḋe"/>
          <p:cNvSpPr/>
          <p:nvPr/>
        </p:nvSpPr>
        <p:spPr>
          <a:xfrm flipH="1">
            <a:off x="7053168" y="4326190"/>
            <a:ext cx="2305915" cy="30281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御赐腊八粥皇恩浩荡</a:t>
            </a:r>
          </a:p>
        </p:txBody>
      </p:sp>
      <p:sp>
        <p:nvSpPr>
          <p:cNvPr id="48" name="ïṡļiḑê"/>
          <p:cNvSpPr/>
          <p:nvPr/>
        </p:nvSpPr>
        <p:spPr>
          <a:xfrm flipH="1">
            <a:off x="7637454" y="3398775"/>
            <a:ext cx="2198885" cy="278751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庆贺丰收</a:t>
            </a:r>
          </a:p>
        </p:txBody>
      </p:sp>
      <p:sp>
        <p:nvSpPr>
          <p:cNvPr id="49" name="îş1íḍe"/>
          <p:cNvSpPr/>
          <p:nvPr/>
        </p:nvSpPr>
        <p:spPr>
          <a:xfrm flipH="1">
            <a:off x="6244445" y="4976920"/>
            <a:ext cx="2198885" cy="488911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cs typeface="+mn-ea"/>
                <a:sym typeface="+mn-lt"/>
              </a:rPr>
              <a:t>福寿粥，积福惜福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717491" y="2413374"/>
            <a:ext cx="2715617" cy="262522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" name="文本框 50"/>
          <p:cNvSpPr txBox="1"/>
          <p:nvPr/>
        </p:nvSpPr>
        <p:spPr>
          <a:xfrm>
            <a:off x="4872037" y="686820"/>
            <a:ext cx="317426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腊八粥八大寓意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7" grpId="0"/>
      <p:bldP spid="40" grpId="0"/>
      <p:bldP spid="42" grpId="0"/>
      <p:bldP spid="44" grpId="0"/>
      <p:bldP spid="46" grpId="0"/>
      <p:bldP spid="47" grpId="0"/>
      <p:bldP spid="48" grpId="0"/>
      <p:bldP spid="49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93" y="-721592"/>
            <a:ext cx="7988439" cy="788192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861041" y="1872599"/>
            <a:ext cx="2469918" cy="3594830"/>
            <a:chOff x="4230321" y="2389447"/>
            <a:chExt cx="2469918" cy="3594830"/>
          </a:xfrm>
        </p:grpSpPr>
        <p:sp>
          <p:nvSpPr>
            <p:cNvPr id="5" name="椭圆 4"/>
            <p:cNvSpPr/>
            <p:nvPr/>
          </p:nvSpPr>
          <p:spPr>
            <a:xfrm>
              <a:off x="4746173" y="2389447"/>
              <a:ext cx="1346773" cy="13467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"/>
            <p:cNvSpPr txBox="1"/>
            <p:nvPr/>
          </p:nvSpPr>
          <p:spPr>
            <a:xfrm>
              <a:off x="4230321" y="4033557"/>
              <a:ext cx="2469918" cy="1950720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720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腊八诗词</a:t>
              </a:r>
              <a:endParaRPr kumimoji="1" lang="zh-CN" altLang="en-US" sz="2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"/>
            <p:cNvSpPr txBox="1"/>
            <p:nvPr/>
          </p:nvSpPr>
          <p:spPr>
            <a:xfrm>
              <a:off x="5057691" y="2956262"/>
              <a:ext cx="815178" cy="55936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  <a:endParaRPr kumimoji="1" lang="zh-CN" altLang="en-US" sz="1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0" name="组合 9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6759936" y="1946240"/>
            <a:ext cx="2954655" cy="372409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——(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唐</a:t>
            </a:r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杜甫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腊日常年暖尚遥，今年腊日冻全消。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侵凌雪色还萱草，漏泄春光有柳条。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纵酒欲谋良夜醉，还家初散紫宸朝。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口脂面药随恩泽，翠管银婴下九霄。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39706" y="3347911"/>
            <a:ext cx="553998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腊日</a:t>
            </a:r>
            <a:r>
              <a:rPr lang="en-US" altLang="zh-CN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1564360" y="2267146"/>
            <a:ext cx="3981254" cy="3981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00121" y="4717673"/>
            <a:ext cx="7062651" cy="1840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8" name="组合 7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580067" y="1556061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十二月八日步至西村</a:t>
            </a:r>
            <a:r>
              <a:rPr lang="en-US" altLang="zh-CN" sz="2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5" name="矩形 4"/>
          <p:cNvSpPr/>
          <p:nvPr/>
        </p:nvSpPr>
        <p:spPr>
          <a:xfrm>
            <a:off x="2783778" y="1850547"/>
            <a:ext cx="6735231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                  ——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宋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陆游</a:t>
            </a:r>
            <a:endParaRPr lang="en-US" altLang="zh-CN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腊月风和意已春，时因散策过吾邻。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草烟漠漠柴门里，牛迹重重野水滨。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多病所须惟药物，差科未动是闲人。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今朝佛粥交相馈，更觉江村节物新。 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609082" y="1811330"/>
            <a:ext cx="3232231" cy="3970318"/>
          </a:xfrm>
          <a:prstGeom prst="rect">
            <a:avLst/>
          </a:prstGeom>
          <a:solidFill>
            <a:srgbClr val="FCE2B3"/>
          </a:solidFill>
          <a:ln>
            <a:solidFill>
              <a:srgbClr val="FCE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8265" y="1811330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腊八粥</a:t>
            </a:r>
            <a:r>
              <a:rPr lang="en-US" altLang="zh-CN" sz="2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2440693" y="1811330"/>
            <a:ext cx="2677656" cy="39703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——(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清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道光帝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一阳初夏中大吕，谷粟为粥和豆煮。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应时献佛矢心虔，默祝金光济众普。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盈几馨香细细浮，堆盘果蔬纷纷聚。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共尝佳品达沙门，沙门色相传莲炬。</a:t>
            </a:r>
          </a:p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童稚饱腹庆州平，还向街头击腊鼓。</a:t>
            </a:r>
          </a:p>
        </p:txBody>
      </p:sp>
      <p:pic>
        <p:nvPicPr>
          <p:cNvPr id="43" name="图片 42" descr="图片包含 室内, 餐桌, 墙壁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6453" y="259080"/>
            <a:ext cx="1248547" cy="12319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872037" y="686820"/>
            <a:ext cx="255871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pic>
        <p:nvPicPr>
          <p:cNvPr id="5" name="图片 4" descr="图片包含 美食, 餐桌, 盘子, 室内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09082" y="1811330"/>
            <a:ext cx="3232231" cy="397031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97" y="611599"/>
            <a:ext cx="12192000" cy="64029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24095" y="0"/>
            <a:ext cx="3765560" cy="4739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161825" y="36110"/>
            <a:ext cx="5544483" cy="5544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21023" y="3999211"/>
            <a:ext cx="707756" cy="912602"/>
          </a:xfrm>
          <a:prstGeom prst="rect">
            <a:avLst/>
          </a:prstGeom>
        </p:spPr>
      </p:pic>
      <p:sp>
        <p:nvSpPr>
          <p:cNvPr id="25" name="副标题 2"/>
          <p:cNvSpPr txBox="1"/>
          <p:nvPr/>
        </p:nvSpPr>
        <p:spPr>
          <a:xfrm>
            <a:off x="1421072" y="441385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完</a:t>
            </a: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】</a:t>
            </a:r>
          </a:p>
          <a:p>
            <a:pPr marL="0" indent="0" algn="ctr">
              <a:buNone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腊八粥起源于我国古代的天子大腊八。天子大腊八的内容包括两个方面，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0" indent="0" algn="ctr">
              <a:buNone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一是“合聚万物而索飨之”。二是进行祷祝和祈求。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410145" y="-1898689"/>
            <a:ext cx="10828807" cy="10053125"/>
            <a:chOff x="1410145" y="-1898689"/>
            <a:chExt cx="10828807" cy="10053125"/>
          </a:xfrm>
        </p:grpSpPr>
        <p:grpSp>
          <p:nvGrpSpPr>
            <p:cNvPr id="3" name="组合 2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5" name="文本"/>
          <p:cNvSpPr txBox="1"/>
          <p:nvPr/>
        </p:nvSpPr>
        <p:spPr>
          <a:xfrm>
            <a:off x="2974589" y="2295756"/>
            <a:ext cx="2326912" cy="4133534"/>
          </a:xfrm>
          <a:prstGeom prst="rect">
            <a:avLst/>
          </a:prstGeom>
        </p:spPr>
        <p:txBody>
          <a:bodyPr lIns="0" tIns="0" rIns="0" bIns="0" numCol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8510"/>
              </a:lnSpc>
            </a:pPr>
            <a:r>
              <a:rPr lang="zh-CN" altLang="en-US" sz="8000" spc="1156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目</a:t>
            </a:r>
            <a:endParaRPr lang="en-US" altLang="zh-CN" sz="8000" spc="1156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ts val="8510"/>
              </a:lnSpc>
            </a:pPr>
            <a:r>
              <a:rPr lang="zh-CN" altLang="en-US" sz="8000" spc="1156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录</a:t>
            </a:r>
            <a:endParaRPr kumimoji="1" lang="zh-CN" altLang="en-US" sz="105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15412" y="1589242"/>
            <a:ext cx="3185698" cy="956185"/>
            <a:chOff x="4078666" y="2574248"/>
            <a:chExt cx="3185698" cy="956185"/>
          </a:xfrm>
        </p:grpSpPr>
        <p:sp>
          <p:nvSpPr>
            <p:cNvPr id="7" name="椭圆 6"/>
            <p:cNvSpPr/>
            <p:nvPr/>
          </p:nvSpPr>
          <p:spPr>
            <a:xfrm>
              <a:off x="4078666" y="2574248"/>
              <a:ext cx="956185" cy="9561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"/>
            <p:cNvSpPr txBox="1"/>
            <p:nvPr/>
          </p:nvSpPr>
          <p:spPr>
            <a:xfrm>
              <a:off x="4794446" y="2662685"/>
              <a:ext cx="2469918" cy="641860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020"/>
                </a:lnSpc>
              </a:pPr>
              <a:r>
                <a:rPr lang="zh-CN" altLang="en-US" sz="343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节日来源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"/>
            <p:cNvSpPr txBox="1"/>
            <p:nvPr/>
          </p:nvSpPr>
          <p:spPr>
            <a:xfrm>
              <a:off x="4184601" y="2844110"/>
              <a:ext cx="815178" cy="55936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sz="4975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82849" y="3714806"/>
            <a:ext cx="3185225" cy="956185"/>
            <a:chOff x="7381855" y="2560562"/>
            <a:chExt cx="3185225" cy="956185"/>
          </a:xfrm>
        </p:grpSpPr>
        <p:sp>
          <p:nvSpPr>
            <p:cNvPr id="11" name="椭圆 10"/>
            <p:cNvSpPr/>
            <p:nvPr/>
          </p:nvSpPr>
          <p:spPr>
            <a:xfrm>
              <a:off x="7381855" y="2560562"/>
              <a:ext cx="956185" cy="9561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"/>
            <p:cNvSpPr txBox="1"/>
            <p:nvPr/>
          </p:nvSpPr>
          <p:spPr>
            <a:xfrm>
              <a:off x="8097162" y="2675283"/>
              <a:ext cx="2469918" cy="641860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020"/>
                </a:lnSpc>
              </a:pPr>
              <a:r>
                <a:rPr lang="zh-CN" altLang="en-US" sz="343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腊八粥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文本"/>
            <p:cNvSpPr txBox="1"/>
            <p:nvPr/>
          </p:nvSpPr>
          <p:spPr>
            <a:xfrm>
              <a:off x="7473495" y="2834115"/>
              <a:ext cx="815178" cy="553047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sz="4975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5065521" y="2573436"/>
            <a:ext cx="2988732" cy="956185"/>
            <a:chOff x="6582818" y="587420"/>
            <a:chExt cx="2988732" cy="956185"/>
          </a:xfrm>
        </p:grpSpPr>
        <p:sp>
          <p:nvSpPr>
            <p:cNvPr id="15" name="椭圆 14"/>
            <p:cNvSpPr/>
            <p:nvPr/>
          </p:nvSpPr>
          <p:spPr>
            <a:xfrm>
              <a:off x="8615365" y="587420"/>
              <a:ext cx="956185" cy="9561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"/>
            <p:cNvSpPr txBox="1"/>
            <p:nvPr/>
          </p:nvSpPr>
          <p:spPr>
            <a:xfrm>
              <a:off x="6582818" y="708300"/>
              <a:ext cx="2113521" cy="634931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020"/>
                </a:lnSpc>
              </a:pPr>
              <a:r>
                <a:rPr lang="zh-CN" altLang="en-US" sz="343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节日习俗</a:t>
              </a:r>
            </a:p>
          </p:txBody>
        </p:sp>
        <p:sp>
          <p:nvSpPr>
            <p:cNvPr id="17" name="文本"/>
            <p:cNvSpPr txBox="1"/>
            <p:nvPr/>
          </p:nvSpPr>
          <p:spPr>
            <a:xfrm>
              <a:off x="8620114" y="837885"/>
              <a:ext cx="815178" cy="580225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sz="4975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4274787" y="4920584"/>
            <a:ext cx="3216123" cy="956185"/>
            <a:chOff x="8846128" y="525319"/>
            <a:chExt cx="3216123" cy="956185"/>
          </a:xfrm>
        </p:grpSpPr>
        <p:sp>
          <p:nvSpPr>
            <p:cNvPr id="19" name="椭圆 18"/>
            <p:cNvSpPr/>
            <p:nvPr/>
          </p:nvSpPr>
          <p:spPr>
            <a:xfrm>
              <a:off x="8846128" y="525319"/>
              <a:ext cx="956185" cy="95618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"/>
            <p:cNvSpPr txBox="1"/>
            <p:nvPr/>
          </p:nvSpPr>
          <p:spPr>
            <a:xfrm>
              <a:off x="9535703" y="668630"/>
              <a:ext cx="2526548" cy="630612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5020"/>
                </a:lnSpc>
              </a:pPr>
              <a:r>
                <a:rPr lang="zh-CN" altLang="en-US" sz="343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腊八诗词</a:t>
              </a:r>
            </a:p>
          </p:txBody>
        </p:sp>
        <p:sp>
          <p:nvSpPr>
            <p:cNvPr id="21" name="文本"/>
            <p:cNvSpPr txBox="1"/>
            <p:nvPr/>
          </p:nvSpPr>
          <p:spPr>
            <a:xfrm>
              <a:off x="8855966" y="771098"/>
              <a:ext cx="815178" cy="586546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sz="4975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  <a:endParaRPr kumimoji="1" lang="zh-CN" altLang="en-US" sz="10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4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0145" y="-1898689"/>
            <a:ext cx="10828807" cy="10053125"/>
            <a:chOff x="1410145" y="-1898689"/>
            <a:chExt cx="10828807" cy="10053125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386667" y="2082227"/>
            <a:ext cx="4100079" cy="2840976"/>
            <a:chOff x="3755947" y="2599075"/>
            <a:chExt cx="4100079" cy="2840976"/>
          </a:xfrm>
        </p:grpSpPr>
        <p:sp>
          <p:nvSpPr>
            <p:cNvPr id="5" name="椭圆 4"/>
            <p:cNvSpPr/>
            <p:nvPr/>
          </p:nvSpPr>
          <p:spPr>
            <a:xfrm>
              <a:off x="4913634" y="2599075"/>
              <a:ext cx="1346773" cy="134677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"/>
            <p:cNvSpPr txBox="1"/>
            <p:nvPr/>
          </p:nvSpPr>
          <p:spPr>
            <a:xfrm>
              <a:off x="3755947" y="4292073"/>
              <a:ext cx="4100079" cy="114797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7200" b="0" spc="388" dirty="0">
                  <a:ln w="13073">
                    <a:noFill/>
                  </a:ln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节日来源</a:t>
              </a:r>
              <a:endParaRPr kumimoji="1" lang="zh-CN" altLang="en-US" sz="24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文本"/>
            <p:cNvSpPr txBox="1"/>
            <p:nvPr/>
          </p:nvSpPr>
          <p:spPr>
            <a:xfrm>
              <a:off x="5225152" y="3165890"/>
              <a:ext cx="815178" cy="559368"/>
            </a:xfrm>
            <a:prstGeom prst="rect">
              <a:avLst/>
            </a:prstGeom>
          </p:spPr>
          <p:txBody>
            <a:bodyPr lIns="0" tIns="0" rIns="0" bIns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7280"/>
                </a:lnSpc>
              </a:pPr>
              <a:r>
                <a:rPr lang="zh-CN" altLang="en-US" b="0" spc="562" dirty="0">
                  <a:solidFill>
                    <a:srgbClr val="C00000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  <a:endParaRPr kumimoji="1" lang="zh-CN" altLang="en-US" sz="11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0" name="组合 9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4872037" y="64110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腊八节的来源</a:t>
            </a:r>
          </a:p>
        </p:txBody>
      </p:sp>
      <p:sp>
        <p:nvSpPr>
          <p:cNvPr id="37" name="矩形 36"/>
          <p:cNvSpPr/>
          <p:nvPr/>
        </p:nvSpPr>
        <p:spPr>
          <a:xfrm>
            <a:off x="2665098" y="1940216"/>
            <a:ext cx="740228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腊八节又称腊日祭、腊八祭、王侯腊或佛成道日，原来古代欢庆丰收、感谢祖先和神灵</a:t>
            </a:r>
            <a:r>
              <a:rPr lang="en-US" altLang="zh-CN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包括门神、户神、宅神、灶神、井神</a:t>
            </a:r>
            <a:r>
              <a:rPr lang="en-US" altLang="zh-CN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的祭祀仪式，除祭祖敬神的活动外，人们还要逐疫。</a:t>
            </a:r>
            <a:endParaRPr lang="en-US" altLang="zh-CN" sz="14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这项活动来源于古代的傩</a:t>
            </a:r>
            <a:r>
              <a:rPr lang="en-US" altLang="zh-CN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古代驱鬼避疫的仪式</a:t>
            </a:r>
            <a:r>
              <a:rPr lang="en-US" altLang="zh-CN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。史前时代的医疗方法之一即驱鬼治疾。作为巫术活动的腊月击鼓驱疫之俗，今在湖南新化等地区仍有留存。</a:t>
            </a:r>
            <a:endParaRPr lang="en-US" altLang="zh-CN" sz="14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后演化成纪念佛祖释伽牟尼成道的宗教节日。夏代称腊日为“嘉平”，商代为“清祀”，周代为“大蜡”</a:t>
            </a:r>
            <a:r>
              <a:rPr lang="en-US" altLang="zh-CN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因在十二月举行，故称该月为腊月，称腊祭这一天为腊日。先秦的腊日在冬至后的第三个成日，南北朝开始才固定在腊月初八。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805645" y="2913678"/>
            <a:ext cx="5041347" cy="5041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0" name="组合 9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467" name="矩形 466"/>
          <p:cNvSpPr/>
          <p:nvPr/>
        </p:nvSpPr>
        <p:spPr>
          <a:xfrm>
            <a:off x="2055499" y="2346585"/>
            <a:ext cx="53903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岁终之月称“腊”的含义有三：一曰“腊者，接也”，寓有新旧交替的意思（</a:t>
            </a:r>
            <a:r>
              <a:rPr lang="en-US" altLang="zh-CN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隋书</a:t>
            </a:r>
            <a:r>
              <a:rPr lang="en-US" altLang="zh-CN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礼仪志</a:t>
            </a:r>
            <a:r>
              <a:rPr lang="en-US" altLang="zh-CN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记载）；二曰“腊者同猎”，指田猎获取禽兽好祭祖祭神，“腊”从“肉”旁，就是用肉“冬祭”；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三曰“腊者，逐疫迎春”，腊八节又谓之“佛成道节”，亦名“成道会”，实际上可以说是十二月初八为腊日之由来。腊八节，俗称“腊八” ，即农历十二月初八，古人有祭祀祖先和神灵、祈求丰收吉祥的传统，一些地区有喝腊八粥的习俗。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相传这一天还是佛祖释迦牟尼成道之日，称为“法宝节”，是佛教盛大的节日之一。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腊八节的来源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738527" y="917652"/>
            <a:ext cx="2187359" cy="5042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8" name="组合 17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8352155" cy="316738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cs typeface="+mn-ea"/>
                <a:sym typeface="+mn-lt"/>
              </a:rPr>
              <a:t>         </a:t>
            </a:r>
            <a:endParaRPr lang="en-US" altLang="zh-CN" sz="3400" dirty="0">
              <a:solidFill>
                <a:srgbClr val="9933FF"/>
              </a:solidFill>
              <a:cs typeface="+mn-ea"/>
              <a:sym typeface="+mn-lt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16269" y="4015170"/>
            <a:ext cx="384924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从先秦起，腊八节都是用来祭祀祖先和神灵，祈求丰收和吉祥。腊八节除祭祖敬神的活动外，人们还要逐疫。这项活动来源于古代的傩（古代驱鬼避疫的仪式）。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腊八节的来源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284202" y="4015170"/>
            <a:ext cx="370990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史前时代的医疗方法之一即驱鬼治 疫。</a:t>
            </a:r>
            <a:r>
              <a:rPr lang="en-US" altLang="zh-CN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作为巫术活动的腊月击鼓驱疫之俗，今在湖南新化等地区仍有留存。 </a:t>
            </a:r>
          </a:p>
        </p:txBody>
      </p:sp>
      <p:sp>
        <p:nvSpPr>
          <p:cNvPr id="48" name="işlïḋè"/>
          <p:cNvSpPr/>
          <p:nvPr/>
        </p:nvSpPr>
        <p:spPr>
          <a:xfrm>
            <a:off x="1994281" y="1615841"/>
            <a:ext cx="3709138" cy="2177256"/>
          </a:xfrm>
          <a:prstGeom prst="snip2DiagRect">
            <a:avLst/>
          </a:prstGeom>
          <a:solidFill>
            <a:srgbClr val="FFF1DE"/>
          </a:solid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49" name="ïṩlïḓé"/>
          <p:cNvSpPr/>
          <p:nvPr/>
        </p:nvSpPr>
        <p:spPr>
          <a:xfrm>
            <a:off x="1916269" y="1565275"/>
            <a:ext cx="77248" cy="1935480"/>
          </a:xfrm>
          <a:prstGeom prst="rect">
            <a:avLst/>
          </a:prstGeom>
          <a:solidFill>
            <a:schemeClr val="accent4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í$ļíde"/>
          <p:cNvSpPr/>
          <p:nvPr/>
        </p:nvSpPr>
        <p:spPr>
          <a:xfrm>
            <a:off x="1777592" y="3429519"/>
            <a:ext cx="432615" cy="432615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1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3" name="işḷïḑé"/>
          <p:cNvSpPr/>
          <p:nvPr/>
        </p:nvSpPr>
        <p:spPr>
          <a:xfrm>
            <a:off x="6284966" y="1615841"/>
            <a:ext cx="3709138" cy="2177256"/>
          </a:xfrm>
          <a:prstGeom prst="snip2DiagRect">
            <a:avLst/>
          </a:prstGeom>
          <a:solidFill>
            <a:srgbClr val="FFF1DE"/>
          </a:solid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800" b="1">
              <a:cs typeface="+mn-ea"/>
              <a:sym typeface="+mn-lt"/>
            </a:endParaRPr>
          </a:p>
        </p:txBody>
      </p:sp>
      <p:sp>
        <p:nvSpPr>
          <p:cNvPr id="54" name="išľîḑé"/>
          <p:cNvSpPr/>
          <p:nvPr/>
        </p:nvSpPr>
        <p:spPr>
          <a:xfrm>
            <a:off x="6206954" y="1565275"/>
            <a:ext cx="77248" cy="1969891"/>
          </a:xfrm>
          <a:prstGeom prst="rect">
            <a:avLst/>
          </a:prstGeom>
          <a:solidFill>
            <a:srgbClr val="FCE2B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493235" y="1723830"/>
            <a:ext cx="2710466" cy="18113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7193953" y="1719558"/>
            <a:ext cx="2063730" cy="2177256"/>
          </a:xfrm>
          <a:prstGeom prst="rect">
            <a:avLst/>
          </a:prstGeom>
        </p:spPr>
      </p:pic>
      <p:sp>
        <p:nvSpPr>
          <p:cNvPr id="55" name="íṡḻíḓe"/>
          <p:cNvSpPr/>
          <p:nvPr/>
        </p:nvSpPr>
        <p:spPr>
          <a:xfrm>
            <a:off x="6088974" y="3425045"/>
            <a:ext cx="432615" cy="432614"/>
          </a:xfrm>
          <a:prstGeom prst="upArrowCallout">
            <a:avLst/>
          </a:prstGeom>
          <a:solidFill>
            <a:srgbClr val="FCE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cs typeface="+mn-ea"/>
                <a:sym typeface="+mn-lt"/>
              </a:rPr>
              <a:t>2</a:t>
            </a:r>
            <a:endParaRPr lang="zh-CN" altLang="en-US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9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2" name="组合 11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98161" y="620714"/>
            <a:ext cx="46166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48627" y="2158523"/>
            <a:ext cx="3833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佛教创始人释迦牟尼修行深山，静坐六年，饿得骨瘦如柴，曾欲放弃苦行，恰遇一牧羊女，送他乳糜，他食罢盘腿坐于菩提树下，于十二月初八之日悟道成佛，为了纪念而始兴“佛成道节”。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中国信徒出自虔诚，遂与“腊日”融合，方成“腊八节”，并同样举行隆重的仪礼活动。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670837" y="1403916"/>
            <a:ext cx="3078019" cy="4613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580067" y="217715"/>
            <a:ext cx="1240218" cy="1151379"/>
            <a:chOff x="1410145" y="-1898689"/>
            <a:chExt cx="10828807" cy="10053125"/>
          </a:xfrm>
        </p:grpSpPr>
        <p:grpSp>
          <p:nvGrpSpPr>
            <p:cNvPr id="16" name="组合 15"/>
            <p:cNvGrpSpPr/>
            <p:nvPr/>
          </p:nvGrpSpPr>
          <p:grpSpPr>
            <a:xfrm>
              <a:off x="1410145" y="-1898689"/>
              <a:ext cx="10053125" cy="10053125"/>
              <a:chOff x="1410145" y="-1898689"/>
              <a:chExt cx="10053125" cy="10053125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865120" y="0"/>
                <a:ext cx="6975566" cy="7236823"/>
              </a:xfrm>
              <a:prstGeom prst="ellipse">
                <a:avLst/>
              </a:prstGeom>
              <a:solidFill>
                <a:srgbClr val="FFF1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>
              <a:xfrm>
                <a:off x="1410145" y="-1898689"/>
                <a:ext cx="10053125" cy="10053125"/>
              </a:xfrm>
              <a:prstGeom prst="rect">
                <a:avLst/>
              </a:prstGeom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557867" y="5203273"/>
              <a:ext cx="2562334" cy="20018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21249" y="4203750"/>
              <a:ext cx="1263206" cy="24491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rot="19462337">
              <a:off x="3070447" y="1201248"/>
              <a:ext cx="9168505" cy="306839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095883" y="4525843"/>
            <a:ext cx="3884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秦始皇修建长城，天下民工奉命而来，长年不能回家，吃粮靠家里人送。有些民工，家隔千山万水，粮食送不到，致使不少民工饿死于长城工地。</a:t>
            </a:r>
            <a:endParaRPr lang="en-US" altLang="zh-CN" sz="1600" dirty="0">
              <a:solidFill>
                <a:schemeClr val="accent4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72037" y="686820"/>
            <a:ext cx="28664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35300"/>
                </a:solidFill>
              </a14:hiddenFill>
            </a:ext>
          </a:extLst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lang="zh-CN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腊八节的传说</a:t>
            </a:r>
          </a:p>
        </p:txBody>
      </p:sp>
      <p:sp>
        <p:nvSpPr>
          <p:cNvPr id="47" name="ï$liḑè"/>
          <p:cNvSpPr/>
          <p:nvPr/>
        </p:nvSpPr>
        <p:spPr>
          <a:xfrm>
            <a:off x="3709920" y="1957859"/>
            <a:ext cx="2708365" cy="232884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ïślïde"/>
          <p:cNvSpPr/>
          <p:nvPr/>
        </p:nvSpPr>
        <p:spPr>
          <a:xfrm>
            <a:off x="5971854" y="3259840"/>
            <a:ext cx="2708365" cy="2328849"/>
          </a:xfrm>
          <a:prstGeom prst="hexagon">
            <a:avLst/>
          </a:prstGeom>
          <a:solidFill>
            <a:srgbClr val="FCE2B3"/>
          </a:solidFill>
          <a:ln w="63500">
            <a:solidFill>
              <a:srgbClr val="FCE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0" name="î$1ïďê"/>
          <p:cNvSpPr/>
          <p:nvPr/>
        </p:nvSpPr>
        <p:spPr>
          <a:xfrm>
            <a:off x="4038115" y="2036137"/>
            <a:ext cx="2171670" cy="2172290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1" name="ïŝlíḍé"/>
          <p:cNvSpPr/>
          <p:nvPr/>
        </p:nvSpPr>
        <p:spPr>
          <a:xfrm>
            <a:off x="6300048" y="3338118"/>
            <a:ext cx="2171670" cy="2172290"/>
          </a:xfrm>
          <a:prstGeom prst="ellipse">
            <a:avLst/>
          </a:prstGeom>
          <a:blipFill>
            <a:blip r:embed="rId8" cstate="screen"/>
            <a:stretch>
              <a:fillRect/>
            </a:stretch>
          </a:blip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880785" y="1858120"/>
            <a:ext cx="3884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有一年腊月初八，无粮吃的民工们合伙积了几把五谷杂粮，放在锅里熬成稀粥，每人喝了一碗，最后还是饿死在长城下。为了悼念饿死在长城工地的民工，每年腊月初八吃“腊八粥”。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8447" y="656005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7" grpId="0" animBg="1"/>
      <p:bldP spid="48" grpId="0" animBg="1"/>
      <p:bldP spid="50" grpId="0" animBg="1"/>
      <p:bldP spid="51" grpId="0" animBg="1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xf0ikz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1877</Words>
  <Application>Microsoft Office PowerPoint</Application>
  <PresentationFormat>宽屏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2022-03-11T03:54:52Z</dcterms:created>
  <dcterms:modified xsi:type="dcterms:W3CDTF">2023-01-10T11:07:01Z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141CEC5BB09B4740973339E9615E3459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