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9" r:id="rId3"/>
    <p:sldId id="257" r:id="rId4"/>
    <p:sldId id="371" r:id="rId5"/>
    <p:sldId id="312" r:id="rId6"/>
    <p:sldId id="260" r:id="rId7"/>
    <p:sldId id="261" r:id="rId8"/>
    <p:sldId id="358" r:id="rId9"/>
    <p:sldId id="327" r:id="rId10"/>
    <p:sldId id="279" r:id="rId11"/>
    <p:sldId id="382" r:id="rId12"/>
    <p:sldId id="313" r:id="rId13"/>
    <p:sldId id="263" r:id="rId14"/>
    <p:sldId id="267" r:id="rId15"/>
    <p:sldId id="338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8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>
        <p:scale>
          <a:sx n="100" d="100"/>
          <a:sy n="100" d="100"/>
        </p:scale>
        <p:origin x="-744" y="-432"/>
      </p:cViewPr>
      <p:guideLst>
        <p:guide orient="horz" pos="213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19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6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5.wmf"/><Relationship Id="rId3" Type="http://schemas.openxmlformats.org/officeDocument/2006/relationships/image" Target="../media/image37.png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png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8.wmf"/><Relationship Id="rId5" Type="http://schemas.openxmlformats.org/officeDocument/2006/relationships/image" Target="../media/image39.png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4.bin"/><Relationship Id="rId4" Type="http://schemas.openxmlformats.org/officeDocument/2006/relationships/image" Target="../media/image38.png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6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1487966"/>
            <a:ext cx="9144000" cy="1418675"/>
          </a:xfrm>
        </p:spPr>
        <p:txBody>
          <a:bodyPr>
            <a:normAutofit/>
          </a:bodyPr>
          <a:lstStyle/>
          <a:p>
            <a:r>
              <a:rPr lang="en-US" altLang="zh-CN" sz="5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11.1 </a:t>
            </a:r>
            <a:r>
              <a:rPr lang="zh-CN" altLang="en-US" sz="5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同底数幂的乘法</a:t>
            </a:r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6172200" y="4432352"/>
            <a:ext cx="5791200" cy="914400"/>
          </a:xfrm>
        </p:spPr>
        <p:txBody>
          <a:bodyPr>
            <a:normAutofit/>
          </a:bodyPr>
          <a:lstStyle/>
          <a:p>
            <a:endParaRPr lang="zh-CN" altLang="en-US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4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608772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2396" y="979805"/>
            <a:ext cx="32658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范例共做</a:t>
            </a: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418465" y="1901827"/>
          <a:ext cx="3738880" cy="1053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7" name="Equation" r:id="rId3" imgW="23774400" imgH="6705600" progId="Equation.DSMT4">
                  <p:embed/>
                </p:oleObj>
              </mc:Choice>
              <mc:Fallback>
                <p:oleObj name="Equation" r:id="rId3" imgW="23774400" imgH="6705600" progId="Equation.DSMT4">
                  <p:embed/>
                  <p:pic>
                    <p:nvPicPr>
                      <p:cNvPr id="0" name="图片 1540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8465" y="1901827"/>
                        <a:ext cx="3738880" cy="1053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52425" y="2934972"/>
          <a:ext cx="3738880" cy="1014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name="Equation" r:id="rId5" imgW="24688800" imgH="6705600" progId="Equation.DSMT4">
                  <p:embed/>
                </p:oleObj>
              </mc:Choice>
              <mc:Fallback>
                <p:oleObj name="Equation" r:id="rId5" imgW="24688800" imgH="6705600" progId="Equation.DSMT4">
                  <p:embed/>
                  <p:pic>
                    <p:nvPicPr>
                      <p:cNvPr id="0" name="图片 1540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2425" y="2934972"/>
                        <a:ext cx="3738880" cy="1014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8465" y="3949067"/>
          <a:ext cx="322072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9" r:id="rId7" imgW="800100" imgH="482600" progId="Equation.KSEE3">
                  <p:embed/>
                </p:oleObj>
              </mc:Choice>
              <mc:Fallback>
                <p:oleObj r:id="rId7" imgW="800100" imgH="482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8465" y="3949067"/>
                        <a:ext cx="3220720" cy="199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038851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0" r:id="rId9" imgW="114935" imgH="217170" progId="Equation.KSEE3">
                  <p:embed/>
                </p:oleObj>
              </mc:Choice>
              <mc:Fallback>
                <p:oleObj r:id="rId9" imgW="114935" imgH="21717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38851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1968" y="659699"/>
            <a:ext cx="295465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真实再现</a:t>
            </a:r>
            <a:endParaRPr lang="zh-CN" alt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8765" y="1583031"/>
            <a:ext cx="2836515" cy="16112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4309" y="4117634"/>
            <a:ext cx="3166043" cy="219778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152937" y="4837366"/>
            <a:ext cx="3543287" cy="1656704"/>
          </a:xfrm>
          <a:prstGeom prst="rect">
            <a:avLst/>
          </a:prstGeom>
        </p:spPr>
      </p:pic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256947" y="2388824"/>
          <a:ext cx="1960245" cy="68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3" name="Equation" r:id="rId6" imgW="584200" imgH="203200" progId="">
                  <p:embed/>
                </p:oleObj>
              </mc:Choice>
              <mc:Fallback>
                <p:oleObj name="Equation" r:id="rId6" imgW="584200" imgH="203200" progId="">
                  <p:embed/>
                  <p:pic>
                    <p:nvPicPr>
                      <p:cNvPr id="0" name="图片 205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6947" y="2388824"/>
                        <a:ext cx="1960245" cy="680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9833967" y="5506405"/>
          <a:ext cx="1405559" cy="749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4" name="Equation" r:id="rId8" imgW="381000" imgH="203200" progId="">
                  <p:embed/>
                </p:oleObj>
              </mc:Choice>
              <mc:Fallback>
                <p:oleObj name="Equation" r:id="rId8" imgW="381000" imgH="203200" progId="">
                  <p:embed/>
                  <p:pic>
                    <p:nvPicPr>
                      <p:cNvPr id="0" name="图片 205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3967" y="5506405"/>
                        <a:ext cx="1405559" cy="7496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6038851" y="33385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5" name="Equation" r:id="rId10" imgW="2743200" imgH="4267200" progId="">
                  <p:embed/>
                </p:oleObj>
              </mc:Choice>
              <mc:Fallback>
                <p:oleObj name="Equation" r:id="rId10" imgW="2743200" imgH="4267200" progId="">
                  <p:embed/>
                  <p:pic>
                    <p:nvPicPr>
                      <p:cNvPr id="0" name="图片 205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1" y="3338513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3376929" y="5415282"/>
          <a:ext cx="2584451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6" name="Equation" r:id="rId12" imgW="850265" imgH="203200" progId="">
                  <p:embed/>
                </p:oleObj>
              </mc:Choice>
              <mc:Fallback>
                <p:oleObj name="Equation" r:id="rId12" imgW="850265" imgH="203200" progId="">
                  <p:embed/>
                  <p:pic>
                    <p:nvPicPr>
                      <p:cNvPr id="0" name="图片 205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929" y="5415282"/>
                        <a:ext cx="2584451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092565" y="2483485"/>
          <a:ext cx="2813051" cy="79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7" r:id="rId14" imgW="800100" imgH="203200" progId="Equation.KSEE3">
                  <p:embed/>
                </p:oleObj>
              </mc:Choice>
              <mc:Fallback>
                <p:oleObj r:id="rId14" imgW="8001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092565" y="2483485"/>
                        <a:ext cx="2813051" cy="798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图片 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71566" y="1490980"/>
            <a:ext cx="270510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0372" y="783433"/>
            <a:ext cx="2954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拓展提升</a:t>
            </a: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223646" y="3921127"/>
          <a:ext cx="5995671" cy="1604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r:id="rId3" imgW="1803400" imgH="482600" progId="Equation.KSEE3">
                  <p:embed/>
                </p:oleObj>
              </mc:Choice>
              <mc:Fallback>
                <p:oleObj r:id="rId3" imgW="1803400" imgH="482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3646" y="3921127"/>
                        <a:ext cx="5995671" cy="1604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223646" y="1985647"/>
          <a:ext cx="2231391" cy="884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name="Equation" r:id="rId5" imgW="14630400" imgH="5791200" progId="Equation.DSMT4">
                  <p:embed/>
                </p:oleObj>
              </mc:Choice>
              <mc:Fallback>
                <p:oleObj name="Equation" r:id="rId5" imgW="14630400" imgH="5791200" progId="Equation.DSMT4">
                  <p:embed/>
                  <p:pic>
                    <p:nvPicPr>
                      <p:cNvPr id="0" name="图片 184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646" y="1985647"/>
                        <a:ext cx="2231391" cy="8845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223645" y="2937510"/>
          <a:ext cx="3175000" cy="983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Equation" r:id="rId7" imgW="21640800" imgH="6705600" progId="Equation.DSMT4">
                  <p:embed/>
                </p:oleObj>
              </mc:Choice>
              <mc:Fallback>
                <p:oleObj name="Equation" r:id="rId7" imgW="21640800" imgH="6705600" progId="Equation.DSMT4">
                  <p:embed/>
                  <p:pic>
                    <p:nvPicPr>
                      <p:cNvPr id="0" name="图片 1848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23645" y="2937510"/>
                        <a:ext cx="3175000" cy="983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1260" y="603715"/>
            <a:ext cx="295465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性质逆用</a:t>
            </a:r>
            <a:endParaRPr lang="zh-CN" alt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5" name="对象 8203"/>
          <p:cNvGraphicFramePr>
            <a:graphicFrameLocks noChangeAspect="1"/>
          </p:cNvGraphicFramePr>
          <p:nvPr/>
        </p:nvGraphicFramePr>
        <p:xfrm>
          <a:off x="939282" y="1613765"/>
          <a:ext cx="3291324" cy="786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9" r:id="rId3" imgW="850265" imgH="203200" progId="Equations">
                  <p:embed/>
                </p:oleObj>
              </mc:Choice>
              <mc:Fallback>
                <p:oleObj r:id="rId3" imgW="850265" imgH="203200" progId="Equations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282" y="1613765"/>
                        <a:ext cx="3291324" cy="786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右箭头 5"/>
          <p:cNvSpPr/>
          <p:nvPr/>
        </p:nvSpPr>
        <p:spPr>
          <a:xfrm>
            <a:off x="4618654" y="1968759"/>
            <a:ext cx="2090057" cy="1469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112411" y="1257407"/>
            <a:ext cx="10761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48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逆用</a:t>
            </a:r>
            <a:endParaRPr lang="zh-CN" altLang="en-US" sz="48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1" name="Rectangle 19" descr="PE03255_"/>
          <p:cNvSpPr/>
          <p:nvPr/>
        </p:nvSpPr>
        <p:spPr bwMode="auto">
          <a:xfrm>
            <a:off x="1000125" y="3757932"/>
            <a:ext cx="5659755" cy="10763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eaLnBrk="0" hangingPunct="0"/>
            <a:endParaRPr lang="zh-CN" altLang="en-US" sz="2800" b="1" noProof="1"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eaLnBrk="0" hangingPunct="0"/>
            <a:r>
              <a:rPr lang="en-US" altLang="x-none" sz="3600" b="1" noProof="1" smtClean="0">
                <a:effectLst>
                  <a:outerShdw blurRad="38100" dist="38100" dir="2700000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cs typeface="+mn-ea"/>
              </a:rPr>
              <a:t>2</a:t>
            </a:r>
            <a:r>
              <a:rPr lang="zh-CN" altLang="en-US" sz="3600" b="1" noProof="1">
                <a:effectLst>
                  <a:outerShdw blurRad="38100" dist="38100" dir="2700000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cs typeface="+mn-ea"/>
              </a:rPr>
              <a:t>、</a:t>
            </a:r>
            <a:r>
              <a:rPr lang="zh-CN" altLang="en-US" sz="3600" noProof="1" smtClean="0">
                <a:latin typeface="华文楷体" panose="02010600040101010101" pitchFamily="2" charset="-122"/>
                <a:ea typeface="华文楷体" panose="02010600040101010101" pitchFamily="2" charset="-122"/>
                <a:cs typeface="+mn-ea"/>
              </a:rPr>
              <a:t>已知                                 </a:t>
            </a:r>
            <a:endParaRPr lang="en-US" altLang="x-none" sz="3600" baseline="30000" noProof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25" name="对象 12303"/>
          <p:cNvGraphicFramePr>
            <a:graphicFrameLocks noChangeAspect="1"/>
          </p:cNvGraphicFramePr>
          <p:nvPr/>
        </p:nvGraphicFramePr>
        <p:xfrm>
          <a:off x="3057293" y="4188462"/>
          <a:ext cx="3223895" cy="683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0" r:id="rId5" imgW="1079500" imgH="228600" progId="Equations">
                  <p:embed/>
                </p:oleObj>
              </mc:Choice>
              <mc:Fallback>
                <p:oleObj r:id="rId5" imgW="1079500" imgH="228600" progId="Equations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293" y="4188462"/>
                        <a:ext cx="3223895" cy="683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对象 12306"/>
          <p:cNvGraphicFramePr>
            <a:graphicFrameLocks noChangeAspect="1"/>
          </p:cNvGraphicFramePr>
          <p:nvPr/>
        </p:nvGraphicFramePr>
        <p:xfrm>
          <a:off x="6960375" y="4139332"/>
          <a:ext cx="1564005" cy="735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1" name="公式" r:id="rId7" imgW="482600" imgH="228600" progId="Equations">
                  <p:embed/>
                </p:oleObj>
              </mc:Choice>
              <mc:Fallback>
                <p:oleObj name="公式" r:id="rId7" imgW="482600" imgH="228600" progId="Equations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0375" y="4139332"/>
                        <a:ext cx="1564005" cy="7359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圆角矩形 17"/>
          <p:cNvSpPr/>
          <p:nvPr/>
        </p:nvSpPr>
        <p:spPr>
          <a:xfrm>
            <a:off x="10919319" y="4233323"/>
            <a:ext cx="813504" cy="123513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特殊</a:t>
            </a:r>
            <a:endParaRPr lang="zh-CN" altLang="en-US" sz="3200" dirty="0">
              <a:solidFill>
                <a:srgbClr val="00B0F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919321" y="1600367"/>
            <a:ext cx="783455" cy="121640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一般</a:t>
            </a:r>
          </a:p>
        </p:txBody>
      </p:sp>
      <p:sp>
        <p:nvSpPr>
          <p:cNvPr id="2" name="下箭头 1"/>
          <p:cNvSpPr/>
          <p:nvPr/>
        </p:nvSpPr>
        <p:spPr>
          <a:xfrm>
            <a:off x="11261482" y="3039114"/>
            <a:ext cx="129180" cy="83644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263533" y="2987765"/>
          <a:ext cx="4033641" cy="727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2" name="Equation" r:id="rId9" imgW="33832800" imgH="6096000" progId="Equation.DSMT4">
                  <p:embed/>
                </p:oleObj>
              </mc:Choice>
              <mc:Fallback>
                <p:oleObj name="Equation" r:id="rId9" imgW="33832800" imgH="6096000" progId="Equation.DSMT4">
                  <p:embed/>
                  <p:pic>
                    <p:nvPicPr>
                      <p:cNvPr id="0" name="图片 1248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63533" y="2987765"/>
                        <a:ext cx="4033641" cy="727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999929" y="3002101"/>
            <a:ext cx="1823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6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、填空</a:t>
            </a:r>
            <a:endParaRPr lang="zh-CN" altLang="en-US" sz="36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7178" name="Object 2"/>
          <p:cNvGraphicFramePr/>
          <p:nvPr/>
        </p:nvGraphicFramePr>
        <p:xfrm>
          <a:off x="6708142" y="1600202"/>
          <a:ext cx="1618615" cy="78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3" r:id="rId11" imgW="444500" imgH="203200" progId="Equation.3">
                  <p:embed/>
                </p:oleObj>
              </mc:Choice>
              <mc:Fallback>
                <p:oleObj r:id="rId11" imgW="444500" imgH="203200" progId="Equation.3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08142" y="1600202"/>
                        <a:ext cx="1618615" cy="7867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/>
          <p:nvPr/>
        </p:nvGraphicFramePr>
        <p:xfrm>
          <a:off x="8326757" y="1661160"/>
          <a:ext cx="14700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4" r:id="rId13" imgW="431165" imgH="203200" progId="Equation.3">
                  <p:embed/>
                </p:oleObj>
              </mc:Choice>
              <mc:Fallback>
                <p:oleObj r:id="rId13" imgW="431165" imgH="203200" progId="Equation.3">
                  <p:embed/>
                  <p:pic>
                    <p:nvPicPr>
                      <p:cNvPr id="0" name="图片 310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326757" y="1661160"/>
                        <a:ext cx="1470025" cy="692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/>
      <p:bldP spid="18" grpId="0" animBg="1"/>
      <p:bldP spid="19" grpId="0" animBg="1"/>
      <p:bldP spid="2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6626" y="621729"/>
            <a:ext cx="295465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迎刃而解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682704" y="1585829"/>
            <a:ext cx="103196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3600" spc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</a:t>
            </a:r>
            <a:r>
              <a:rPr lang="zh-CN" altLang="en-US" sz="3600" spc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“光年”</a:t>
            </a:r>
            <a:r>
              <a:rPr lang="zh-CN" altLang="en-US" sz="3600" spc="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是长度单位</a:t>
            </a:r>
            <a:r>
              <a:rPr lang="en-US" altLang="zh-CN" sz="3600" spc="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,</a:t>
            </a:r>
            <a:r>
              <a:rPr lang="zh-CN" altLang="en-US" sz="3600" spc="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指</a:t>
            </a:r>
            <a:r>
              <a:rPr lang="zh-CN" altLang="en-US" sz="3600" spc="100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光</a:t>
            </a:r>
            <a:r>
              <a:rPr lang="zh-CN" altLang="en-US" sz="3600" spc="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在真空中沿直线传播</a:t>
            </a:r>
            <a:r>
              <a:rPr lang="zh-CN" altLang="en-US" sz="3600" spc="100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一年</a:t>
            </a:r>
            <a:r>
              <a:rPr lang="zh-CN" altLang="en-US" sz="3600" spc="1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所经过的距离。请问：一光年有多远？    </a:t>
            </a:r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</a:t>
            </a:r>
            <a:endParaRPr lang="zh-CN" altLang="en-US" sz="360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038851" y="33385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" name="Equation" r:id="rId3" imgW="2743200" imgH="4267200" progId="">
                  <p:embed/>
                </p:oleObj>
              </mc:Choice>
              <mc:Fallback>
                <p:oleObj name="Equation" r:id="rId3" imgW="2743200" imgH="4267200" progId="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1" y="3338513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42511" y="3886837"/>
          <a:ext cx="406146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" r:id="rId5" imgW="1041400" imgH="203200" progId="Equation.KSEE3">
                  <p:embed/>
                </p:oleObj>
              </mc:Choice>
              <mc:Fallback>
                <p:oleObj r:id="rId5" imgW="1041400" imgH="203200" progId="Equation.KSEE3">
                  <p:embed/>
                  <p:pic>
                    <p:nvPicPr>
                      <p:cNvPr id="0" name="图片 103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42511" y="3886837"/>
                        <a:ext cx="4061460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503421" y="4697732"/>
          <a:ext cx="4004945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" r:id="rId7" imgW="1155700" imgH="457200" progId="Equation.KSEE3">
                  <p:embed/>
                </p:oleObj>
              </mc:Choice>
              <mc:Fallback>
                <p:oleObj r:id="rId7" imgW="1155700" imgH="457200" progId="Equation.KSEE3">
                  <p:embed/>
                  <p:pic>
                    <p:nvPicPr>
                      <p:cNvPr id="0" name="图片 614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3421" y="4697732"/>
                        <a:ext cx="4004945" cy="156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03389" y="376238"/>
            <a:ext cx="1017588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3794" name="图片 2" descr="1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829" y="833755"/>
            <a:ext cx="8856663" cy="4764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401321" y="676910"/>
            <a:ext cx="216154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小结</a:t>
            </a:r>
          </a:p>
        </p:txBody>
      </p:sp>
    </p:spTree>
  </p:cSld>
  <p:clrMapOvr>
    <a:masterClrMapping/>
  </p:clrMapOvr>
  <p:transition spd="slow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81430" y="1249047"/>
            <a:ext cx="10064115" cy="2146935"/>
          </a:xfrm>
        </p:spPr>
        <p:txBody>
          <a:bodyPr>
            <a:noAutofit/>
          </a:bodyPr>
          <a:lstStyle/>
          <a:p>
            <a:r>
              <a:rPr lang="zh-CN" altLang="en-US" sz="3600" spc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“光年”</a:t>
            </a:r>
            <a:r>
              <a:rPr lang="zh-CN" altLang="en-US" sz="3600" spc="1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是长度单位</a:t>
            </a:r>
            <a:r>
              <a:rPr lang="en-US" altLang="zh-CN" sz="3600" spc="1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,</a:t>
            </a:r>
            <a:r>
              <a:rPr lang="zh-CN" altLang="en-US" sz="3600" spc="1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指</a:t>
            </a:r>
            <a:r>
              <a:rPr lang="zh-CN" altLang="en-US" sz="3600" spc="100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光</a:t>
            </a:r>
            <a:r>
              <a:rPr lang="zh-CN" altLang="en-US" sz="3600" spc="1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在真空中沿直线传播</a:t>
            </a:r>
            <a:r>
              <a:rPr lang="zh-CN" altLang="en-US" sz="3600" spc="100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一年</a:t>
            </a:r>
            <a:r>
              <a:rPr lang="zh-CN" altLang="en-US" sz="3600" spc="1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所经过的距离。</a:t>
            </a:r>
            <a:r>
              <a:rPr lang="zh-CN" altLang="en-US" sz="3600" spc="1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请问：一光年有多远？</a:t>
            </a:r>
            <a:br>
              <a:rPr lang="zh-CN" altLang="en-US" sz="3600" spc="10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</a:br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（只列算式）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52500" y="3951605"/>
            <a:ext cx="324548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/>
              <a:t>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33376" y="675006"/>
            <a:ext cx="2134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探</a:t>
            </a:r>
            <a:r>
              <a:rPr lang="zh-CN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究</a:t>
            </a:r>
            <a:endParaRPr lang="zh-CN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89026" y="4069080"/>
            <a:ext cx="324548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/>
              <a:t>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404621" y="3776346"/>
            <a:ext cx="34671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dirty="0"/>
              <a:t> </a:t>
            </a:r>
            <a:r>
              <a:rPr lang="zh-CN" altLang="en-US" sz="2400" dirty="0">
                <a:latin typeface="黑体" panose="02010609060101010101" pitchFamily="1" charset="-122"/>
                <a:ea typeface="黑体" panose="02010609060101010101" pitchFamily="1" charset="-122"/>
              </a:rPr>
              <a:t>光在真空中传播的速度</a:t>
            </a:r>
            <a:r>
              <a:rPr lang="zh-CN" altLang="en-US" sz="2000" dirty="0"/>
              <a:t>：</a:t>
            </a:r>
          </a:p>
        </p:txBody>
      </p:sp>
      <p:graphicFrame>
        <p:nvGraphicFramePr>
          <p:cNvPr id="19" name="对象 1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55211" y="3786506"/>
          <a:ext cx="1633220" cy="455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r:id="rId3" imgW="698500" imgH="203200" progId="Equation.KSEE3">
                  <p:embed/>
                </p:oleObj>
              </mc:Choice>
              <mc:Fallback>
                <p:oleObj r:id="rId3" imgW="698500" imgH="2032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55211" y="3786506"/>
                        <a:ext cx="1633220" cy="455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1518921" y="4284347"/>
            <a:ext cx="369951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黑体" panose="02010609060101010101" pitchFamily="1" charset="-122"/>
                <a:ea typeface="黑体" panose="02010609060101010101" pitchFamily="1" charset="-122"/>
                <a:cs typeface="黑体" panose="02010609060101010101" pitchFamily="1" charset="-122"/>
              </a:rPr>
              <a:t>一年按</a:t>
            </a:r>
            <a:r>
              <a:rPr lang="en-US" altLang="zh-CN" sz="2400" dirty="0">
                <a:latin typeface="黑体" panose="02010609060101010101" pitchFamily="1" charset="-122"/>
                <a:ea typeface="黑体" panose="02010609060101010101" pitchFamily="1" charset="-122"/>
                <a:cs typeface="黑体" panose="02010609060101010101" pitchFamily="1" charset="-122"/>
              </a:rPr>
              <a:t>365</a:t>
            </a:r>
            <a:r>
              <a:rPr lang="zh-CN" altLang="en-US" sz="2400" dirty="0">
                <a:latin typeface="黑体" panose="02010609060101010101" pitchFamily="1" charset="-122"/>
                <a:ea typeface="黑体" panose="02010609060101010101" pitchFamily="1" charset="-122"/>
                <a:cs typeface="黑体" panose="02010609060101010101" pitchFamily="1" charset="-122"/>
              </a:rPr>
              <a:t>天</a:t>
            </a:r>
          </a:p>
        </p:txBody>
      </p:sp>
      <p:graphicFrame>
        <p:nvGraphicFramePr>
          <p:cNvPr id="22" name="对象 2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428365" y="4292282"/>
          <a:ext cx="153924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5" imgW="736600" imgH="203200" progId="Equation.KSEE3">
                  <p:embed/>
                </p:oleObj>
              </mc:Choice>
              <mc:Fallback>
                <p:oleObj r:id="rId5" imgW="736600" imgH="203200" progId="Equation.KSEE3">
                  <p:embed/>
                  <p:pic>
                    <p:nvPicPr>
                      <p:cNvPr id="0" name="图片 103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8365" y="4292282"/>
                        <a:ext cx="153924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71721" y="4939032"/>
          <a:ext cx="406146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r:id="rId7" imgW="1041400" imgH="203200" progId="Equation.KSEE3">
                  <p:embed/>
                </p:oleObj>
              </mc:Choice>
              <mc:Fallback>
                <p:oleObj r:id="rId7" imgW="1041400" imgH="203200" progId="Equation.KSEE3">
                  <p:embed/>
                  <p:pic>
                    <p:nvPicPr>
                      <p:cNvPr id="0" name="图片 103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71721" y="4939032"/>
                        <a:ext cx="4061460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文本框 23"/>
          <p:cNvSpPr txBox="1"/>
          <p:nvPr/>
        </p:nvSpPr>
        <p:spPr>
          <a:xfrm>
            <a:off x="2270125" y="4982846"/>
            <a:ext cx="2406651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6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</a:t>
            </a:r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列出算式：</a:t>
            </a:r>
            <a:endParaRPr lang="zh-CN" altLang="en-US" dirty="0"/>
          </a:p>
        </p:txBody>
      </p:sp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787391" y="5864227"/>
          <a:ext cx="1673860" cy="653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r:id="rId9" imgW="545465" imgH="203200" progId="Equation.KSEE3">
                  <p:embed/>
                </p:oleObj>
              </mc:Choice>
              <mc:Fallback>
                <p:oleObj r:id="rId9" imgW="545465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87391" y="5864227"/>
                        <a:ext cx="1673860" cy="653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20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8451" y="1434465"/>
            <a:ext cx="115951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质疑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1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：如何探究同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底数幂的乘法运算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法则？</a:t>
            </a:r>
            <a:r>
              <a:rPr lang="zh-CN" altLang="en-US" sz="2800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endParaRPr lang="en-US" altLang="zh-CN" sz="28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800" dirty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质疑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2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：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计算幂的乘法运算时，计算步骤是什么？</a:t>
            </a:r>
            <a:r>
              <a:rPr lang="zh-CN" altLang="en-US" sz="2800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</a:t>
            </a:r>
            <a:endParaRPr lang="en-US" altLang="zh-CN" sz="28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800" dirty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质疑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3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：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同底数幂的乘法运算法则需要注意什么？</a:t>
            </a:r>
            <a:r>
              <a:rPr lang="zh-CN" altLang="en-US" sz="2800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</a:p>
          <a:p>
            <a:endParaRPr lang="en-US" altLang="zh-CN" sz="2800" dirty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质疑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4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：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如果幂的底数不同时，怎么进行幂的乘法运算？</a:t>
            </a:r>
            <a:r>
              <a:rPr lang="zh-CN" altLang="en-US" sz="2800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</a:t>
            </a:r>
          </a:p>
          <a:p>
            <a:endParaRPr lang="en-US" altLang="zh-CN" sz="2800" dirty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质疑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5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：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同底数幂的乘法运算法则可以是三个因式，四个因式</a:t>
            </a:r>
            <a:r>
              <a:rPr lang="en-US" altLang="zh-CN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吗？</a:t>
            </a:r>
            <a:r>
              <a:rPr lang="zh-CN" altLang="en-US" sz="2800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endParaRPr lang="en-US" altLang="zh-CN" sz="28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sz="2800" dirty="0"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质疑</a:t>
            </a:r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6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：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底数是</a:t>
            </a:r>
            <a:r>
              <a:rPr lang="zh-CN" altLang="en-US" sz="2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多项式时，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可以运用同底数幂的乘法运算吗</a:t>
            </a:r>
            <a:r>
              <a:rPr lang="zh-CN" altLang="en-US" sz="20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  <a:r>
              <a:rPr lang="zh-CN" altLang="en-US" sz="2400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endParaRPr lang="en-US" altLang="zh-CN" sz="32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4505" y="511073"/>
            <a:ext cx="22621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问题区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0804" y="545411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推导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71526" y="1571627"/>
            <a:ext cx="1016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你能利用所学知识计算出             吗？说明过程及依据。</a:t>
            </a:r>
            <a:endParaRPr lang="zh-CN" altLang="en-US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6038851" y="33385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3" name="Equation" r:id="rId3" imgW="2743200" imgH="4267200" progId="Equation.DSMT4">
                  <p:embed/>
                </p:oleObj>
              </mc:Choice>
              <mc:Fallback>
                <p:oleObj name="Equation" r:id="rId3" imgW="2743200" imgH="4267200" progId="Equation.DSMT4">
                  <p:embed/>
                  <p:pic>
                    <p:nvPicPr>
                      <p:cNvPr id="0" name="图片 2153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1" y="3338513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7832146" y="5584413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乘方的意义</a:t>
            </a:r>
          </a:p>
        </p:txBody>
      </p:sp>
      <p:sp>
        <p:nvSpPr>
          <p:cNvPr id="17" name="矩形 16"/>
          <p:cNvSpPr/>
          <p:nvPr/>
        </p:nvSpPr>
        <p:spPr>
          <a:xfrm>
            <a:off x="7832146" y="3551975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乘方的意义</a:t>
            </a:r>
            <a:endParaRPr lang="zh-CN" altLang="en-US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832146" y="4535251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乘法结合律</a:t>
            </a:r>
            <a:endParaRPr lang="zh-CN" altLang="en-US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494655" y="1501777"/>
          <a:ext cx="1673860" cy="653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4" r:id="rId5" imgW="545465" imgH="203200" progId="Equation.KSEE3">
                  <p:embed/>
                </p:oleObj>
              </mc:Choice>
              <mc:Fallback>
                <p:oleObj r:id="rId5" imgW="545465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94655" y="1501777"/>
                        <a:ext cx="1673860" cy="653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423795" y="2401572"/>
          <a:ext cx="1673860" cy="653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5" r:id="rId7" imgW="545465" imgH="203200" progId="Equation.KSEE3">
                  <p:embed/>
                </p:oleObj>
              </mc:Choice>
              <mc:Fallback>
                <p:oleObj r:id="rId7" imgW="545465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23795" y="2401572"/>
                        <a:ext cx="1673860" cy="653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/>
          <p:nvPr/>
        </p:nvGraphicFramePr>
        <p:xfrm>
          <a:off x="1344613" y="3338830"/>
          <a:ext cx="539051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6" r:id="rId8" imgW="2286000" imgH="381000" progId="Equation.3">
                  <p:embed/>
                </p:oleObj>
              </mc:Choice>
              <mc:Fallback>
                <p:oleObj r:id="rId8" imgW="2286000" imgH="3810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44613" y="3338830"/>
                        <a:ext cx="5390515" cy="898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/>
          <p:nvPr/>
        </p:nvGraphicFramePr>
        <p:xfrm>
          <a:off x="1344613" y="4407379"/>
          <a:ext cx="2487931" cy="840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7" r:id="rId10" imgW="1054100" imgH="355600" progId="Equation.3">
                  <p:embed/>
                </p:oleObj>
              </mc:Choice>
              <mc:Fallback>
                <p:oleObj r:id="rId10" imgW="1054100" imgH="3556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44613" y="4407379"/>
                        <a:ext cx="2487931" cy="8401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/>
          <p:nvPr/>
        </p:nvGraphicFramePr>
        <p:xfrm>
          <a:off x="1358425" y="5584192"/>
          <a:ext cx="9017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8" r:id="rId12" imgW="381000" imgH="203200" progId="Equation.3">
                  <p:embed/>
                </p:oleObj>
              </mc:Choice>
              <mc:Fallback>
                <p:oleObj r:id="rId12" imgW="381000" imgH="2032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58425" y="5584192"/>
                        <a:ext cx="901700" cy="479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73429" y="1532892"/>
          <a:ext cx="2904491" cy="3075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r:id="rId3" imgW="952500" imgH="1193800" progId="Equation.KSEE3">
                  <p:embed/>
                </p:oleObj>
              </mc:Choice>
              <mc:Fallback>
                <p:oleObj r:id="rId3" imgW="952500" imgH="11938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3429" y="1532892"/>
                        <a:ext cx="2904491" cy="3075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48997" y="3335022"/>
          <a:ext cx="2451735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r:id="rId5" imgW="584200" imgH="457200" progId="Equation.KSEE3">
                  <p:embed/>
                </p:oleObj>
              </mc:Choice>
              <mc:Fallback>
                <p:oleObj r:id="rId5" imgW="584200" imgH="457200" progId="Equation.KSEE3">
                  <p:embed/>
                  <p:pic>
                    <p:nvPicPr>
                      <p:cNvPr id="0" name="图片 716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8997" y="3335022"/>
                        <a:ext cx="2451735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32" y="501079"/>
            <a:ext cx="15696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推导</a:t>
            </a:r>
            <a:endParaRPr lang="zh-CN" alt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8" name="对象 7173"/>
          <p:cNvGraphicFramePr>
            <a:graphicFrameLocks noChangeAspect="1"/>
          </p:cNvGraphicFramePr>
          <p:nvPr/>
        </p:nvGraphicFramePr>
        <p:xfrm>
          <a:off x="1036360" y="2139148"/>
          <a:ext cx="1734832" cy="818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r:id="rId3" imgW="431165" imgH="203200" progId="Equations">
                  <p:embed/>
                </p:oleObj>
              </mc:Choice>
              <mc:Fallback>
                <p:oleObj r:id="rId3" imgW="431165" imgH="203200" progId="Equations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360" y="2139148"/>
                        <a:ext cx="1734832" cy="8181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741231" y="3078604"/>
          <a:ext cx="4190552" cy="1023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r:id="rId5" imgW="1612265" imgH="393700" progId="Equations">
                  <p:embed/>
                </p:oleObj>
              </mc:Choice>
              <mc:Fallback>
                <p:oleObj r:id="rId5" imgW="1612265" imgH="393700" progId="Equations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231" y="3078604"/>
                        <a:ext cx="4190552" cy="10231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741231" y="4295192"/>
          <a:ext cx="23622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r:id="rId7" imgW="888365" imgH="405765" progId="Equations">
                  <p:embed/>
                </p:oleObj>
              </mc:Choice>
              <mc:Fallback>
                <p:oleObj r:id="rId7" imgW="888365" imgH="405765" progId="Equations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231" y="4295192"/>
                        <a:ext cx="236220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741231" y="5569679"/>
          <a:ext cx="14239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r:id="rId9" imgW="431165" imgH="203200" progId="Equations">
                  <p:embed/>
                </p:oleObj>
              </mc:Choice>
              <mc:Fallback>
                <p:oleObj r:id="rId9" imgW="431165" imgH="203200" progId="Equations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231" y="5569679"/>
                        <a:ext cx="1423988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5501451" y="3359367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乘方的意义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5501451" y="5673808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乘方的意义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501451" y="4533500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乘法结合律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1791971" y="1521461"/>
            <a:ext cx="1433195" cy="6940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特殊</a:t>
            </a:r>
            <a:endParaRPr lang="zh-CN" altLang="en-US" sz="3200" dirty="0">
              <a:solidFill>
                <a:srgbClr val="00B0F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3830289" y="1838408"/>
            <a:ext cx="1101012" cy="16652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5359696" y="1612750"/>
            <a:ext cx="1433384" cy="6178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390263" y="1556426"/>
            <a:ext cx="6046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同底数幂乘法的运算性质：</a:t>
            </a:r>
            <a:endParaRPr lang="zh-CN" altLang="en-US" sz="36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034416" y="2656842"/>
            <a:ext cx="6690995" cy="904875"/>
          </a:xfrm>
          <a:prstGeom prst="roundRect">
            <a:avLst/>
          </a:prstGeom>
          <a:noFill/>
          <a:ln w="5715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" name="对象 8203"/>
          <p:cNvGraphicFramePr>
            <a:graphicFrameLocks noChangeAspect="1"/>
          </p:cNvGraphicFramePr>
          <p:nvPr/>
        </p:nvGraphicFramePr>
        <p:xfrm>
          <a:off x="1536195" y="2811412"/>
          <a:ext cx="28956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r:id="rId3" imgW="850265" imgH="203200" progId="Equations">
                  <p:embed/>
                </p:oleObj>
              </mc:Choice>
              <mc:Fallback>
                <p:oleObj r:id="rId3" imgW="850265" imgH="203200" progId="Equations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195" y="2811412"/>
                        <a:ext cx="28956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3" descr="PE03255_"/>
          <p:cNvSpPr/>
          <p:nvPr/>
        </p:nvSpPr>
        <p:spPr bwMode="auto">
          <a:xfrm>
            <a:off x="4188473" y="2897379"/>
            <a:ext cx="3278462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  <a:t>（</a:t>
            </a:r>
            <a:r>
              <a:rPr lang="en-US" altLang="x-none" sz="2800" b="1" i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  <a:t>m</a:t>
            </a:r>
            <a:r>
              <a:rPr lang="en-US" altLang="x-none" sz="2800" b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  <a:t>,</a:t>
            </a:r>
            <a:r>
              <a:rPr lang="en-US" altLang="x-none" sz="2800" b="1" i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  <a:t>n</a:t>
            </a:r>
            <a:r>
              <a:rPr lang="zh-CN" altLang="en-US" sz="2800" b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  <a:t>都是正整数）</a:t>
            </a:r>
            <a:endParaRPr lang="zh-CN" altLang="en-US" sz="2800" b="1" noProof="1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067436" y="4032252"/>
            <a:ext cx="6690995" cy="904875"/>
          </a:xfrm>
          <a:prstGeom prst="roundRect">
            <a:avLst/>
          </a:prstGeom>
          <a:noFill/>
          <a:ln w="5715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034417" y="4251961"/>
            <a:ext cx="66821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同底数幂</a:t>
            </a:r>
            <a:r>
              <a:rPr lang="zh-CN" altLang="en-US" sz="3200" b="1" dirty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相乘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底数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不变，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指数</a:t>
            </a:r>
            <a:r>
              <a:rPr lang="zh-CN" altLang="en-US" sz="3200" b="1" dirty="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相加</a:t>
            </a:r>
            <a:endParaRPr lang="en-US" altLang="zh-CN" sz="3200" b="1" dirty="0">
              <a:solidFill>
                <a:srgbClr val="00B0F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右箭头 10"/>
          <p:cNvSpPr/>
          <p:nvPr/>
        </p:nvSpPr>
        <p:spPr>
          <a:xfrm>
            <a:off x="7878148" y="3109426"/>
            <a:ext cx="989045" cy="191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7893696" y="4448341"/>
            <a:ext cx="989045" cy="191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9050709" y="2694113"/>
            <a:ext cx="2183363" cy="809245"/>
          </a:xfrm>
          <a:prstGeom prst="roundRect">
            <a:avLst/>
          </a:prstGeom>
          <a:noFill/>
          <a:ln w="666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符号语言</a:t>
            </a:r>
            <a:endParaRPr lang="zh-CN" altLang="en-US" sz="28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9050692" y="4139116"/>
            <a:ext cx="2183363" cy="809245"/>
          </a:xfrm>
          <a:prstGeom prst="roundRect">
            <a:avLst/>
          </a:prstGeom>
          <a:noFill/>
          <a:ln w="66675" cmpd="dbl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文字</a:t>
            </a:r>
            <a:r>
              <a:rPr lang="zh-CN" altLang="en-US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语言</a:t>
            </a:r>
            <a:endParaRPr lang="zh-CN" altLang="en-US" sz="28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1447411" y="5438813"/>
            <a:ext cx="3853543" cy="905069"/>
          </a:xfrm>
          <a:prstGeom prst="round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同底数幂的乘法运算</a:t>
            </a:r>
            <a:endParaRPr lang="zh-CN" altLang="en-US" sz="28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6" name="右箭头 15"/>
          <p:cNvSpPr/>
          <p:nvPr/>
        </p:nvSpPr>
        <p:spPr>
          <a:xfrm>
            <a:off x="5462753" y="5805227"/>
            <a:ext cx="2295817" cy="38976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7893697" y="5438563"/>
            <a:ext cx="3853543" cy="905069"/>
          </a:xfrm>
          <a:prstGeom prst="round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指数</a:t>
            </a:r>
            <a:r>
              <a:rPr lang="zh-CN" altLang="en-US" sz="28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的加法运算</a:t>
            </a:r>
            <a:endParaRPr lang="zh-CN" altLang="en-US" sz="28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963455" y="5269894"/>
            <a:ext cx="12105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转化</a:t>
            </a:r>
            <a:endParaRPr lang="zh-CN" altLang="en-U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4608" y="697078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8" grpId="0"/>
      <p:bldP spid="9" grpId="0" bldLvl="0" animBg="1"/>
      <p:bldP spid="10" grpId="0"/>
      <p:bldP spid="11" grpId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0806" y="988695"/>
            <a:ext cx="3196591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defRPr/>
            </a:pPr>
            <a:r>
              <a:rPr lang="zh-CN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性质推广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77291" y="1852930"/>
            <a:ext cx="9057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想一想，当三个或三个以上同底数幂相乘时，是否也具有这一性质呢？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93777" y="4082415"/>
            <a:ext cx="754570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latin typeface="楷体" panose="02010609060101010101" pitchFamily="49" charset="-122"/>
                <a:ea typeface="楷体" panose="02010609060101010101" pitchFamily="49" charset="-122"/>
              </a:rPr>
              <a:t>         </a:t>
            </a:r>
            <a:r>
              <a:rPr lang="en-US" altLang="zh-CN" sz="440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4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12" name="对象 13319"/>
          <p:cNvGraphicFramePr>
            <a:graphicFrameLocks noChangeAspect="1"/>
          </p:cNvGraphicFramePr>
          <p:nvPr/>
        </p:nvGraphicFramePr>
        <p:xfrm>
          <a:off x="3051175" y="3343910"/>
          <a:ext cx="2701291" cy="84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r:id="rId3" imgW="660400" imgH="203200" progId="Equations">
                  <p:embed/>
                </p:oleObj>
              </mc:Choice>
              <mc:Fallback>
                <p:oleObj r:id="rId3" imgW="660400" imgH="203200" progId="Equations">
                  <p:embed/>
                  <p:pic>
                    <p:nvPicPr>
                      <p:cNvPr id="0" name="图片 6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175" y="3343910"/>
                        <a:ext cx="2701291" cy="848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867016" y="3697605"/>
          <a:ext cx="343471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r:id="rId5" imgW="1282700" imgH="215900" progId="Equation.KSEE3">
                  <p:embed/>
                </p:oleObj>
              </mc:Choice>
              <mc:Fallback>
                <p:oleObj r:id="rId5" imgW="1282700" imgH="2159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67016" y="3697605"/>
                        <a:ext cx="3434715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752466" y="3344547"/>
          <a:ext cx="191262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r:id="rId7" imgW="545465" imgH="203200" progId="Equation.KSEE3">
                  <p:embed/>
                </p:oleObj>
              </mc:Choice>
              <mc:Fallback>
                <p:oleObj r:id="rId7" imgW="545465" imgH="2032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52466" y="3344547"/>
                        <a:ext cx="1912620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4878" y="889871"/>
            <a:ext cx="2954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火眼金睛</a:t>
            </a: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18186" y="2233930"/>
          <a:ext cx="4025900" cy="1050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1" name="Equation" r:id="rId3" imgW="21031200" imgH="5486400" progId="Equation.DSMT4">
                  <p:embed/>
                </p:oleObj>
              </mc:Choice>
              <mc:Fallback>
                <p:oleObj name="Equation" r:id="rId3" imgW="21031200" imgH="5486400" progId="Equation.DSMT4">
                  <p:embed/>
                  <p:pic>
                    <p:nvPicPr>
                      <p:cNvPr id="0" name="图片 164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8186" y="2233930"/>
                        <a:ext cx="4025900" cy="1050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697229" y="3132455"/>
          <a:ext cx="3823971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2" name="Equation" r:id="rId5" imgW="22555200" imgH="6096000" progId="Equation.DSMT4">
                  <p:embed/>
                </p:oleObj>
              </mc:Choice>
              <mc:Fallback>
                <p:oleObj name="Equation" r:id="rId5" imgW="22555200" imgH="6096000" progId="Equation.DSMT4">
                  <p:embed/>
                  <p:pic>
                    <p:nvPicPr>
                      <p:cNvPr id="0" name="图片 1642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7229" y="3132455"/>
                        <a:ext cx="3823971" cy="103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697229" y="4062732"/>
          <a:ext cx="3823971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3" name="Equation" r:id="rId7" imgW="22860000" imgH="6096000" progId="Equation.DSMT4">
                  <p:embed/>
                </p:oleObj>
              </mc:Choice>
              <mc:Fallback>
                <p:oleObj name="Equation" r:id="rId7" imgW="22860000" imgH="6096000" progId="Equation.DSMT4">
                  <p:embed/>
                  <p:pic>
                    <p:nvPicPr>
                      <p:cNvPr id="0" name="图片 1642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7229" y="4062732"/>
                        <a:ext cx="3823971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147445" y="1611630"/>
            <a:ext cx="10463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下列题目是否正确，错的说出正确结果？</a:t>
            </a:r>
            <a:endParaRPr lang="zh-CN" altLang="en-US" sz="44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695259" y="5454335"/>
          <a:ext cx="561975" cy="101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4" r:id="rId9" imgW="114935" imgH="217170" progId="Equation.KSEE3">
                  <p:embed/>
                </p:oleObj>
              </mc:Choice>
              <mc:Fallback>
                <p:oleObj r:id="rId9" imgW="114935" imgH="217170" progId="Equation.KSEE3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95259" y="5454335"/>
                        <a:ext cx="561975" cy="1011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2"/>
          <p:cNvGraphicFramePr/>
          <p:nvPr/>
        </p:nvGraphicFramePr>
        <p:xfrm>
          <a:off x="1560197" y="4820922"/>
          <a:ext cx="2668905" cy="894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5" r:id="rId11" imgW="774065" imgH="228600" progId="Equation.3">
                  <p:embed/>
                </p:oleObj>
              </mc:Choice>
              <mc:Fallback>
                <p:oleObj r:id="rId11" imgW="774065" imgH="2286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60197" y="4820922"/>
                        <a:ext cx="2668905" cy="8947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18185" y="5009517"/>
          <a:ext cx="873760" cy="721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6" r:id="rId13" imgW="215900" imgH="215900" progId="Equation.KSEE3">
                  <p:embed/>
                </p:oleObj>
              </mc:Choice>
              <mc:Fallback>
                <p:oleObj r:id="rId13" imgW="215900" imgH="2159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18185" y="5009517"/>
                        <a:ext cx="873760" cy="721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18822" y="5731512"/>
          <a:ext cx="3701415" cy="840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7" r:id="rId15" imgW="977900" imgH="228600" progId="Equation.KSEE3">
                  <p:embed/>
                </p:oleObj>
              </mc:Choice>
              <mc:Fallback>
                <p:oleObj r:id="rId15" imgW="977900" imgH="2286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18822" y="5731512"/>
                        <a:ext cx="3701415" cy="840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宽屏</PresentationFormat>
  <Paragraphs>59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黑体</vt:lpstr>
      <vt:lpstr>华文楷体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Equation.KSEE3</vt:lpstr>
      <vt:lpstr>Equation</vt:lpstr>
      <vt:lpstr>Equation.3</vt:lpstr>
      <vt:lpstr>Equations</vt:lpstr>
      <vt:lpstr>公式</vt:lpstr>
      <vt:lpstr>11.1 同底数幂的乘法</vt:lpstr>
      <vt:lpstr>“光年”是长度单位,指光在真空中沿直线传播一年所经过的距离。请问：一光年有多远？ （只列算式）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2015-05-05T08:02:00Z</dcterms:created>
  <dcterms:modified xsi:type="dcterms:W3CDTF">2023-01-16T18:36:29Z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DEA31AE55809457B9C1C49F62B7532DF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