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j" initials="j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00"/>
    <a:srgbClr val="0B0579"/>
    <a:srgbClr val="993366"/>
    <a:srgbClr val="FF00FF"/>
    <a:srgbClr val="047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9814" autoAdjust="0"/>
  </p:normalViewPr>
  <p:slideViewPr>
    <p:cSldViewPr>
      <p:cViewPr>
        <p:scale>
          <a:sx n="100" d="100"/>
          <a:sy n="100" d="100"/>
        </p:scale>
        <p:origin x="-33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8T14:02:54.826" idx="5">
    <p:pos x="8212" y="2581"/>
    <p:text>把三部分合成一个动作，同时出现。</p:text>
  </p:cm>
  <p:cm authorId="0" dt="2014-10-18T14:03:22.249" idx="6">
    <p:pos x="8212" y="2985"/>
    <p:text>改为第三个动作。</p:text>
  </p:cm>
  <p:cm authorId="0" dt="2014-10-18T14:03:44.177" idx="7">
    <p:pos x="8212" y="3389"/>
    <p:text>改为第四个动作。</p:text>
  </p:cm>
  <p:cm authorId="0" dt="2014-10-24T09:40:51.155" idx="12">
    <p:pos x="8348" y="2717"/>
    <p:text>把第二句话的三行合并为一个动作2，同时出现。</p:text>
  </p:cm>
  <p:cm authorId="0" dt="2014-10-24T09:42:49.875" idx="13">
    <p:pos x="8212" y="2043"/>
    <p:text>把第二句话的三行合并为一个动作，同时出现。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9284DE-6F99-4433-B5BD-3D044BF3B0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D8F8706-D291-4B8E-AD83-05EFBE6E47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62137ED-3445-4853-917C-3D7F2C5FFB49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27138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2025"/>
            <a:ext cx="6400800" cy="10795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8F429-EB8D-4417-899E-4ED08BAB5C09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788B6-C61E-4811-B239-2141C8DC10F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96A5-C92A-4B7E-AC14-33AE1D1DE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354C-314A-4512-A60F-519524BE565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0"/>
            <a:ext cx="2058987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7738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96AE-DA70-416E-ADF3-50FA9569EDC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95B9-C7B5-4E67-A84F-3A8103B65F8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0"/>
            <a:ext cx="8239125" cy="6126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0228-438D-4545-B087-08CE6456A22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275F-CAAD-4E02-93D6-757D48685B6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1625" y="1905000"/>
            <a:ext cx="8540750" cy="41941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316D-404B-478E-9CBC-FD8291A1E8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BF9E-84A8-4426-9F6A-560606408AEF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889-4F02-492F-92C1-494B1B064A8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29B-1E68-46E9-BE12-CF15B3A875D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BA96-9DE3-4D43-A98C-204E995E73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6933-7327-4180-8ADF-ED0390BAA6B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479D-90B4-4963-A064-B24B50C3B6E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0F3-613F-4AE1-89C2-3C8265CFF72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14FF-EC6F-49A4-BCFC-99BD8363FD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6FD2-CDC8-4403-9BDC-FED1A032E2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7D2A-FD2A-46A5-BD34-2FABB84744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B6F1-5A30-43F1-B3F6-03ED8B271922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99E2-584A-4678-9FB1-1E227E3DE79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1502-E73D-4674-A3A0-BC5D0DED442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69C0-18AD-4807-AA1F-382EE3287ED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58C8-F8A7-4A1B-828C-C5D65B05894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4FA1-C6EB-458D-9CAD-709787598C7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0" y="1052513"/>
            <a:ext cx="9144000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8"/>
          <p:cNvSpPr>
            <a:spLocks noChangeArrowheads="1"/>
          </p:cNvSpPr>
          <p:nvPr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35AC39C-43E0-4B5C-AF03-B54BF8DFF9D1}" type="datetime1">
              <a:rPr lang="zh-CN" altLang="en-US"/>
              <a:t>2023-01-17</a:t>
            </a:fld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9A0240-5B3A-49F3-BD70-C4AD68FE68F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Documents%20and%20Settings\Administrator\&#26700;&#38754;\Unit5%20Topic2\&#35838;&#20214;\Unit5%20Topic2%20SectionA%20&#31934;&#21697;&#35838;&#20214;\P9-1a.mp3" TargetMode="External"/><Relationship Id="rId1" Type="http://schemas.microsoft.com/office/2007/relationships/media" Target="file:///C:\Documents%20and%20Settings\Administrator\&#26700;&#38754;\Unit5%20Topic2\&#35838;&#20214;\Unit5%20Topic2%20SectionA%20&#31934;&#21697;&#35838;&#20214;\P9-1a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9_1_1a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2\&#35838;&#20214;\Unit5%20Topic2%20SectionA%20&#31934;&#21697;&#35838;&#20214;\P10-4a.mp3" TargetMode="External"/><Relationship Id="rId1" Type="http://schemas.microsoft.com/office/2007/relationships/media" Target="file:///C:\Documents%20and%20Settings\Administrator\&#26700;&#38754;\Unit5%20Topic2\&#35838;&#20214;\Unit5%20Topic2%20SectionA%20&#31934;&#21697;&#35838;&#20214;\P10-4a.mp3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2\&#35838;&#20214;\Unit5%20Topic2%20SectionA%20&#31934;&#21697;&#35838;&#20214;\P10-4a.mp3" TargetMode="External"/><Relationship Id="rId1" Type="http://schemas.microsoft.com/office/2007/relationships/media" Target="file:///C:\Documents%20and%20Settings\Administrator\&#26700;&#38754;\Unit5%20Topic2\&#35838;&#20214;\Unit5%20Topic2%20SectionA%20&#31934;&#21697;&#35838;&#20214;\P10-4a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908720"/>
            <a:ext cx="9144000" cy="3311525"/>
          </a:xfrm>
        </p:spPr>
        <p:txBody>
          <a:bodyPr/>
          <a:lstStyle/>
          <a:p>
            <a:pPr algn="ctr" eaLnBrk="1" hangingPunct="1"/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Topic 2 </a:t>
            </a:r>
            <a:b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really the pride of China. 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</a:t>
            </a:r>
            <a:endParaRPr lang="en-US" altLang="zh-CN" sz="3600" b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7" descr="u=4270954006,1144240302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285728"/>
            <a:ext cx="245944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56612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0000"/>
                </a:solidFill>
              </a:rPr>
              <a:t>         Listen to 1a and complete the table.</a:t>
            </a:r>
          </a:p>
        </p:txBody>
      </p:sp>
      <p:graphicFrame>
        <p:nvGraphicFramePr>
          <p:cNvPr id="26672" name="Group 48"/>
          <p:cNvGraphicFramePr>
            <a:graphicFrameLocks noGrp="1"/>
          </p:cNvGraphicFramePr>
          <p:nvPr>
            <p:ph type="tbl" idx="1"/>
          </p:nvPr>
        </p:nvGraphicFramePr>
        <p:xfrm>
          <a:off x="323850" y="2420938"/>
          <a:ext cx="8678863" cy="3756026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Confucius 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pioneer</a:t>
                      </a:r>
                    </a:p>
                  </a:txBody>
                  <a:tcPr marT="45704" marB="457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 the field of ________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thinker</a:t>
                      </a:r>
                    </a:p>
                  </a:txBody>
                  <a:tcPr marT="45704" marB="457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many ideas about human ________and behavior, especially his ideas about _______ and good manners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philosopher</a:t>
                      </a:r>
                    </a:p>
                  </a:txBody>
                  <a:tcPr marT="45704" marB="457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influencing _____ people in different countries with his ____ sayings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67" name="WordArt 43"/>
          <p:cNvSpPr>
            <a:spLocks noChangeArrowheads="1" noChangeShapeType="1" noTextEdit="1"/>
          </p:cNvSpPr>
          <p:nvPr/>
        </p:nvSpPr>
        <p:spPr bwMode="auto">
          <a:xfrm>
            <a:off x="4643438" y="3213100"/>
            <a:ext cx="1468437" cy="317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8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education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73" name="WordArt 49"/>
          <p:cNvSpPr>
            <a:spLocks noChangeArrowheads="1" noChangeShapeType="1" noTextEdit="1"/>
          </p:cNvSpPr>
          <p:nvPr/>
        </p:nvSpPr>
        <p:spPr bwMode="auto">
          <a:xfrm>
            <a:off x="6659563" y="4005263"/>
            <a:ext cx="1368425" cy="246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nature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74" name="WordArt 50"/>
          <p:cNvSpPr>
            <a:spLocks noChangeArrowheads="1" noChangeShapeType="1" noTextEdit="1"/>
          </p:cNvSpPr>
          <p:nvPr/>
        </p:nvSpPr>
        <p:spPr bwMode="auto">
          <a:xfrm>
            <a:off x="2555875" y="4797425"/>
            <a:ext cx="1323975" cy="349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44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kindness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75" name="WordArt 51"/>
          <p:cNvSpPr>
            <a:spLocks noChangeArrowheads="1" noChangeShapeType="1" noTextEdit="1"/>
          </p:cNvSpPr>
          <p:nvPr/>
        </p:nvSpPr>
        <p:spPr bwMode="auto">
          <a:xfrm>
            <a:off x="4400550" y="5373688"/>
            <a:ext cx="839788" cy="312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many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76" name="WordArt 52"/>
          <p:cNvSpPr>
            <a:spLocks noChangeArrowheads="1" noChangeShapeType="1" noTextEdit="1"/>
          </p:cNvSpPr>
          <p:nvPr/>
        </p:nvSpPr>
        <p:spPr bwMode="auto">
          <a:xfrm>
            <a:off x="5364163" y="5734050"/>
            <a:ext cx="777875" cy="298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wise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5288" y="914400"/>
            <a:ext cx="863600" cy="5699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2060"/>
                </a:solidFill>
              </a:rPr>
              <a:t>1b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9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001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6667" grpId="0" animBg="1"/>
      <p:bldP spid="26673" grpId="0" animBg="1"/>
      <p:bldP spid="26674" grpId="0" animBg="1"/>
      <p:bldP spid="26675" grpId="0" animBg="1"/>
      <p:bldP spid="26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38" y="609600"/>
            <a:ext cx="8199437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0000"/>
                </a:solidFill>
              </a:rPr>
              <a:t>          Listen, look and say.</a:t>
            </a:r>
          </a:p>
        </p:txBody>
      </p:sp>
      <p:sp>
        <p:nvSpPr>
          <p:cNvPr id="2052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571875" y="2143125"/>
            <a:ext cx="157162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ea typeface="宋体" panose="02010600030101010101" pitchFamily="2" charset="-122"/>
              </a:rPr>
              <a:t>动画</a:t>
            </a:r>
            <a:r>
              <a:rPr lang="en-US" altLang="zh-CN" sz="2800" b="1" dirty="0">
                <a:ea typeface="宋体" panose="02010600030101010101" pitchFamily="2" charset="-122"/>
              </a:rPr>
              <a:t>1a</a:t>
            </a:r>
          </a:p>
        </p:txBody>
      </p:sp>
      <p:sp>
        <p:nvSpPr>
          <p:cNvPr id="2" name="椭圆 1"/>
          <p:cNvSpPr/>
          <p:nvPr/>
        </p:nvSpPr>
        <p:spPr>
          <a:xfrm>
            <a:off x="468313" y="836613"/>
            <a:ext cx="935037" cy="5905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2060"/>
                </a:solidFill>
              </a:rPr>
              <a:t>1a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268413"/>
            <a:ext cx="8591550" cy="4194175"/>
          </a:xfrm>
        </p:spPr>
        <p:txBody>
          <a:bodyPr/>
          <a:lstStyle/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1. Confucius, a pioneer </a:t>
            </a:r>
            <a:r>
              <a:rPr lang="en-US" altLang="zh-CN" sz="2400" dirty="0" smtClean="0">
                <a:solidFill>
                  <a:srgbClr val="FF0000"/>
                </a:solidFill>
              </a:rPr>
              <a:t>in the field of</a:t>
            </a:r>
            <a:r>
              <a:rPr lang="en-US" altLang="zh-CN" sz="2400" dirty="0" smtClean="0"/>
              <a:t> education.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in  the field of   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领域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zh-CN" altLang="en-US" sz="2400" dirty="0" smtClean="0"/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2. His main ideas are about </a:t>
            </a:r>
            <a:r>
              <a:rPr lang="en-US" altLang="zh-CN" sz="2400" dirty="0" smtClean="0">
                <a:solidFill>
                  <a:srgbClr val="FF0000"/>
                </a:solidFill>
              </a:rPr>
              <a:t>kindness and good manners</a:t>
            </a:r>
            <a:r>
              <a:rPr lang="en-US" altLang="zh-CN" sz="2400" dirty="0" smtClean="0"/>
              <a:t>.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kindness and good manners   “</a:t>
            </a:r>
            <a:r>
              <a:rPr lang="zh-CN" altLang="en-US" sz="2400" dirty="0" smtClean="0"/>
              <a:t>仁” 和“礼”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zh-CN" altLang="en-US" sz="2400" dirty="0" smtClean="0"/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3. He who learns but does not think is lost; he who thinks but 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does not learn is in danger.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r>
              <a:rPr lang="zh-CN" altLang="en-US" sz="2400" dirty="0" smtClean="0"/>
              <a:t>    学而不思</a:t>
            </a:r>
            <a:r>
              <a:rPr lang="zh-CN" altLang="zh-CN" sz="2400" dirty="0" smtClean="0"/>
              <a:t>则罔</a:t>
            </a:r>
            <a:r>
              <a:rPr lang="zh-CN" altLang="en-US" sz="2400" dirty="0" smtClean="0"/>
              <a:t>，思而不学</a:t>
            </a:r>
            <a:r>
              <a:rPr lang="zh-CN" altLang="zh-CN" sz="2400" dirty="0" smtClean="0"/>
              <a:t>则殆</a:t>
            </a:r>
            <a:r>
              <a:rPr lang="zh-CN" altLang="en-US" sz="2400" dirty="0" smtClean="0"/>
              <a:t>。</a:t>
            </a: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zh-CN" altLang="en-US" sz="2400" dirty="0" smtClean="0"/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zh-CN" altLang="en-US" sz="2400" dirty="0" smtClean="0"/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en-US" altLang="zh-CN" sz="2400" dirty="0" smtClean="0"/>
          </a:p>
        </p:txBody>
      </p:sp>
      <p:pic>
        <p:nvPicPr>
          <p:cNvPr id="13316" name="Picture 5" descr="u=2912948212,2695650782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437063"/>
            <a:ext cx="43370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80963" y="1851025"/>
            <a:ext cx="9197976" cy="3937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1. He was a great </a:t>
            </a:r>
            <a:r>
              <a:rPr lang="en-US" altLang="zh-CN" sz="2800" i="1" dirty="0">
                <a:ea typeface="宋体" panose="02010600030101010101" pitchFamily="2" charset="-122"/>
              </a:rPr>
              <a:t>thinker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who</a:t>
            </a:r>
            <a:r>
              <a:rPr lang="en-US" altLang="zh-CN" sz="2800" dirty="0">
                <a:ea typeface="宋体" panose="02010600030101010101" pitchFamily="2" charset="-122"/>
              </a:rPr>
              <a:t> had many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ea typeface="宋体" panose="02010600030101010101" pitchFamily="2" charset="-122"/>
              </a:rPr>
              <a:t>wise   </a:t>
            </a:r>
          </a:p>
          <a:p>
            <a:pPr marL="514350" indent="-514350" algn="l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    ideas about human nature and behavior.</a:t>
            </a:r>
          </a:p>
          <a:p>
            <a:pPr marL="514350" indent="-514350" algn="l" eaLnBrk="1" hangingPunct="1">
              <a:defRPr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marL="514350" indent="-514350" algn="l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2. He was also a famous </a:t>
            </a:r>
            <a:r>
              <a:rPr lang="en-US" altLang="zh-CN" sz="2800" i="1" dirty="0">
                <a:ea typeface="宋体" panose="02010600030101010101" pitchFamily="2" charset="-122"/>
              </a:rPr>
              <a:t>philosopher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whose</a:t>
            </a:r>
            <a:r>
              <a:rPr lang="en-US" altLang="zh-CN" sz="2800" dirty="0">
                <a:ea typeface="宋体" panose="02010600030101010101" pitchFamily="2" charset="-122"/>
              </a:rPr>
              <a:t> wise </a:t>
            </a:r>
          </a:p>
          <a:p>
            <a:pPr marL="514350" indent="-514350" algn="l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    sayings have influenced many people in </a:t>
            </a:r>
          </a:p>
          <a:p>
            <a:pPr marL="514350" indent="-514350" algn="l" eaLnBrk="1" hangingPunct="1"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    different countries.</a:t>
            </a:r>
          </a:p>
          <a:p>
            <a:pPr marL="514350" indent="-514350" algn="l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ea typeface="宋体" panose="02010600030101010101" pitchFamily="2" charset="-122"/>
              </a:rPr>
              <a:t>3. He was really a great </a:t>
            </a:r>
            <a:r>
              <a:rPr lang="en-US" altLang="zh-CN" sz="2800" i="1" dirty="0">
                <a:ea typeface="宋体" panose="02010600030101010101" pitchFamily="2" charset="-122"/>
              </a:rPr>
              <a:t>man</a:t>
            </a:r>
            <a:r>
              <a:rPr lang="en-US" altLang="zh-CN" sz="2800" dirty="0">
                <a:ea typeface="宋体" panose="02010600030101010101" pitchFamily="2" charset="-122"/>
              </a:rPr>
              <a:t> from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whom</a:t>
            </a:r>
            <a:r>
              <a:rPr lang="en-US" altLang="zh-CN" sz="2800" dirty="0">
                <a:ea typeface="宋体" panose="02010600030101010101" pitchFamily="2" charset="-122"/>
              </a:rPr>
              <a:t> I can learn a lot.                                      </a:t>
            </a:r>
          </a:p>
          <a:p>
            <a:pPr marL="514350" indent="-514350" algn="l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                                                       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627313" y="836613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Attributive clauses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27738" y="5084763"/>
            <a:ext cx="57150" cy="481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3779838" y="5265738"/>
            <a:ext cx="7381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21313" y="5553075"/>
            <a:ext cx="1644650" cy="46196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/>
              <a:t>谁（宾格</a:t>
            </a:r>
            <a:r>
              <a:rPr lang="zh-CN" altLang="en-US" sz="2000" dirty="0"/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4624"/>
            <a:ext cx="8540750" cy="1143000"/>
          </a:xfrm>
        </p:spPr>
        <p:txBody>
          <a:bodyPr/>
          <a:lstStyle/>
          <a:p>
            <a:pPr algn="l" eaLnBrk="1" hangingPunct="1"/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Put the following sentences in the correct order. Then tell  </a:t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about Confucius’ life story in groups by adding some  </a:t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information from 1a.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557338"/>
            <a:ext cx="8820150" cy="4194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A. But Confucius received a good education when he was young.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B. At the age of 55, Confucius began to travel around China. He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          tried to search for good rules of behavior.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C. And when he was 17, his mother died.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D.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 his thirties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, Confucius began to teach. He spent the rest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          his life teaching.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E. Five years later, 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passed away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去世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F. When he was 68 years old, Confucius returned to Lu, his home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          state.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G. Confucius was born in the state of Lu in the year 551 B.C.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(   ) H. When he was 3 years old, his father died.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95288" y="4783138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395288" y="6003925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395288" y="4254500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395288" y="5532438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395288" y="3357563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395288" y="2852738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21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i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i="1" kern="10">
              <a:ln w="9525">
                <a:solidFill>
                  <a:srgbClr val="FF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7950" y="260350"/>
            <a:ext cx="647700" cy="57626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rgbClr val="002060"/>
                </a:solidFill>
              </a:rPr>
              <a:t>2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663" y="-23019"/>
            <a:ext cx="8856663" cy="1143000"/>
          </a:xfrm>
        </p:spPr>
        <p:txBody>
          <a:bodyPr/>
          <a:lstStyle/>
          <a:p>
            <a:pPr algn="l"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      Read these wise sayings of Confucius and discuss  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      their meanings with your partner.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2708275"/>
            <a:ext cx="8459788" cy="39068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１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　</a:t>
            </a:r>
            <a:r>
              <a:rPr lang="en-US" altLang="zh-CN" sz="2000" dirty="0" smtClean="0"/>
              <a:t>When I walk </a:t>
            </a:r>
            <a:r>
              <a:rPr lang="en-US" altLang="zh-CN" sz="2000" dirty="0" smtClean="0">
                <a:solidFill>
                  <a:srgbClr val="FF0000"/>
                </a:solidFill>
              </a:rPr>
              <a:t>along with</a:t>
            </a:r>
            <a:r>
              <a:rPr lang="en-US" altLang="zh-CN" sz="2000" dirty="0" smtClean="0"/>
              <a:t> two others, I may be able to </a:t>
            </a:r>
            <a:r>
              <a:rPr lang="en-US" altLang="zh-CN" sz="2000" dirty="0" smtClean="0">
                <a:solidFill>
                  <a:srgbClr val="FF0000"/>
                </a:solidFill>
              </a:rPr>
              <a:t>learn from</a:t>
            </a:r>
            <a:r>
              <a:rPr lang="en-US" altLang="zh-CN" sz="2000" dirty="0" smtClean="0"/>
              <a:t> them.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/>
              <a:t>         </a:t>
            </a:r>
            <a:r>
              <a:rPr lang="zh-CN" altLang="en-US" sz="2000" dirty="0" smtClean="0"/>
              <a:t>三人行，必有我师。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２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　</a:t>
            </a:r>
            <a:r>
              <a:rPr lang="en-US" altLang="zh-CN" sz="2000" dirty="0" smtClean="0"/>
              <a:t>What you know, you know; what you don’t know, you don’t know.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　　 知之为知之，不知为不知。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３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　</a:t>
            </a:r>
            <a:r>
              <a:rPr lang="en-US" altLang="zh-CN" sz="2000" dirty="0" smtClean="0"/>
              <a:t>Learn the new </a:t>
            </a:r>
            <a:r>
              <a:rPr lang="en-US" altLang="zh-CN" sz="2000" dirty="0" smtClean="0">
                <a:solidFill>
                  <a:srgbClr val="FF0000"/>
                </a:solidFill>
              </a:rPr>
              <a:t>while reviewing</a:t>
            </a:r>
            <a:r>
              <a:rPr lang="en-US" altLang="zh-CN" sz="2000" dirty="0" smtClean="0"/>
              <a:t> the old.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　　 温故而知新。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４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　</a:t>
            </a:r>
            <a:r>
              <a:rPr lang="en-US" altLang="zh-CN" sz="2000" dirty="0" smtClean="0"/>
              <a:t>Isn’t it a pleasure that friends come to see you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　　 </a:t>
            </a:r>
            <a:r>
              <a:rPr lang="en-US" altLang="zh-CN" sz="2000" dirty="0" smtClean="0"/>
              <a:t>from far away?</a:t>
            </a:r>
            <a:r>
              <a:rPr lang="zh-CN" altLang="en-US" sz="2000" dirty="0" smtClean="0"/>
              <a:t>　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　　有朋自远方来，不亦乐乎？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５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　</a:t>
            </a:r>
            <a:r>
              <a:rPr lang="en-US" altLang="zh-CN" sz="2000" dirty="0" smtClean="0"/>
              <a:t>Do not do to others what you would not have them do to you.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/>
              <a:t>　　己所不欲，勿施于人。</a:t>
            </a:r>
          </a:p>
        </p:txBody>
      </p:sp>
      <p:pic>
        <p:nvPicPr>
          <p:cNvPr id="16388" name="Picture 5" descr="u=1524001490,1257980076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3789363"/>
            <a:ext cx="2482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u=1010921589,3927996027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268413"/>
            <a:ext cx="4464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93663" y="260350"/>
            <a:ext cx="685800" cy="57626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rgbClr val="002060"/>
                </a:solidFill>
              </a:rPr>
              <a:t>3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377" y="-8640"/>
            <a:ext cx="9144000" cy="1131888"/>
          </a:xfrm>
        </p:spPr>
        <p:txBody>
          <a:bodyPr/>
          <a:lstStyle/>
          <a:p>
            <a:pPr algn="l"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         Try to answer the questions. Then listen to the 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         conversation and check them.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1. What was the name of the first united dynasty in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    China’s history?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dirty="0" smtClean="0">
                <a:solidFill>
                  <a:srgbClr val="FF0000"/>
                </a:solidFill>
              </a:rPr>
              <a:t>The Qin dynasty .</a:t>
            </a:r>
            <a:endParaRPr lang="en-US" altLang="zh-CN" sz="2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2. When was it set up and how long did it last?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dirty="0" smtClean="0">
                <a:solidFill>
                  <a:srgbClr val="FF0000"/>
                </a:solidFill>
              </a:rPr>
              <a:t>It was set up in 221 B.C. and lasted 15 years.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3. Who was its ruler?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dirty="0" smtClean="0">
                <a:solidFill>
                  <a:srgbClr val="FF0000"/>
                </a:solidFill>
              </a:rPr>
              <a:t>Qin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Shihuang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椭圆 1"/>
          <p:cNvSpPr/>
          <p:nvPr/>
        </p:nvSpPr>
        <p:spPr>
          <a:xfrm>
            <a:off x="179512" y="145170"/>
            <a:ext cx="7747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</a:rPr>
              <a:t>4a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10-4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928688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7080" y="33777"/>
            <a:ext cx="8928100" cy="1203325"/>
          </a:xfrm>
        </p:spPr>
        <p:txBody>
          <a:bodyPr/>
          <a:lstStyle/>
          <a:p>
            <a:pPr algn="l"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        Listen to the conversation again and fill in the  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        blanks.                                                     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76475"/>
            <a:ext cx="8540750" cy="41941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smtClean="0"/>
              <a:t>         The Qin dynasty is an important dynasty in China’s history. It was the _____ one after China was united. Qin Shihuang was the first emperor. He was a ________man. His real name was Ying Zheng. In _______, he defeated the other six states and set up his own empire. He wished that his empire could ______ forever. However, it only lasted _____ years. After it came to an end, Liu Bang became the first emperor of the Han dynasty. 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5148263" y="2781300"/>
            <a:ext cx="792162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417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first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411413" y="3573463"/>
            <a:ext cx="1368425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powerful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700338" y="4076700"/>
            <a:ext cx="1079500" cy="27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84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221 B.C.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3708400" y="4941888"/>
            <a:ext cx="863600" cy="304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go on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2124075" y="5373688"/>
            <a:ext cx="360363" cy="287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27080" y="243150"/>
            <a:ext cx="785813" cy="5778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</a:rPr>
              <a:t>4b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10-4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8572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6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989138"/>
            <a:ext cx="8424862" cy="4194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1. In 221 B.C., he </a:t>
            </a:r>
            <a:r>
              <a:rPr lang="en-US" altLang="zh-CN" sz="2400" dirty="0" smtClean="0">
                <a:solidFill>
                  <a:srgbClr val="FF0000"/>
                </a:solidFill>
              </a:rPr>
              <a:t>defeated</a:t>
            </a:r>
            <a:r>
              <a:rPr lang="en-US" altLang="zh-CN" sz="2400" dirty="0" smtClean="0"/>
              <a:t> the other six states and </a:t>
            </a:r>
            <a:r>
              <a:rPr lang="en-US" altLang="zh-CN" sz="2400" dirty="0" smtClean="0">
                <a:solidFill>
                  <a:srgbClr val="9900CC"/>
                </a:solidFill>
              </a:rPr>
              <a:t>set up</a:t>
            </a:r>
            <a:r>
              <a:rPr lang="en-US" altLang="zh-CN" sz="2400" dirty="0" smtClean="0"/>
              <a:t> his own </a:t>
            </a:r>
            <a:r>
              <a:rPr lang="en-US" altLang="zh-CN" sz="2400" dirty="0" smtClean="0">
                <a:solidFill>
                  <a:srgbClr val="FF0000"/>
                </a:solidFill>
              </a:rPr>
              <a:t>empire</a:t>
            </a:r>
            <a:r>
              <a:rPr lang="en-US" altLang="zh-CN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 </a:t>
            </a:r>
            <a:r>
              <a:rPr lang="zh-CN" altLang="en-US" sz="2400" dirty="0" smtClean="0"/>
              <a:t>   在公元前</a:t>
            </a:r>
            <a:r>
              <a:rPr lang="en-US" altLang="zh-CN" sz="2400" dirty="0" smtClean="0"/>
              <a:t>221</a:t>
            </a:r>
            <a:r>
              <a:rPr lang="zh-CN" altLang="en-US" sz="2400" dirty="0" smtClean="0"/>
              <a:t>年，他</a:t>
            </a:r>
            <a:r>
              <a:rPr lang="zh-CN" altLang="en-US" sz="2400" dirty="0" smtClean="0">
                <a:solidFill>
                  <a:srgbClr val="FF0000"/>
                </a:solidFill>
              </a:rPr>
              <a:t>打败</a:t>
            </a:r>
            <a:r>
              <a:rPr lang="zh-CN" altLang="en-US" sz="2400" dirty="0" smtClean="0"/>
              <a:t>了其它六国，并建立了自己的</a:t>
            </a:r>
            <a:r>
              <a:rPr lang="zh-CN" altLang="en-US" sz="2400" dirty="0" smtClean="0">
                <a:solidFill>
                  <a:srgbClr val="FF0000"/>
                </a:solidFill>
              </a:rPr>
              <a:t>王国</a:t>
            </a:r>
            <a:r>
              <a:rPr lang="zh-CN" altLang="en-US" sz="2400" dirty="0" smtClean="0"/>
              <a:t>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9900CC"/>
                </a:solidFill>
              </a:rPr>
              <a:t>  （</a:t>
            </a:r>
            <a:r>
              <a:rPr lang="en-US" altLang="zh-CN" sz="2400" dirty="0" smtClean="0">
                <a:solidFill>
                  <a:srgbClr val="9900CC"/>
                </a:solidFill>
              </a:rPr>
              <a:t>set up </a:t>
            </a:r>
            <a:r>
              <a:rPr lang="zh-CN" altLang="en-US" sz="2400" dirty="0" smtClean="0">
                <a:solidFill>
                  <a:srgbClr val="9900CC"/>
                </a:solidFill>
              </a:rPr>
              <a:t>建立）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2. He wished that his empire could go on</a:t>
            </a:r>
            <a:r>
              <a:rPr lang="en-US" altLang="zh-CN" sz="2400" dirty="0" smtClean="0">
                <a:solidFill>
                  <a:srgbClr val="FF0000"/>
                </a:solidFill>
              </a:rPr>
              <a:t> forever</a:t>
            </a:r>
            <a:r>
              <a:rPr lang="en-US" altLang="zh-CN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</a:t>
            </a:r>
            <a:r>
              <a:rPr lang="zh-CN" altLang="en-US" sz="2400" dirty="0" smtClean="0"/>
              <a:t>他希望他的帝国能</a:t>
            </a:r>
            <a:r>
              <a:rPr lang="zh-CN" altLang="en-US" sz="2400" dirty="0" smtClean="0">
                <a:solidFill>
                  <a:srgbClr val="FF0000"/>
                </a:solidFill>
              </a:rPr>
              <a:t>永远</a:t>
            </a:r>
            <a:r>
              <a:rPr lang="zh-CN" altLang="en-US" sz="2400" dirty="0" smtClean="0"/>
              <a:t>持续下去。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3. After it </a:t>
            </a:r>
            <a:r>
              <a:rPr lang="en-US" altLang="zh-CN" sz="2400" dirty="0" smtClean="0">
                <a:solidFill>
                  <a:srgbClr val="9900CC"/>
                </a:solidFill>
              </a:rPr>
              <a:t>came to an end</a:t>
            </a:r>
            <a:r>
              <a:rPr lang="en-US" altLang="zh-CN" sz="2400" dirty="0" smtClean="0"/>
              <a:t>, Liu Bang became the first emperor of the Han dynasty.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/>
              <a:t>    </a:t>
            </a:r>
            <a:r>
              <a:rPr lang="zh-CN" altLang="en-US" sz="2400" dirty="0" smtClean="0"/>
              <a:t>在它（秦）</a:t>
            </a:r>
            <a:r>
              <a:rPr lang="zh-CN" altLang="en-US" sz="2400" dirty="0" smtClean="0">
                <a:solidFill>
                  <a:srgbClr val="9900CC"/>
                </a:solidFill>
              </a:rPr>
              <a:t>灭亡</a:t>
            </a:r>
            <a:r>
              <a:rPr lang="zh-CN" altLang="en-US" sz="2400" dirty="0" smtClean="0"/>
              <a:t>之后，刘邦成为汉朝的第一位皇帝。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9900CC"/>
                </a:solidFill>
              </a:rPr>
              <a:t>  （</a:t>
            </a:r>
            <a:r>
              <a:rPr lang="en-US" altLang="zh-CN" sz="2400" dirty="0" smtClean="0">
                <a:solidFill>
                  <a:srgbClr val="9900CC"/>
                </a:solidFill>
              </a:rPr>
              <a:t>come to an end </a:t>
            </a:r>
            <a:r>
              <a:rPr lang="zh-CN" altLang="en-US" sz="2400" dirty="0" smtClean="0">
                <a:solidFill>
                  <a:srgbClr val="9900CC"/>
                </a:solidFill>
              </a:rPr>
              <a:t>结束）</a:t>
            </a:r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3059113" y="765175"/>
            <a:ext cx="2370137" cy="592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Key points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125538"/>
            <a:ext cx="8540750" cy="419417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sz="2800" dirty="0" smtClean="0"/>
              <a:t>         The Qin dynasty is an important dynasty in China’s history. It was the ______ one after China was united. Qin </a:t>
            </a:r>
            <a:r>
              <a:rPr lang="en-US" altLang="zh-CN" sz="2800" dirty="0" err="1" smtClean="0"/>
              <a:t>Shihuang</a:t>
            </a:r>
            <a:r>
              <a:rPr lang="en-US" altLang="zh-CN" sz="2800" dirty="0" smtClean="0"/>
              <a:t> was the first emperor. He was a _______ man. His real name was Ying </a:t>
            </a:r>
            <a:r>
              <a:rPr lang="en-US" altLang="zh-CN" sz="2800" dirty="0" err="1" smtClean="0"/>
              <a:t>Zheng</a:t>
            </a:r>
            <a:r>
              <a:rPr lang="en-US" altLang="zh-CN" sz="2800" dirty="0" smtClean="0"/>
              <a:t>. In _______, he defeated the other six states and set up his own empire. He wished that his empire could ______ forever. However, it only lasted ___ years. After it came to an end, Liu Bang became the first emperor of the Han dynasty. </a:t>
            </a:r>
          </a:p>
          <a:p>
            <a:pPr eaLnBrk="1" hangingPunct="1"/>
            <a:endParaRPr lang="en-US" altLang="zh-CN" sz="2800" dirty="0" smtClean="0"/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5292725" y="1700213"/>
            <a:ext cx="863600" cy="249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31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first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1368425" cy="390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powerful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2916238" y="2924175"/>
            <a:ext cx="935037" cy="33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221 B.C.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3851275" y="3789363"/>
            <a:ext cx="865188" cy="307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go on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9"/>
          <p:cNvSpPr>
            <a:spLocks noChangeArrowheads="1" noChangeShapeType="1" noTextEdit="1"/>
          </p:cNvSpPr>
          <p:nvPr/>
        </p:nvSpPr>
        <p:spPr bwMode="auto">
          <a:xfrm>
            <a:off x="2051050" y="4221163"/>
            <a:ext cx="360363" cy="323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altLang="zh-CN" sz="2400" b="1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endParaRPr lang="zh-CN" altLang="en-US" sz="2400" b="1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488" name="Picture 18" descr="秦始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5084763"/>
            <a:ext cx="12493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=2400924452,4155160671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3671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u=2807609194,3146199578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0588" y="1268413"/>
            <a:ext cx="37592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16013" y="4652963"/>
            <a:ext cx="7169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dirty="0" err="1"/>
              <a:t>Zu</a:t>
            </a:r>
            <a:r>
              <a:rPr lang="en-US" altLang="zh-CN" dirty="0"/>
              <a:t> </a:t>
            </a:r>
            <a:r>
              <a:rPr lang="en-US" altLang="zh-CN" dirty="0" err="1"/>
              <a:t>Chongzhi</a:t>
            </a:r>
            <a:r>
              <a:rPr lang="en-US" altLang="zh-CN" dirty="0"/>
              <a:t>  (429 </a:t>
            </a:r>
            <a:r>
              <a:rPr lang="en-US" altLang="zh-CN" dirty="0">
                <a:solidFill>
                  <a:srgbClr val="FF0000"/>
                </a:solidFill>
              </a:rPr>
              <a:t>A.D.</a:t>
            </a:r>
            <a:r>
              <a:rPr lang="en-US" altLang="zh-CN" dirty="0"/>
              <a:t>- 500 A.D.)</a:t>
            </a:r>
          </a:p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                 </a:t>
            </a:r>
            <a:r>
              <a:rPr lang="en-US" altLang="zh-CN" dirty="0"/>
              <a:t>            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500563" y="5661025"/>
            <a:ext cx="1295400" cy="5048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公元</a:t>
            </a:r>
          </a:p>
        </p:txBody>
      </p:sp>
      <p:cxnSp>
        <p:nvCxnSpPr>
          <p:cNvPr id="4" name="直接连接符 3"/>
          <p:cNvCxnSpPr>
            <a:cxnSpLocks noChangeShapeType="1"/>
            <a:endCxn id="2" idx="0"/>
          </p:cNvCxnSpPr>
          <p:nvPr/>
        </p:nvCxnSpPr>
        <p:spPr bwMode="auto">
          <a:xfrm flipH="1">
            <a:off x="5148263" y="5248275"/>
            <a:ext cx="287337" cy="412750"/>
          </a:xfrm>
          <a:prstGeom prst="line">
            <a:avLst/>
          </a:prstGeom>
          <a:noFill/>
          <a:ln w="38100" algn="ctr">
            <a:solidFill>
              <a:srgbClr val="33CC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714750" y="642938"/>
            <a:ext cx="2143125" cy="642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1520" y="1844824"/>
            <a:ext cx="8569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 dirty="0" smtClean="0">
                <a:solidFill>
                  <a:srgbClr val="FF0000"/>
                </a:solidFill>
              </a:rPr>
              <a:t>Words </a:t>
            </a:r>
            <a:r>
              <a:rPr lang="en-US" altLang="zh-CN" sz="2400" dirty="0">
                <a:solidFill>
                  <a:srgbClr val="FF0000"/>
                </a:solidFill>
              </a:rPr>
              <a:t>and phrases:</a:t>
            </a:r>
          </a:p>
          <a:p>
            <a:pPr algn="l" eaLnBrk="1" hangingPunct="1"/>
            <a:r>
              <a:rPr lang="en-US" altLang="zh-CN" sz="2400" dirty="0"/>
              <a:t>wise   </a:t>
            </a:r>
            <a:r>
              <a:rPr lang="zh-CN" altLang="en-US" sz="2400" dirty="0"/>
              <a:t>明智的                         </a:t>
            </a:r>
            <a:r>
              <a:rPr lang="en-US" altLang="zh-CN" sz="2400" dirty="0"/>
              <a:t>influence</a:t>
            </a:r>
            <a:r>
              <a:rPr lang="zh-CN" altLang="en-US" sz="2400" dirty="0"/>
              <a:t>　影响</a:t>
            </a:r>
          </a:p>
          <a:p>
            <a:pPr algn="l" eaLnBrk="1" hangingPunct="1"/>
            <a:r>
              <a:rPr lang="en-US" altLang="zh-CN" sz="2400" dirty="0"/>
              <a:t>whom </a:t>
            </a:r>
            <a:r>
              <a:rPr lang="zh-CN" altLang="en-US" sz="2400" dirty="0"/>
              <a:t>　谁（宾格）              </a:t>
            </a:r>
            <a:r>
              <a:rPr lang="en-US" altLang="zh-CN" sz="2400" dirty="0"/>
              <a:t>in the field of  </a:t>
            </a:r>
            <a:r>
              <a:rPr lang="zh-CN" altLang="en-US" sz="2400" dirty="0"/>
              <a:t>在</a:t>
            </a:r>
            <a:r>
              <a:rPr lang="en-US" altLang="zh-CN" sz="2400" dirty="0"/>
              <a:t>……</a:t>
            </a:r>
            <a:r>
              <a:rPr lang="zh-CN" altLang="en-US" sz="2400" dirty="0"/>
              <a:t>领域</a:t>
            </a:r>
          </a:p>
          <a:p>
            <a:pPr algn="l" eaLnBrk="1" hangingPunct="1"/>
            <a:r>
              <a:rPr lang="en-US" altLang="zh-CN" sz="2400" dirty="0"/>
              <a:t>pass away</a:t>
            </a:r>
            <a:r>
              <a:rPr lang="zh-CN" altLang="en-US" sz="2400" dirty="0"/>
              <a:t>　去世                  </a:t>
            </a:r>
            <a:r>
              <a:rPr lang="en-US" altLang="zh-CN" sz="2400" dirty="0"/>
              <a:t>set up</a:t>
            </a:r>
            <a:r>
              <a:rPr lang="zh-CN" altLang="en-US" sz="2400" dirty="0"/>
              <a:t>　建立</a:t>
            </a:r>
          </a:p>
          <a:p>
            <a:pPr algn="l" eaLnBrk="1" hangingPunct="1"/>
            <a:r>
              <a:rPr lang="en-US" altLang="zh-CN" sz="2400" dirty="0"/>
              <a:t>come to an end</a:t>
            </a:r>
            <a:r>
              <a:rPr lang="zh-CN" altLang="en-US" sz="2400" dirty="0"/>
              <a:t>　结束</a:t>
            </a:r>
          </a:p>
          <a:p>
            <a:pPr algn="l" eaLnBrk="1" hangingPunct="1"/>
            <a:endParaRPr lang="en-US" altLang="zh-CN" sz="2400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sz="2400" dirty="0">
                <a:solidFill>
                  <a:srgbClr val="FF0000"/>
                </a:solidFill>
              </a:rPr>
              <a:t>Attributive clauses:</a:t>
            </a:r>
          </a:p>
          <a:p>
            <a:pPr algn="just" eaLnBrk="1" hangingPunct="1"/>
            <a:r>
              <a:rPr lang="en-US" altLang="zh-CN" sz="2400" dirty="0"/>
              <a:t>1. He was a great </a:t>
            </a:r>
            <a:r>
              <a:rPr lang="en-US" altLang="zh-CN" sz="2400" i="1" dirty="0"/>
              <a:t>thinker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who</a:t>
            </a:r>
            <a:r>
              <a:rPr lang="en-US" altLang="zh-CN" sz="2400" dirty="0"/>
              <a:t> had many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wise ideas     </a:t>
            </a:r>
          </a:p>
          <a:p>
            <a:pPr algn="just" eaLnBrk="1" hangingPunct="1"/>
            <a:r>
              <a:rPr lang="en-US" altLang="zh-CN" sz="2400" dirty="0"/>
              <a:t>    about human nature and behavior.</a:t>
            </a:r>
          </a:p>
          <a:p>
            <a:pPr algn="just" eaLnBrk="1" hangingPunct="1"/>
            <a:r>
              <a:rPr lang="en-US" altLang="zh-CN" sz="2400" dirty="0"/>
              <a:t>2. He was also a famous </a:t>
            </a:r>
            <a:r>
              <a:rPr lang="en-US" altLang="zh-CN" sz="2400" i="1" dirty="0"/>
              <a:t>philosopher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whose</a:t>
            </a:r>
            <a:r>
              <a:rPr lang="en-US" altLang="zh-CN" sz="2400" dirty="0"/>
              <a:t> wise sayings </a:t>
            </a:r>
          </a:p>
          <a:p>
            <a:pPr algn="just" eaLnBrk="1" hangingPunct="1"/>
            <a:r>
              <a:rPr lang="en-US" altLang="zh-CN" sz="2400" dirty="0"/>
              <a:t>    have influenced many people in different countries.</a:t>
            </a:r>
          </a:p>
          <a:p>
            <a:pPr algn="just" eaLnBrk="1" hangingPunct="1"/>
            <a:r>
              <a:rPr lang="en-US" altLang="zh-CN" sz="2400" dirty="0"/>
              <a:t>3. He was really a great </a:t>
            </a:r>
            <a:r>
              <a:rPr lang="en-US" altLang="zh-CN" sz="2400" i="1" dirty="0"/>
              <a:t>man</a:t>
            </a:r>
            <a:r>
              <a:rPr lang="en-US" altLang="zh-CN" sz="2400" dirty="0"/>
              <a:t> from </a:t>
            </a:r>
            <a:r>
              <a:rPr lang="en-US" altLang="zh-CN" sz="2400" dirty="0">
                <a:solidFill>
                  <a:srgbClr val="FF0000"/>
                </a:solidFill>
              </a:rPr>
              <a:t>whom</a:t>
            </a:r>
            <a:r>
              <a:rPr lang="en-US" altLang="zh-CN" sz="2400" dirty="0"/>
              <a:t> I can learn a lot.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1026789"/>
            <a:ext cx="8540750" cy="57559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Sayings: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5508104" y="44624"/>
            <a:ext cx="2349500" cy="663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0965" name="Rectangle 5"/>
          <p:cNvSpPr>
            <a:spLocks noRot="1" noChangeArrowheads="1"/>
          </p:cNvSpPr>
          <p:nvPr/>
        </p:nvSpPr>
        <p:spPr bwMode="auto">
          <a:xfrm>
            <a:off x="179388" y="1628775"/>
            <a:ext cx="8540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1. He who learns but does not think is lost; he who thinks but does not  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    learn is in danger.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dirty="0"/>
              <a:t>　学而不思</a:t>
            </a:r>
            <a:r>
              <a:rPr lang="zh-CN" altLang="zh-CN" sz="2000" dirty="0"/>
              <a:t>则罔</a:t>
            </a:r>
            <a:r>
              <a:rPr lang="zh-CN" altLang="en-US" sz="2000" dirty="0"/>
              <a:t>，思而不学</a:t>
            </a:r>
            <a:r>
              <a:rPr lang="zh-CN" altLang="zh-CN" sz="2000" dirty="0"/>
              <a:t>则殆</a:t>
            </a:r>
            <a:r>
              <a:rPr lang="zh-CN" altLang="en-US" sz="2000" dirty="0"/>
              <a:t>。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2. When I walk </a:t>
            </a:r>
            <a:r>
              <a:rPr lang="en-US" altLang="zh-CN" sz="2000" dirty="0">
                <a:solidFill>
                  <a:srgbClr val="FF0000"/>
                </a:solidFill>
              </a:rPr>
              <a:t>along with</a:t>
            </a:r>
            <a:r>
              <a:rPr lang="en-US" altLang="zh-CN" sz="2000" dirty="0"/>
              <a:t> two others, I may be able to </a:t>
            </a:r>
            <a:r>
              <a:rPr lang="en-US" altLang="zh-CN" sz="2000" dirty="0">
                <a:solidFill>
                  <a:srgbClr val="FF0000"/>
                </a:solidFill>
              </a:rPr>
              <a:t>learn from</a:t>
            </a:r>
            <a:r>
              <a:rPr lang="en-US" altLang="zh-CN" sz="2000" dirty="0"/>
              <a:t> them.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    </a:t>
            </a:r>
            <a:r>
              <a:rPr lang="zh-CN" altLang="en-US" sz="2000" dirty="0"/>
              <a:t>三人行，必有我师。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3. What you know, you know; what you don’t know, you don’t know.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dirty="0"/>
              <a:t>   知之为知之，不知为不知。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4. Learn the new </a:t>
            </a:r>
            <a:r>
              <a:rPr lang="en-US" altLang="zh-CN" sz="2000" dirty="0">
                <a:solidFill>
                  <a:srgbClr val="FF0000"/>
                </a:solidFill>
              </a:rPr>
              <a:t>while reviewing</a:t>
            </a:r>
            <a:r>
              <a:rPr lang="en-US" altLang="zh-CN" sz="2000" dirty="0"/>
              <a:t> the old.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dirty="0"/>
              <a:t>   温故而知新。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5. Isn’t it a pleasure that friends come to see you from far away?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有朋自远方来，不亦乐乎？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dirty="0"/>
              <a:t>6. Do not do to others what you would not have them do to you.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000" dirty="0"/>
              <a:t>    己所不欲，勿施于人。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9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2348880"/>
            <a:ext cx="8713787" cy="3312368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Read the conversation in 1a aloud.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Prepare a brief introduction of Confucius according to 2 and you can add some information from 1a. 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Search for some information about </a:t>
            </a:r>
            <a:r>
              <a:rPr lang="en-US" altLang="zh-CN" sz="2800" dirty="0" err="1" smtClean="0"/>
              <a:t>Zheng</a:t>
            </a:r>
            <a:r>
              <a:rPr lang="en-US" altLang="zh-CN" sz="2800" dirty="0" smtClean="0"/>
              <a:t> He.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2843808" y="1356343"/>
            <a:ext cx="307181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556" name="Picture 5" descr="u=3941045351,202717956&amp;fm=21&amp;gp=0"/>
          <p:cNvPicPr>
            <a:picLocks noChangeAspect="1" noChangeArrowheads="1"/>
          </p:cNvPicPr>
          <p:nvPr/>
        </p:nvPicPr>
        <p:blipFill>
          <a:blip r:embed="rId2" cstate="email">
            <a:lum bright="70000" contrast="-88000"/>
          </a:blip>
          <a:srcRect/>
          <a:stretch>
            <a:fillRect/>
          </a:stretch>
        </p:blipFill>
        <p:spPr bwMode="auto">
          <a:xfrm>
            <a:off x="7236296" y="1109718"/>
            <a:ext cx="1408112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=3398379370,3536500167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3527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74675" y="5084763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Wen Tianxiang   (1236 A.D.-1283 A.D.)  </a:t>
            </a:r>
          </a:p>
        </p:txBody>
      </p:sp>
      <p:pic>
        <p:nvPicPr>
          <p:cNvPr id="4100" name="Picture 7" descr="u=399889717,2823607523&amp;fm=1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836613"/>
            <a:ext cx="40100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=1067541579,4235889465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3240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00113" y="4810125"/>
            <a:ext cx="768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Lin Zexu   (1785 A.D.-1850 A.D.)</a:t>
            </a:r>
          </a:p>
        </p:txBody>
      </p:sp>
      <p:pic>
        <p:nvPicPr>
          <p:cNvPr id="5124" name="Picture 7" descr="u=3614235845,428868917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00213"/>
            <a:ext cx="35290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58888" y="1916113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zh-CN" altLang="zh-CN" sz="1800"/>
          </a:p>
        </p:txBody>
      </p:sp>
      <p:pic>
        <p:nvPicPr>
          <p:cNvPr id="6147" name="Picture 5" descr="u=111486263,7626799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96975"/>
            <a:ext cx="425926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u=3228392333,2253992182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395922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27175" y="4738688"/>
            <a:ext cx="6381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Qu Yuan  (340 </a:t>
            </a:r>
            <a:r>
              <a:rPr lang="en-US" altLang="zh-CN">
                <a:solidFill>
                  <a:srgbClr val="FF0000"/>
                </a:solidFill>
              </a:rPr>
              <a:t>B.C.</a:t>
            </a:r>
            <a:r>
              <a:rPr lang="en-US" altLang="zh-CN"/>
              <a:t>- 278 B.C.)</a:t>
            </a:r>
          </a:p>
          <a:p>
            <a:pPr algn="l" eaLnBrk="1" hangingPunct="1"/>
            <a:r>
              <a:rPr lang="en-US" altLang="zh-CN"/>
              <a:t>                     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27538" y="5876925"/>
            <a:ext cx="1728787" cy="5048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公元前</a:t>
            </a:r>
          </a:p>
        </p:txBody>
      </p:sp>
      <p:cxnSp>
        <p:nvCxnSpPr>
          <p:cNvPr id="4" name="直接连接符 3"/>
          <p:cNvCxnSpPr>
            <a:cxnSpLocks noChangeShapeType="1"/>
            <a:endCxn id="2" idx="0"/>
          </p:cNvCxnSpPr>
          <p:nvPr/>
        </p:nvCxnSpPr>
        <p:spPr bwMode="auto">
          <a:xfrm>
            <a:off x="5076825" y="5334000"/>
            <a:ext cx="214313" cy="542925"/>
          </a:xfrm>
          <a:prstGeom prst="line">
            <a:avLst/>
          </a:prstGeom>
          <a:noFill/>
          <a:ln w="38100" algn="ctr">
            <a:solidFill>
              <a:srgbClr val="33CC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49275"/>
            <a:ext cx="854075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                                                       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en-US" altLang="zh-CN" sz="3600" dirty="0" smtClean="0">
                <a:solidFill>
                  <a:schemeClr val="tx1"/>
                </a:solidFill>
              </a:rPr>
              <a:t>Confucius was born in the year 551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B.C.</a:t>
            </a:r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endParaRPr lang="en-US" altLang="zh-CN" sz="3600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10" descr="9-5-3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2420938"/>
            <a:ext cx="4156075" cy="35290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836613"/>
            <a:ext cx="941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endParaRPr lang="zh-CN" altLang="en-US" sz="2400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dirty="0"/>
              <a:t>He was a great </a:t>
            </a:r>
            <a:r>
              <a:rPr lang="en-US" altLang="zh-CN" dirty="0">
                <a:solidFill>
                  <a:srgbClr val="FF0000"/>
                </a:solidFill>
              </a:rPr>
              <a:t>thinker</a:t>
            </a:r>
            <a:r>
              <a:rPr lang="en-US" altLang="zh-CN" dirty="0"/>
              <a:t> with many </a:t>
            </a:r>
            <a:r>
              <a:rPr lang="en-US" altLang="zh-CN" dirty="0">
                <a:solidFill>
                  <a:srgbClr val="FF0000"/>
                </a:solidFill>
              </a:rPr>
              <a:t>wise</a:t>
            </a:r>
            <a:r>
              <a:rPr lang="en-US" altLang="zh-CN" dirty="0"/>
              <a:t> ideas.</a:t>
            </a:r>
          </a:p>
        </p:txBody>
      </p:sp>
      <p:pic>
        <p:nvPicPr>
          <p:cNvPr id="8195" name="Picture 4" descr="19-5-2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349500"/>
            <a:ext cx="4826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1979613" y="476250"/>
            <a:ext cx="2232025" cy="5048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n. </a:t>
            </a:r>
            <a:r>
              <a:rPr lang="zh-CN" altLang="en-US" sz="2400" b="1" dirty="0">
                <a:solidFill>
                  <a:srgbClr val="FF0000"/>
                </a:solidFill>
              </a:rPr>
              <a:t>思想家 </a:t>
            </a:r>
            <a:endParaRPr lang="zh-CN" altLang="en-US" sz="2400" b="1" dirty="0"/>
          </a:p>
        </p:txBody>
      </p:sp>
      <p:sp>
        <p:nvSpPr>
          <p:cNvPr id="3" name="椭圆 2"/>
          <p:cNvSpPr/>
          <p:nvPr/>
        </p:nvSpPr>
        <p:spPr>
          <a:xfrm>
            <a:off x="6156325" y="476250"/>
            <a:ext cx="2447925" cy="5048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adj.</a:t>
            </a:r>
            <a:r>
              <a:rPr lang="zh-CN" altLang="en-US" sz="2400" b="1" dirty="0">
                <a:solidFill>
                  <a:srgbClr val="FF0000"/>
                </a:solidFill>
              </a:rPr>
              <a:t>明智的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3276600" y="981075"/>
            <a:ext cx="358775" cy="363538"/>
          </a:xfrm>
          <a:prstGeom prst="line">
            <a:avLst/>
          </a:prstGeom>
          <a:noFill/>
          <a:ln w="38100" algn="ctr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  <a:stCxn id="3" idx="4"/>
          </p:cNvCxnSpPr>
          <p:nvPr/>
        </p:nvCxnSpPr>
        <p:spPr bwMode="auto">
          <a:xfrm>
            <a:off x="7380288" y="981075"/>
            <a:ext cx="71437" cy="431800"/>
          </a:xfrm>
          <a:prstGeom prst="line">
            <a:avLst/>
          </a:prstGeom>
          <a:noFill/>
          <a:ln w="38100" algn="ctr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1851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dirty="0"/>
              <a:t>                                        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dirty="0"/>
              <a:t>His main ideas are about</a:t>
            </a:r>
            <a:r>
              <a:rPr lang="en-US" altLang="zh-CN" dirty="0">
                <a:solidFill>
                  <a:srgbClr val="FF0000"/>
                </a:solidFill>
              </a:rPr>
              <a:t> kindness</a:t>
            </a:r>
            <a:r>
              <a:rPr lang="en-US" altLang="zh-CN" dirty="0"/>
              <a:t> and </a:t>
            </a:r>
          </a:p>
          <a:p>
            <a:pPr algn="l" eaLnBrk="1" hangingPunct="1"/>
            <a:r>
              <a:rPr lang="en-US" altLang="zh-CN" dirty="0"/>
              <a:t>good manners. </a:t>
            </a:r>
          </a:p>
          <a:p>
            <a:pPr algn="l" eaLnBrk="1" hangingPunct="1"/>
            <a:endParaRPr lang="en-US" altLang="zh-CN" dirty="0"/>
          </a:p>
          <a:p>
            <a:pPr algn="l" eaLnBrk="1" hangingPunct="1"/>
            <a:endParaRPr lang="en-US" altLang="zh-CN" dirty="0"/>
          </a:p>
          <a:p>
            <a:pPr algn="l" eaLnBrk="1" hangingPunct="1"/>
            <a:endParaRPr lang="en-US" altLang="zh-CN" dirty="0"/>
          </a:p>
        </p:txBody>
      </p:sp>
      <p:pic>
        <p:nvPicPr>
          <p:cNvPr id="9219" name="Picture 8" descr="u=3469594756,539224468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284538"/>
            <a:ext cx="64087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5219700" y="620713"/>
            <a:ext cx="2952750" cy="5762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n.</a:t>
            </a:r>
            <a:r>
              <a:rPr lang="zh-CN" altLang="en-US" sz="2400" b="1" dirty="0">
                <a:solidFill>
                  <a:srgbClr val="FF0000"/>
                </a:solidFill>
              </a:rPr>
              <a:t>仁慈，善良</a:t>
            </a:r>
          </a:p>
        </p:txBody>
      </p:sp>
      <p:cxnSp>
        <p:nvCxnSpPr>
          <p:cNvPr id="4" name="直接连接符 3"/>
          <p:cNvCxnSpPr>
            <a:cxnSpLocks noChangeShapeType="1"/>
            <a:stCxn id="2" idx="4"/>
          </p:cNvCxnSpPr>
          <p:nvPr/>
        </p:nvCxnSpPr>
        <p:spPr bwMode="auto">
          <a:xfrm flipH="1">
            <a:off x="6497638" y="1196975"/>
            <a:ext cx="198437" cy="601663"/>
          </a:xfrm>
          <a:prstGeom prst="line">
            <a:avLst/>
          </a:prstGeom>
          <a:noFill/>
          <a:ln w="38100" algn="ctr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-5-2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51760" y="2001491"/>
            <a:ext cx="3840480" cy="3391593"/>
          </a:xfr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0825" y="0"/>
            <a:ext cx="9144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/>
              <a:t> </a:t>
            </a:r>
            <a:r>
              <a:rPr lang="en-US" altLang="zh-CN" dirty="0"/>
              <a:t>                                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                                                     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zh-CN" sz="3200" dirty="0"/>
              <a:t>     He was also a famous </a:t>
            </a:r>
            <a:r>
              <a:rPr lang="en-US" altLang="zh-CN" sz="3200" dirty="0">
                <a:solidFill>
                  <a:srgbClr val="FF0000"/>
                </a:solidFill>
              </a:rPr>
              <a:t>philosopher</a:t>
            </a:r>
            <a:r>
              <a:rPr lang="en-US" altLang="zh-CN" sz="3200" dirty="0"/>
              <a:t> whose wise sayings have </a:t>
            </a:r>
            <a:r>
              <a:rPr lang="en-US" altLang="zh-CN" sz="3200" dirty="0">
                <a:solidFill>
                  <a:srgbClr val="FF0000"/>
                </a:solidFill>
              </a:rPr>
              <a:t>influenced</a:t>
            </a:r>
            <a:r>
              <a:rPr lang="en-US" altLang="zh-CN" sz="3200" dirty="0"/>
              <a:t> many people in different countries.</a:t>
            </a:r>
            <a:r>
              <a:rPr lang="en-US" altLang="zh-CN" dirty="0"/>
              <a:t>  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716463" y="620713"/>
            <a:ext cx="2232025" cy="5524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n.</a:t>
            </a:r>
            <a:r>
              <a:rPr lang="zh-CN" altLang="en-US" sz="2400" b="1" dirty="0">
                <a:solidFill>
                  <a:srgbClr val="FF0000"/>
                </a:solidFill>
              </a:rPr>
              <a:t>哲学家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16238" y="3051175"/>
            <a:ext cx="1655762" cy="5222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v.</a:t>
            </a:r>
            <a:r>
              <a:rPr lang="zh-CN" altLang="en-US" sz="2400" b="1" dirty="0">
                <a:solidFill>
                  <a:srgbClr val="FF0000"/>
                </a:solidFill>
              </a:rPr>
              <a:t>影响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651500" y="1173163"/>
            <a:ext cx="288925" cy="414337"/>
          </a:xfrm>
          <a:prstGeom prst="line">
            <a:avLst/>
          </a:prstGeom>
          <a:noFill/>
          <a:ln w="38100" algn="ctr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H="1">
            <a:off x="3743325" y="2420938"/>
            <a:ext cx="684213" cy="630237"/>
          </a:xfrm>
          <a:prstGeom prst="line">
            <a:avLst/>
          </a:prstGeom>
          <a:noFill/>
          <a:ln w="38100" algn="ctr">
            <a:solidFill>
              <a:srgbClr val="00CC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蓝色底纹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底纹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底纹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底纹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底纹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主题45</Template>
  <TotalTime>0</TotalTime>
  <Words>961</Words>
  <Application>Microsoft Office PowerPoint</Application>
  <PresentationFormat>全屏显示(4:3)</PresentationFormat>
  <Paragraphs>164</Paragraphs>
  <Slides>22</Slides>
  <Notes>1</Notes>
  <HiddenSlides>1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Unit 5 Topic 2  He is really the pride of China.   Section A</vt:lpstr>
      <vt:lpstr>PowerPoint 演示文稿</vt:lpstr>
      <vt:lpstr>PowerPoint 演示文稿</vt:lpstr>
      <vt:lpstr>PowerPoint 演示文稿</vt:lpstr>
      <vt:lpstr>PowerPoint 演示文稿</vt:lpstr>
      <vt:lpstr>                                                           Confucius was born in the year 551 B.C. </vt:lpstr>
      <vt:lpstr>PowerPoint 演示文稿</vt:lpstr>
      <vt:lpstr>PowerPoint 演示文稿</vt:lpstr>
      <vt:lpstr>PowerPoint 演示文稿</vt:lpstr>
      <vt:lpstr>         Listen to 1a and complete the table.</vt:lpstr>
      <vt:lpstr>          Listen, look and say.</vt:lpstr>
      <vt:lpstr>key points</vt:lpstr>
      <vt:lpstr>PowerPoint 演示文稿</vt:lpstr>
      <vt:lpstr>    Put the following sentences in the correct order. Then tell       about Confucius’ life story in groups by adding some       information from 1a.</vt:lpstr>
      <vt:lpstr>      Read these wise sayings of Confucius and discuss         their meanings with your partner.</vt:lpstr>
      <vt:lpstr>         Try to answer the questions. Then listen to the           conversation and check them.</vt:lpstr>
      <vt:lpstr>        Listen to the conversation again and fill in the           blanks.      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2014-02-19T07:22:00Z</dcterms:created>
  <dcterms:modified xsi:type="dcterms:W3CDTF">2023-01-16T18:36:34Z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1AF35D55434C4CC7AF2547A535F999C9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