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294" r:id="rId17"/>
    <p:sldId id="272" r:id="rId1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9" autoAdjust="0"/>
    <p:restoredTop sz="99852" autoAdjust="0"/>
  </p:normalViewPr>
  <p:slideViewPr>
    <p:cSldViewPr>
      <p:cViewPr>
        <p:scale>
          <a:sx n="140" d="100"/>
          <a:sy n="140" d="100"/>
        </p:scale>
        <p:origin x="-984" y="-33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48B9D-C3EF-4F87-954D-825FFBFDF1D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254CC-6D17-4AB3-A887-1E6F5D60F3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3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6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7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8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9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10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11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8" cstate="email"/>
          <a:stretch>
            <a:fillRect/>
          </a:stretch>
        </p:blipFill>
        <p:spPr>
          <a:xfrm>
            <a:off x="0" y="4514192"/>
            <a:ext cx="9144000" cy="629306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 flipH="1">
            <a:off x="0" y="123502"/>
            <a:ext cx="2699792" cy="216000"/>
          </a:xfrm>
          <a:prstGeom prst="rect">
            <a:avLst/>
          </a:prstGeom>
          <a:gradFill flip="none" rotWithShape="1">
            <a:gsLst>
              <a:gs pos="40000">
                <a:srgbClr val="63D6FF"/>
              </a:gs>
              <a:gs pos="97000">
                <a:schemeClr val="bg1">
                  <a:alpha val="0"/>
                </a:schemeClr>
              </a:gs>
              <a:gs pos="70000">
                <a:srgbClr val="96E4FF">
                  <a:alpha val="75686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179512" y="93861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b="0" baseline="0" dirty="0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比例尺  求图上距离</a:t>
            </a:r>
            <a:endParaRPr lang="zh-CN" altLang="en-US" sz="1200" b="0" dirty="0" smtClean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1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2.xml"/><Relationship Id="rId7" Type="http://schemas.openxmlformats.org/officeDocument/2006/relationships/slide" Target="slide3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" Target="slide12.xml"/><Relationship Id="rId5" Type="http://schemas.openxmlformats.org/officeDocument/2006/relationships/slide" Target="slide17.xml"/><Relationship Id="rId4" Type="http://schemas.openxmlformats.org/officeDocument/2006/relationships/slide" Target="slide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audio" Target="../media/audio1.wav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5" Type="http://schemas.openxmlformats.org/officeDocument/2006/relationships/image" Target="../media/image9.png"/><Relationship Id="rId4" Type="http://schemas.openxmlformats.org/officeDocument/2006/relationships/audio" Target="../media/audio2.wav"/><Relationship Id="rId9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slide" Target="slid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slide" Target="slide1.xml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slide" Target="slide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slide" Target="slide1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audio" Target="../media/audio1.wav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9.png"/><Relationship Id="rId4" Type="http://schemas.openxmlformats.org/officeDocument/2006/relationships/audio" Target="../media/audio2.wav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446675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0691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青岛</a:t>
                </a:r>
                <a:r>
                  <a:rPr kumimoji="1" lang="zh-CN" altLang="en-US" sz="12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版六年制  </a:t>
                </a:r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数学  六</a:t>
                </a:r>
                <a:r>
                  <a:rPr kumimoji="1" lang="zh-CN" altLang="en-US" sz="12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年级  </a:t>
                </a:r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下册</a:t>
                </a: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630063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259632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5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 flipH="1">
            <a:off x="1613654" y="4457278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圆角矩形 15">
            <a:hlinkClick r:id="rId3" action="ppaction://hlinksldjump"/>
          </p:cNvPr>
          <p:cNvSpPr/>
          <p:nvPr/>
        </p:nvSpPr>
        <p:spPr>
          <a:xfrm>
            <a:off x="1331640" y="2952109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情境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导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入</a:t>
            </a:r>
          </a:p>
        </p:txBody>
      </p:sp>
      <p:sp>
        <p:nvSpPr>
          <p:cNvPr id="18" name="圆角矩形 17">
            <a:hlinkClick r:id="rId4" action="ppaction://hlinksldjump"/>
          </p:cNvPr>
          <p:cNvSpPr/>
          <p:nvPr/>
        </p:nvSpPr>
        <p:spPr>
          <a:xfrm>
            <a:off x="2247861" y="3649052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圆角矩形 18">
            <a:hlinkClick r:id="rId5" action="ppaction://hlinksldjump"/>
          </p:cNvPr>
          <p:cNvSpPr/>
          <p:nvPr/>
        </p:nvSpPr>
        <p:spPr>
          <a:xfrm>
            <a:off x="5073757" y="3649052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1" name="圆角矩形 20">
            <a:hlinkClick r:id="rId6" action="ppaction://hlinksldjump"/>
          </p:cNvPr>
          <p:cNvSpPr/>
          <p:nvPr/>
        </p:nvSpPr>
        <p:spPr>
          <a:xfrm>
            <a:off x="6402366" y="2932252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2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>
            <a:off x="6780547" y="4413687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单圆角矩形 25"/>
          <p:cNvSpPr/>
          <p:nvPr/>
        </p:nvSpPr>
        <p:spPr>
          <a:xfrm>
            <a:off x="3779912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圆角矩形 26">
            <a:hlinkClick r:id="rId7" action="ppaction://hlinksldjump"/>
          </p:cNvPr>
          <p:cNvSpPr/>
          <p:nvPr/>
        </p:nvSpPr>
        <p:spPr>
          <a:xfrm>
            <a:off x="3840477" y="2932252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28" name="矩形 27"/>
          <p:cNvSpPr/>
          <p:nvPr/>
        </p:nvSpPr>
        <p:spPr>
          <a:xfrm>
            <a:off x="3961326" y="2285955"/>
            <a:ext cx="1436933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第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3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课时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2350775" y="942497"/>
            <a:ext cx="6124388" cy="74635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4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快乐足</a:t>
            </a:r>
            <a:r>
              <a:rPr lang="zh-CN" altLang="en-US" sz="4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球</a:t>
            </a:r>
            <a:r>
              <a:rPr lang="en-US" altLang="zh-CN" sz="36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——</a:t>
            </a:r>
            <a:r>
              <a:rPr lang="zh-CN" altLang="en-US" sz="36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比例尺</a:t>
            </a:r>
            <a:endParaRPr lang="zh-CN" altLang="en-US" sz="3600" b="1" dirty="0">
              <a:solidFill>
                <a:srgbClr val="0070C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1604627" y="991676"/>
            <a:ext cx="654847" cy="648072"/>
            <a:chOff x="1306635" y="1440417"/>
            <a:chExt cx="654847" cy="648072"/>
          </a:xfrm>
        </p:grpSpPr>
        <p:pic>
          <p:nvPicPr>
            <p:cNvPr id="31" name="图片 30"/>
            <p:cNvPicPr>
              <a:picLocks noChangeAspect="1"/>
            </p:cNvPicPr>
            <p:nvPr/>
          </p:nvPicPr>
          <p:blipFill>
            <a:blip r:embed="rId8" cstate="email"/>
            <a:stretch>
              <a:fillRect/>
            </a:stretch>
          </p:blipFill>
          <p:spPr>
            <a:xfrm>
              <a:off x="1306635" y="1440417"/>
              <a:ext cx="654821" cy="648000"/>
            </a:xfrm>
            <a:prstGeom prst="rect">
              <a:avLst/>
            </a:prstGeom>
          </p:spPr>
        </p:pic>
        <p:sp>
          <p:nvSpPr>
            <p:cNvPr id="32" name="文本框 10"/>
            <p:cNvSpPr txBox="1"/>
            <p:nvPr/>
          </p:nvSpPr>
          <p:spPr>
            <a:xfrm>
              <a:off x="1326372" y="1457547"/>
              <a:ext cx="635110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3500" b="1" dirty="0">
                  <a:solidFill>
                    <a:srgbClr val="0050AA"/>
                  </a:solidFill>
                  <a:latin typeface="+mj-ea"/>
                  <a:ea typeface="+mj-ea"/>
                </a:rPr>
                <a:t>四</a:t>
              </a:r>
            </a:p>
          </p:txBody>
        </p:sp>
      </p:grpSp>
      <p:sp>
        <p:nvSpPr>
          <p:cNvPr id="33" name="矩形 32"/>
          <p:cNvSpPr/>
          <p:nvPr/>
        </p:nvSpPr>
        <p:spPr>
          <a:xfrm>
            <a:off x="3535761" y="4227552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1010718" y="1956384"/>
                <a:ext cx="7953770" cy="20365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266700">
                  <a:spcAft>
                    <a:spcPts val="0"/>
                  </a:spcAft>
                </a:pPr>
                <a:r>
                  <a:rPr lang="en-US" altLang="zh-CN" sz="2400" b="1" dirty="0">
                    <a:solidFill>
                      <a:srgbClr val="0070C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16</a:t>
                </a:r>
                <a:r>
                  <a:rPr lang="zh-CN" altLang="zh-CN" sz="2400" b="1" dirty="0">
                    <a:solidFill>
                      <a:srgbClr val="0070C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米</a:t>
                </a:r>
                <a:r>
                  <a:rPr lang="en-US" altLang="zh-CN" sz="2400" b="1" dirty="0">
                    <a:solidFill>
                      <a:srgbClr val="0070C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=1600</a:t>
                </a:r>
                <a:r>
                  <a:rPr lang="zh-CN" altLang="zh-CN" sz="2400" b="1" dirty="0">
                    <a:solidFill>
                      <a:srgbClr val="0070C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厘米　　</a:t>
                </a:r>
                <a:r>
                  <a:rPr lang="en-US" altLang="zh-CN" sz="2400" b="1" dirty="0">
                    <a:solidFill>
                      <a:srgbClr val="0070C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20</a:t>
                </a:r>
                <a:r>
                  <a:rPr lang="zh-CN" altLang="zh-CN" sz="2400" b="1" dirty="0">
                    <a:solidFill>
                      <a:srgbClr val="0070C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米</a:t>
                </a:r>
                <a:r>
                  <a:rPr lang="en-US" altLang="zh-CN" sz="2400" b="1" dirty="0">
                    <a:solidFill>
                      <a:srgbClr val="0070C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=2000</a:t>
                </a:r>
                <a:r>
                  <a:rPr lang="zh-CN" altLang="zh-CN" sz="2400" b="1" dirty="0">
                    <a:solidFill>
                      <a:srgbClr val="0070C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厘米</a:t>
                </a:r>
              </a:p>
              <a:p>
                <a:pPr indent="266700">
                  <a:spcAft>
                    <a:spcPts val="0"/>
                  </a:spcAft>
                </a:pPr>
                <a:r>
                  <a:rPr lang="en-US" altLang="zh-CN" sz="2400" b="1" dirty="0">
                    <a:solidFill>
                      <a:srgbClr val="0070C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1600×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 i="0">
                            <a:solidFill>
                              <a:srgbClr val="0070C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 i="0">
                            <a:solidFill>
                              <a:srgbClr val="0070C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1000</m:t>
                        </m:r>
                      </m:den>
                    </m:f>
                  </m:oMath>
                </a14:m>
                <a:r>
                  <a:rPr lang="en-US" altLang="zh-CN" sz="2400" b="1" dirty="0">
                    <a:solidFill>
                      <a:srgbClr val="0070C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=1.6(</a:t>
                </a:r>
                <a:r>
                  <a:rPr lang="zh-CN" altLang="zh-CN" sz="2400" b="1" dirty="0">
                    <a:solidFill>
                      <a:srgbClr val="0070C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厘米</a:t>
                </a:r>
                <a:r>
                  <a:rPr lang="en-US" altLang="zh-CN" sz="2400" b="1" dirty="0">
                    <a:solidFill>
                      <a:srgbClr val="0070C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)</a:t>
                </a:r>
                <a:endParaRPr lang="zh-CN" altLang="zh-CN" sz="2400" b="1" dirty="0">
                  <a:solidFill>
                    <a:srgbClr val="0070C0"/>
                  </a:solidFill>
                  <a:effectLst/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endParaRPr>
              </a:p>
              <a:p>
                <a:pPr indent="266700">
                  <a:spcAft>
                    <a:spcPts val="0"/>
                  </a:spcAft>
                </a:pPr>
                <a:r>
                  <a:rPr lang="en-US" altLang="zh-CN" sz="2400" b="1" dirty="0">
                    <a:solidFill>
                      <a:srgbClr val="0070C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2000×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 i="0">
                            <a:solidFill>
                              <a:srgbClr val="0070C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 i="0">
                            <a:solidFill>
                              <a:srgbClr val="0070C0"/>
                            </a:solidFill>
                            <a:effectLst/>
                            <a:latin typeface="楷体" panose="02010609060101010101" pitchFamily="49" charset="-122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1000</m:t>
                        </m:r>
                      </m:den>
                    </m:f>
                  </m:oMath>
                </a14:m>
                <a:r>
                  <a:rPr lang="en-US" altLang="zh-CN" sz="2400" b="1" dirty="0">
                    <a:solidFill>
                      <a:srgbClr val="0070C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=2(</a:t>
                </a:r>
                <a:r>
                  <a:rPr lang="zh-CN" altLang="zh-CN" sz="2400" b="1" dirty="0">
                    <a:solidFill>
                      <a:srgbClr val="0070C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厘米</a:t>
                </a:r>
                <a:r>
                  <a:rPr lang="en-US" altLang="zh-CN" sz="2400" b="1" dirty="0">
                    <a:solidFill>
                      <a:srgbClr val="0070C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)</a:t>
                </a:r>
                <a:endParaRPr lang="zh-CN" altLang="zh-CN" sz="2400" b="1" dirty="0">
                  <a:solidFill>
                    <a:srgbClr val="0070C0"/>
                  </a:solidFill>
                  <a:effectLst/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endParaRPr>
              </a:p>
              <a:p>
                <a:r>
                  <a:rPr lang="zh-CN" altLang="zh-CN" sz="2400" b="1" dirty="0">
                    <a:solidFill>
                      <a:srgbClr val="0070C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答</a:t>
                </a:r>
                <a:r>
                  <a:rPr lang="en-US" altLang="zh-CN" sz="2400" b="1" dirty="0">
                    <a:solidFill>
                      <a:srgbClr val="0070C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:B</a:t>
                </a:r>
                <a:r>
                  <a:rPr lang="zh-CN" altLang="zh-CN" sz="2400" b="1" dirty="0">
                    <a:solidFill>
                      <a:srgbClr val="0070C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点距底线的图上距离是</a:t>
                </a:r>
                <a:r>
                  <a:rPr lang="en-US" altLang="zh-CN" sz="2400" b="1" dirty="0">
                    <a:solidFill>
                      <a:srgbClr val="0070C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1.6</a:t>
                </a:r>
                <a:r>
                  <a:rPr lang="zh-CN" altLang="zh-CN" sz="2400" b="1" dirty="0">
                    <a:solidFill>
                      <a:srgbClr val="0070C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厘米</a:t>
                </a:r>
                <a:r>
                  <a:rPr lang="en-US" altLang="zh-CN" sz="2400" b="1" dirty="0">
                    <a:solidFill>
                      <a:srgbClr val="0070C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,</a:t>
                </a:r>
                <a:r>
                  <a:rPr lang="zh-CN" altLang="zh-CN" sz="2400" b="1" dirty="0">
                    <a:solidFill>
                      <a:srgbClr val="0070C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距左边线</a:t>
                </a:r>
                <a:r>
                  <a:rPr lang="en-US" altLang="zh-CN" sz="2400" b="1" dirty="0">
                    <a:solidFill>
                      <a:srgbClr val="0070C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2</a:t>
                </a:r>
                <a:r>
                  <a:rPr lang="zh-CN" altLang="zh-CN" sz="2400" b="1" dirty="0">
                    <a:solidFill>
                      <a:srgbClr val="0070C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厘米。</a:t>
                </a:r>
                <a:endParaRPr lang="zh-CN" altLang="en-US" sz="2400" b="1" dirty="0">
                  <a:solidFill>
                    <a:srgbClr val="0070C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718" y="1956384"/>
                <a:ext cx="7953770" cy="2036583"/>
              </a:xfrm>
              <a:prstGeom prst="rect">
                <a:avLst/>
              </a:prstGeom>
              <a:blipFill rotWithShape="1">
                <a:blip r:embed="rId3"/>
                <a:stretch>
                  <a:fillRect l="-5" t="-29" r="2" b="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967041" y="699542"/>
            <a:ext cx="75222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B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点距底线的图上距离是多少厘米？距左边线呢？ </a:t>
            </a:r>
          </a:p>
        </p:txBody>
      </p:sp>
      <p:sp>
        <p:nvSpPr>
          <p:cNvPr id="9" name="矩形 8"/>
          <p:cNvSpPr/>
          <p:nvPr/>
        </p:nvSpPr>
        <p:spPr>
          <a:xfrm>
            <a:off x="989871" y="1173186"/>
            <a:ext cx="7865395" cy="576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lnSpc>
                <a:spcPct val="150000"/>
              </a:lnSpc>
              <a:spcAft>
                <a:spcPts val="0"/>
              </a:spcAft>
            </a:pP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利用“</a:t>
            </a:r>
            <a:r>
              <a:rPr lang="zh-CN" altLang="zh-CN" sz="2400" b="1" dirty="0">
                <a:solidFill>
                  <a:srgbClr val="FF0000"/>
                </a:solidFill>
                <a:uFill>
                  <a:solidFill>
                    <a:srgbClr val="FF4CFF"/>
                  </a:solidFill>
                </a:u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实际距离</a:t>
            </a:r>
            <a:r>
              <a:rPr lang="en-US" altLang="zh-CN" sz="2400" b="1" dirty="0">
                <a:solidFill>
                  <a:srgbClr val="FF0000"/>
                </a:solidFill>
                <a:uFill>
                  <a:solidFill>
                    <a:srgbClr val="FF4CFF"/>
                  </a:solidFill>
                </a:u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×</a:t>
            </a:r>
            <a:r>
              <a:rPr lang="zh-CN" altLang="zh-CN" sz="2400" b="1" dirty="0">
                <a:solidFill>
                  <a:srgbClr val="FF0000"/>
                </a:solidFill>
                <a:uFill>
                  <a:solidFill>
                    <a:srgbClr val="FF4CFF"/>
                  </a:solidFill>
                </a:u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比例尺</a:t>
            </a:r>
            <a:r>
              <a:rPr lang="en-US" altLang="zh-CN" sz="2400" b="1" dirty="0">
                <a:solidFill>
                  <a:srgbClr val="FF0000"/>
                </a:solidFill>
                <a:uFill>
                  <a:solidFill>
                    <a:srgbClr val="FF4CFF"/>
                  </a:solidFill>
                </a:u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=</a:t>
            </a:r>
            <a:r>
              <a:rPr lang="zh-CN" altLang="zh-CN" sz="2400" b="1" dirty="0">
                <a:solidFill>
                  <a:srgbClr val="FF0000"/>
                </a:solidFill>
                <a:uFill>
                  <a:solidFill>
                    <a:srgbClr val="FF4CFF"/>
                  </a:solidFill>
                </a:u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图上距离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” 求出图上距离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1" name="图片 10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2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"/>
          <p:cNvGrpSpPr/>
          <p:nvPr/>
        </p:nvGrpSpPr>
        <p:grpSpPr bwMode="auto">
          <a:xfrm>
            <a:off x="1240531" y="1175698"/>
            <a:ext cx="4105275" cy="3199671"/>
            <a:chOff x="1020" y="1258"/>
            <a:chExt cx="3448" cy="2725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20" y="1258"/>
              <a:ext cx="3447" cy="2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1020" y="3439"/>
              <a:ext cx="3448" cy="54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350" b="1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</p:grp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590700" y="1180460"/>
            <a:ext cx="144303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500" b="1">
                <a:latin typeface="Times New Roman" panose="02020603050405020304" pitchFamily="18" charset="0"/>
                <a:ea typeface="楷体" panose="02010609060101010101" pitchFamily="49" charset="-122"/>
              </a:rPr>
              <a:t>足球场平面图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1081244" y="606176"/>
            <a:ext cx="459224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 b="1">
                <a:latin typeface="Times New Roman" panose="02020603050405020304" pitchFamily="18" charset="0"/>
                <a:ea typeface="楷体" panose="02010609060101010101" pitchFamily="49" charset="-122"/>
              </a:rPr>
              <a:t>你能在图中标出</a:t>
            </a:r>
            <a:r>
              <a:rPr lang="en-US" altLang="zh-CN" sz="2000" b="1">
                <a:latin typeface="Times New Roman" panose="02020603050405020304" pitchFamily="18" charset="0"/>
                <a:ea typeface="楷体" panose="02010609060101010101" pitchFamily="49" charset="-122"/>
              </a:rPr>
              <a:t>4</a:t>
            </a:r>
            <a:r>
              <a:rPr lang="zh-CN" altLang="en-US" sz="2000" b="1">
                <a:latin typeface="Times New Roman" panose="02020603050405020304" pitchFamily="18" charset="0"/>
                <a:ea typeface="楷体" panose="02010609060101010101" pitchFamily="49" charset="-122"/>
              </a:rPr>
              <a:t>号队员起脚的位置吗？ </a:t>
            </a:r>
          </a:p>
        </p:txBody>
      </p:sp>
      <p:pic>
        <p:nvPicPr>
          <p:cNvPr id="12" name="Picture 1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639766" y="1214988"/>
            <a:ext cx="317897" cy="783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3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620715" y="1960320"/>
            <a:ext cx="747713" cy="270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4500463" y="1381675"/>
            <a:ext cx="369094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4500" b="1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.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5807769" y="1842772"/>
            <a:ext cx="2508647" cy="143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起脚位置应该标在距底线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1.6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厘米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，距左边线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厘米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处。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Text Box 43"/>
          <p:cNvSpPr txBox="1">
            <a:spLocks noChangeArrowheads="1"/>
          </p:cNvSpPr>
          <p:nvPr/>
        </p:nvSpPr>
        <p:spPr bwMode="auto">
          <a:xfrm>
            <a:off x="1604086" y="3530753"/>
            <a:ext cx="1194558" cy="30008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350" b="1">
                <a:latin typeface="Times New Roman" panose="02020603050405020304" pitchFamily="18" charset="0"/>
                <a:ea typeface="楷体" panose="02010609060101010101" pitchFamily="49" charset="-122"/>
              </a:rPr>
              <a:t>比例尺</a:t>
            </a:r>
            <a:r>
              <a:rPr lang="en-US" altLang="zh-CN" sz="1350" b="1">
                <a:latin typeface="Times New Roman" panose="02020603050405020304" pitchFamily="18" charset="0"/>
                <a:ea typeface="楷体" panose="02010609060101010101" pitchFamily="49" charset="-122"/>
              </a:rPr>
              <a:t>1:1000</a:t>
            </a: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1240532" y="3801025"/>
            <a:ext cx="4212431" cy="642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zh-CN" sz="15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   4</a:t>
            </a:r>
            <a:r>
              <a:rPr lang="zh-CN" altLang="en-US" sz="15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号队员在</a:t>
            </a:r>
            <a:r>
              <a:rPr lang="en-US" altLang="zh-CN" sz="15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B</a:t>
            </a:r>
            <a:r>
              <a:rPr lang="zh-CN" altLang="en-US" sz="15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处</a:t>
            </a:r>
            <a:r>
              <a:rPr lang="en-US" altLang="zh-CN" sz="15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(</a:t>
            </a:r>
            <a:r>
              <a:rPr lang="zh-CN" altLang="en-US" sz="15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距底线</a:t>
            </a:r>
            <a:r>
              <a:rPr lang="en-US" altLang="zh-CN" sz="15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16</a:t>
            </a:r>
            <a:r>
              <a:rPr lang="zh-CN" altLang="en-US" sz="15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米、左边线</a:t>
            </a:r>
            <a:r>
              <a:rPr lang="en-US" altLang="zh-CN" sz="15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20</a:t>
            </a:r>
            <a:r>
              <a:rPr lang="zh-CN" altLang="en-US" sz="15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米处</a:t>
            </a:r>
            <a:r>
              <a:rPr lang="en-US" altLang="zh-CN" sz="15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)</a:t>
            </a:r>
            <a:r>
              <a:rPr lang="zh-CN" altLang="en-US" sz="15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起脚，射进第二个球。</a:t>
            </a: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4037309" y="1219751"/>
            <a:ext cx="113466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5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左边线</a:t>
            </a: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4026595" y="3340254"/>
            <a:ext cx="113466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5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右边线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4930310" y="2267500"/>
            <a:ext cx="415498" cy="1296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5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底线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4395688" y="1631706"/>
            <a:ext cx="5405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CN" sz="1800" b="1">
                <a:solidFill>
                  <a:srgbClr val="FF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B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24" name="图片 23">
              <a:hlinkClick r:id="rId8" action="ppaction://hlinksldjump"/>
            </p:cNvPr>
            <p:cNvPicPr>
              <a:picLocks noChangeAspect="1"/>
            </p:cNvPicPr>
            <p:nvPr/>
          </p:nvPicPr>
          <p:blipFill>
            <a:blip r:embed="rId9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5" name="文本框 26">
              <a:hlinkClick r:id="rId8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7288" y="1223559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Freeform 42"/>
          <p:cNvSpPr/>
          <p:nvPr/>
        </p:nvSpPr>
        <p:spPr bwMode="auto">
          <a:xfrm>
            <a:off x="1223962" y="1737123"/>
            <a:ext cx="3292079" cy="1849040"/>
          </a:xfrm>
          <a:custGeom>
            <a:avLst/>
            <a:gdLst>
              <a:gd name="T0" fmla="*/ 2147483646 w 2765"/>
              <a:gd name="T1" fmla="*/ 2147483646 h 1553"/>
              <a:gd name="T2" fmla="*/ 2147483646 w 2765"/>
              <a:gd name="T3" fmla="*/ 2147483646 h 1553"/>
              <a:gd name="T4" fmla="*/ 2147483646 w 2765"/>
              <a:gd name="T5" fmla="*/ 2147483646 h 1553"/>
              <a:gd name="T6" fmla="*/ 2147483646 w 2765"/>
              <a:gd name="T7" fmla="*/ 2147483646 h 1553"/>
              <a:gd name="T8" fmla="*/ 2147483646 w 2765"/>
              <a:gd name="T9" fmla="*/ 2147483646 h 1553"/>
              <a:gd name="T10" fmla="*/ 2147483646 w 2765"/>
              <a:gd name="T11" fmla="*/ 2147483646 h 1553"/>
              <a:gd name="T12" fmla="*/ 2147483646 w 2765"/>
              <a:gd name="T13" fmla="*/ 2147483646 h 1553"/>
              <a:gd name="T14" fmla="*/ 2147483646 w 2765"/>
              <a:gd name="T15" fmla="*/ 2147483646 h 1553"/>
              <a:gd name="T16" fmla="*/ 2147483646 w 2765"/>
              <a:gd name="T17" fmla="*/ 2147483646 h 1553"/>
              <a:gd name="T18" fmla="*/ 2147483646 w 2765"/>
              <a:gd name="T19" fmla="*/ 2147483646 h 1553"/>
              <a:gd name="T20" fmla="*/ 2147483646 w 2765"/>
              <a:gd name="T21" fmla="*/ 2147483646 h 1553"/>
              <a:gd name="T22" fmla="*/ 2147483646 w 2765"/>
              <a:gd name="T23" fmla="*/ 2147483646 h 1553"/>
              <a:gd name="T24" fmla="*/ 2147483646 w 2765"/>
              <a:gd name="T25" fmla="*/ 2147483646 h 1553"/>
              <a:gd name="T26" fmla="*/ 2147483646 w 2765"/>
              <a:gd name="T27" fmla="*/ 2147483646 h 1553"/>
              <a:gd name="T28" fmla="*/ 2147483646 w 2765"/>
              <a:gd name="T29" fmla="*/ 2147483646 h 1553"/>
              <a:gd name="T30" fmla="*/ 2147483646 w 2765"/>
              <a:gd name="T31" fmla="*/ 2147483646 h 1553"/>
              <a:gd name="T32" fmla="*/ 2147483646 w 2765"/>
              <a:gd name="T33" fmla="*/ 2147483646 h 1553"/>
              <a:gd name="T34" fmla="*/ 2147483646 w 2765"/>
              <a:gd name="T35" fmla="*/ 2147483646 h 1553"/>
              <a:gd name="T36" fmla="*/ 2147483646 w 2765"/>
              <a:gd name="T37" fmla="*/ 2147483646 h 1553"/>
              <a:gd name="T38" fmla="*/ 0 w 2765"/>
              <a:gd name="T39" fmla="*/ 2147483646 h 1553"/>
              <a:gd name="T40" fmla="*/ 0 w 2765"/>
              <a:gd name="T41" fmla="*/ 0 h 155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765"/>
              <a:gd name="T64" fmla="*/ 0 h 1553"/>
              <a:gd name="T65" fmla="*/ 2765 w 2765"/>
              <a:gd name="T66" fmla="*/ 1553 h 155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765" h="1553">
                <a:moveTo>
                  <a:pt x="87" y="8"/>
                </a:moveTo>
                <a:cubicBezTo>
                  <a:pt x="150" y="16"/>
                  <a:pt x="193" y="26"/>
                  <a:pt x="252" y="45"/>
                </a:cubicBezTo>
                <a:cubicBezTo>
                  <a:pt x="270" y="51"/>
                  <a:pt x="307" y="63"/>
                  <a:pt x="307" y="63"/>
                </a:cubicBezTo>
                <a:cubicBezTo>
                  <a:pt x="673" y="45"/>
                  <a:pt x="1064" y="123"/>
                  <a:pt x="1413" y="36"/>
                </a:cubicBezTo>
                <a:cubicBezTo>
                  <a:pt x="1815" y="39"/>
                  <a:pt x="2218" y="40"/>
                  <a:pt x="2620" y="45"/>
                </a:cubicBezTo>
                <a:cubicBezTo>
                  <a:pt x="2663" y="46"/>
                  <a:pt x="2711" y="32"/>
                  <a:pt x="2748" y="54"/>
                </a:cubicBezTo>
                <a:cubicBezTo>
                  <a:pt x="2765" y="64"/>
                  <a:pt x="2730" y="109"/>
                  <a:pt x="2730" y="109"/>
                </a:cubicBezTo>
                <a:cubicBezTo>
                  <a:pt x="2717" y="229"/>
                  <a:pt x="2716" y="197"/>
                  <a:pt x="2730" y="356"/>
                </a:cubicBezTo>
                <a:cubicBezTo>
                  <a:pt x="2733" y="388"/>
                  <a:pt x="2757" y="447"/>
                  <a:pt x="2757" y="447"/>
                </a:cubicBezTo>
                <a:cubicBezTo>
                  <a:pt x="2754" y="548"/>
                  <a:pt x="2756" y="649"/>
                  <a:pt x="2748" y="749"/>
                </a:cubicBezTo>
                <a:cubicBezTo>
                  <a:pt x="2747" y="768"/>
                  <a:pt x="2730" y="785"/>
                  <a:pt x="2730" y="804"/>
                </a:cubicBezTo>
                <a:cubicBezTo>
                  <a:pt x="2730" y="828"/>
                  <a:pt x="2730" y="853"/>
                  <a:pt x="2730" y="877"/>
                </a:cubicBezTo>
                <a:lnTo>
                  <a:pt x="1950" y="907"/>
                </a:lnTo>
                <a:cubicBezTo>
                  <a:pt x="1954" y="1004"/>
                  <a:pt x="1964" y="1100"/>
                  <a:pt x="1962" y="1197"/>
                </a:cubicBezTo>
                <a:cubicBezTo>
                  <a:pt x="1962" y="1217"/>
                  <a:pt x="1933" y="1301"/>
                  <a:pt x="1925" y="1325"/>
                </a:cubicBezTo>
                <a:cubicBezTo>
                  <a:pt x="1919" y="1343"/>
                  <a:pt x="1907" y="1380"/>
                  <a:pt x="1907" y="1380"/>
                </a:cubicBezTo>
                <a:cubicBezTo>
                  <a:pt x="1910" y="1429"/>
                  <a:pt x="1906" y="1478"/>
                  <a:pt x="1916" y="1526"/>
                </a:cubicBezTo>
                <a:cubicBezTo>
                  <a:pt x="1918" y="1537"/>
                  <a:pt x="1935" y="1536"/>
                  <a:pt x="1943" y="1544"/>
                </a:cubicBezTo>
                <a:cubicBezTo>
                  <a:pt x="1945" y="1546"/>
                  <a:pt x="1943" y="1550"/>
                  <a:pt x="1943" y="1553"/>
                </a:cubicBezTo>
                <a:lnTo>
                  <a:pt x="0" y="154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round/>
              </a14:hiddenLine>
            </a:ext>
          </a:extLst>
        </p:spPr>
        <p:txBody>
          <a:bodyPr/>
          <a:lstStyle/>
          <a:p>
            <a:endParaRPr lang="zh-CN" altLang="en-US" sz="2000" b="1">
              <a:ea typeface="楷体" panose="02010609060101010101" pitchFamily="49" charset="-122"/>
            </a:endParaRPr>
          </a:p>
        </p:txBody>
      </p:sp>
      <p:sp>
        <p:nvSpPr>
          <p:cNvPr id="9" name="Line 59"/>
          <p:cNvSpPr>
            <a:spLocks noChangeShapeType="1"/>
          </p:cNvSpPr>
          <p:nvPr/>
        </p:nvSpPr>
        <p:spPr bwMode="auto">
          <a:xfrm flipH="1">
            <a:off x="6540291" y="3135332"/>
            <a:ext cx="648891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round/>
              </a14:hiddenLine>
            </a:ext>
          </a:extLst>
        </p:spPr>
        <p:txBody>
          <a:bodyPr/>
          <a:lstStyle/>
          <a:p>
            <a:endParaRPr lang="zh-CN" altLang="en-US" sz="2000">
              <a:solidFill>
                <a:srgbClr val="0070C0"/>
              </a:solidFill>
            </a:endParaRPr>
          </a:p>
        </p:txBody>
      </p:sp>
      <p:sp>
        <p:nvSpPr>
          <p:cNvPr id="10" name="Text Box 34"/>
          <p:cNvSpPr txBox="1">
            <a:spLocks noChangeArrowheads="1"/>
          </p:cNvSpPr>
          <p:nvPr/>
        </p:nvSpPr>
        <p:spPr bwMode="auto">
          <a:xfrm>
            <a:off x="1170061" y="2235310"/>
            <a:ext cx="3261142" cy="82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zh-CN" altLang="en-US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解：设长方形草坪长的图上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zh-CN" altLang="en-US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距离是</a:t>
            </a:r>
            <a:r>
              <a:rPr lang="en-US" altLang="zh-CN" sz="2000" b="1" i="1" dirty="0">
                <a:solidFill>
                  <a:srgbClr val="0070C0"/>
                </a:solidFill>
                <a:latin typeface="+mn-lt"/>
                <a:ea typeface="楷体" panose="02010609060101010101" pitchFamily="49" charset="-122"/>
              </a:rPr>
              <a:t>x</a:t>
            </a:r>
            <a:r>
              <a:rPr lang="zh-CN" altLang="en-US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厘米。</a:t>
            </a:r>
          </a:p>
        </p:txBody>
      </p:sp>
      <p:sp>
        <p:nvSpPr>
          <p:cNvPr id="11" name="Text Box 35"/>
          <p:cNvSpPr txBox="1">
            <a:spLocks noChangeArrowheads="1"/>
          </p:cNvSpPr>
          <p:nvPr/>
        </p:nvSpPr>
        <p:spPr bwMode="auto">
          <a:xfrm>
            <a:off x="2765064" y="2657961"/>
            <a:ext cx="18678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40</a:t>
            </a:r>
            <a:r>
              <a:rPr lang="zh-CN" altLang="en-US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米</a:t>
            </a:r>
            <a:r>
              <a:rPr lang="en-US" altLang="zh-CN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=4000</a:t>
            </a:r>
            <a:r>
              <a:rPr lang="zh-CN" altLang="en-US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厘米</a:t>
            </a:r>
          </a:p>
        </p:txBody>
      </p:sp>
      <p:grpSp>
        <p:nvGrpSpPr>
          <p:cNvPr id="12" name="Group 77"/>
          <p:cNvGrpSpPr/>
          <p:nvPr/>
        </p:nvGrpSpPr>
        <p:grpSpPr bwMode="auto">
          <a:xfrm>
            <a:off x="2054424" y="3205903"/>
            <a:ext cx="1652588" cy="710805"/>
            <a:chOff x="799" y="2531"/>
            <a:chExt cx="1388" cy="597"/>
          </a:xfrm>
        </p:grpSpPr>
        <p:sp>
          <p:nvSpPr>
            <p:cNvPr id="13" name="Text Box 38"/>
            <p:cNvSpPr txBox="1">
              <a:spLocks noChangeArrowheads="1"/>
            </p:cNvSpPr>
            <p:nvPr/>
          </p:nvSpPr>
          <p:spPr bwMode="auto">
            <a:xfrm>
              <a:off x="962" y="2531"/>
              <a:ext cx="263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en-US" altLang="zh-CN" sz="2000" b="1" i="1" dirty="0">
                  <a:solidFill>
                    <a:srgbClr val="0070C0"/>
                  </a:solidFill>
                  <a:latin typeface="+mn-lt"/>
                  <a:ea typeface="楷体" panose="02010609060101010101" pitchFamily="49" charset="-122"/>
                </a:rPr>
                <a:t>x</a:t>
              </a:r>
              <a:endParaRPr lang="en-US" altLang="zh-CN" sz="2000" b="1" dirty="0">
                <a:solidFill>
                  <a:srgbClr val="0070C0"/>
                </a:solidFill>
                <a:latin typeface="+mn-lt"/>
                <a:ea typeface="楷体" panose="02010609060101010101" pitchFamily="49" charset="-122"/>
              </a:endParaRPr>
            </a:p>
          </p:txBody>
        </p:sp>
        <p:sp>
          <p:nvSpPr>
            <p:cNvPr id="14" name="Line 39"/>
            <p:cNvSpPr>
              <a:spLocks noChangeShapeType="1"/>
            </p:cNvSpPr>
            <p:nvPr/>
          </p:nvSpPr>
          <p:spPr bwMode="auto">
            <a:xfrm>
              <a:off x="839" y="2840"/>
              <a:ext cx="453" cy="0"/>
            </a:xfrm>
            <a:prstGeom prst="line">
              <a:avLst/>
            </a:prstGeom>
            <a:noFill/>
            <a:ln w="22225">
              <a:solidFill>
                <a:srgbClr val="0070C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000">
                <a:solidFill>
                  <a:srgbClr val="0070C0"/>
                </a:solidFill>
              </a:endParaRPr>
            </a:p>
          </p:txBody>
        </p:sp>
        <p:sp>
          <p:nvSpPr>
            <p:cNvPr id="15" name="Text Box 40"/>
            <p:cNvSpPr txBox="1">
              <a:spLocks noChangeArrowheads="1"/>
            </p:cNvSpPr>
            <p:nvPr/>
          </p:nvSpPr>
          <p:spPr bwMode="auto">
            <a:xfrm>
              <a:off x="799" y="2783"/>
              <a:ext cx="591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 b="1" dirty="0">
                  <a:solidFill>
                    <a:srgbClr val="0070C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4000</a:t>
              </a:r>
              <a:endParaRPr lang="zh-CN" altLang="en-US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6" name="Text Box 42"/>
            <p:cNvSpPr txBox="1">
              <a:spLocks noChangeArrowheads="1"/>
            </p:cNvSpPr>
            <p:nvPr/>
          </p:nvSpPr>
          <p:spPr bwMode="auto">
            <a:xfrm>
              <a:off x="1749" y="2531"/>
              <a:ext cx="264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 b="1" dirty="0">
                  <a:solidFill>
                    <a:srgbClr val="0070C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endParaRPr lang="zh-CN" altLang="en-US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7" name="Line 43"/>
            <p:cNvSpPr>
              <a:spLocks noChangeShapeType="1"/>
            </p:cNvSpPr>
            <p:nvPr/>
          </p:nvSpPr>
          <p:spPr bwMode="auto">
            <a:xfrm>
              <a:off x="1631" y="2840"/>
              <a:ext cx="453" cy="0"/>
            </a:xfrm>
            <a:prstGeom prst="line">
              <a:avLst/>
            </a:prstGeom>
            <a:noFill/>
            <a:ln w="22225">
              <a:solidFill>
                <a:srgbClr val="0070C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000">
                <a:solidFill>
                  <a:srgbClr val="0070C0"/>
                </a:solidFill>
              </a:endParaRPr>
            </a:p>
          </p:txBody>
        </p:sp>
        <p:sp>
          <p:nvSpPr>
            <p:cNvPr id="18" name="Text Box 44"/>
            <p:cNvSpPr txBox="1">
              <a:spLocks noChangeArrowheads="1"/>
            </p:cNvSpPr>
            <p:nvPr/>
          </p:nvSpPr>
          <p:spPr bwMode="auto">
            <a:xfrm>
              <a:off x="1575" y="2792"/>
              <a:ext cx="61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 b="1" dirty="0">
                  <a:solidFill>
                    <a:srgbClr val="0070C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1000</a:t>
              </a:r>
              <a:endParaRPr lang="zh-CN" altLang="en-US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9" name="Text Box 45"/>
            <p:cNvSpPr txBox="1">
              <a:spLocks noChangeArrowheads="1"/>
            </p:cNvSpPr>
            <p:nvPr/>
          </p:nvSpPr>
          <p:spPr bwMode="auto">
            <a:xfrm>
              <a:off x="1317" y="2709"/>
              <a:ext cx="28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 b="1">
                  <a:solidFill>
                    <a:srgbClr val="0070C0"/>
                  </a:solidFill>
                  <a:latin typeface="Arial" panose="020B0604020202020204" pitchFamily="34" charset="0"/>
                  <a:ea typeface="楷体" panose="02010609060101010101" pitchFamily="49" charset="-122"/>
                </a:rPr>
                <a:t>=</a:t>
              </a:r>
            </a:p>
          </p:txBody>
        </p:sp>
      </p:grpSp>
      <p:sp>
        <p:nvSpPr>
          <p:cNvPr id="22" name="Text Box 46"/>
          <p:cNvSpPr txBox="1">
            <a:spLocks noChangeArrowheads="1"/>
          </p:cNvSpPr>
          <p:nvPr/>
        </p:nvSpPr>
        <p:spPr bwMode="auto">
          <a:xfrm>
            <a:off x="1974127" y="3894642"/>
            <a:ext cx="21275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zh-CN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1000</a:t>
            </a:r>
            <a:r>
              <a:rPr lang="en-US" altLang="zh-CN" sz="2000" b="1" i="1" dirty="0">
                <a:solidFill>
                  <a:srgbClr val="0070C0"/>
                </a:solidFill>
                <a:ea typeface="楷体" panose="02010609060101010101" pitchFamily="49" charset="-122"/>
              </a:rPr>
              <a:t> </a:t>
            </a:r>
            <a:r>
              <a:rPr lang="en-US" altLang="zh-CN" sz="2000" b="1" i="1" dirty="0">
                <a:solidFill>
                  <a:srgbClr val="0070C0"/>
                </a:solidFill>
                <a:latin typeface="+mn-lt"/>
                <a:ea typeface="楷体" panose="02010609060101010101" pitchFamily="49" charset="-122"/>
              </a:rPr>
              <a:t>x</a:t>
            </a:r>
            <a:r>
              <a:rPr lang="en-US" altLang="zh-CN" sz="2000" b="1" i="1" dirty="0">
                <a:solidFill>
                  <a:srgbClr val="0070C0"/>
                </a:solidFill>
                <a:ea typeface="楷体" panose="02010609060101010101" pitchFamily="49" charset="-122"/>
              </a:rPr>
              <a:t> </a:t>
            </a:r>
            <a:r>
              <a:rPr lang="en-US" altLang="zh-CN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 1</a:t>
            </a:r>
            <a:r>
              <a:rPr lang="en-US" altLang="en-US" sz="2000" b="1" dirty="0">
                <a:solidFill>
                  <a:srgbClr val="0070C0"/>
                </a:solidFill>
                <a:latin typeface="Arial" panose="020B0604020202020204" pitchFamily="34" charset="0"/>
                <a:ea typeface="楷体" panose="02010609060101010101" pitchFamily="49" charset="-122"/>
              </a:rPr>
              <a:t>×</a:t>
            </a:r>
            <a:r>
              <a:rPr lang="en-US" altLang="zh-CN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4000</a:t>
            </a:r>
            <a:endParaRPr lang="zh-CN" altLang="en-US" sz="20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" name="Text Box 47"/>
          <p:cNvSpPr txBox="1">
            <a:spLocks noChangeArrowheads="1"/>
          </p:cNvSpPr>
          <p:nvPr/>
        </p:nvSpPr>
        <p:spPr bwMode="auto">
          <a:xfrm>
            <a:off x="2561630" y="4261257"/>
            <a:ext cx="11275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zh-CN" sz="2000" b="1" i="1" dirty="0">
                <a:solidFill>
                  <a:srgbClr val="0070C0"/>
                </a:solidFill>
                <a:latin typeface="+mn-lt"/>
                <a:ea typeface="楷体" panose="02010609060101010101" pitchFamily="49" charset="-122"/>
              </a:rPr>
              <a:t>x</a:t>
            </a:r>
            <a:r>
              <a:rPr lang="en-US" altLang="zh-CN" sz="2000" b="1" i="1" dirty="0">
                <a:solidFill>
                  <a:srgbClr val="0070C0"/>
                </a:solidFill>
                <a:latin typeface="Arial" panose="020B0604020202020204" pitchFamily="34" charset="0"/>
                <a:ea typeface="楷体" panose="02010609060101010101" pitchFamily="49" charset="-122"/>
              </a:rPr>
              <a:t> </a:t>
            </a:r>
            <a:r>
              <a:rPr lang="en-US" altLang="zh-CN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 4</a:t>
            </a:r>
            <a:endParaRPr lang="zh-CN" altLang="en-US" sz="20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Text Box 50"/>
          <p:cNvSpPr txBox="1">
            <a:spLocks noChangeArrowheads="1"/>
          </p:cNvSpPr>
          <p:nvPr/>
        </p:nvSpPr>
        <p:spPr bwMode="auto">
          <a:xfrm>
            <a:off x="4895037" y="2235310"/>
            <a:ext cx="3281668" cy="82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zh-CN" altLang="en-US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解：设长方形草坪宽的图上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zh-CN" altLang="en-US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距离是</a:t>
            </a:r>
            <a:r>
              <a:rPr lang="en-US" altLang="zh-CN" sz="2000" b="1" i="1" dirty="0">
                <a:solidFill>
                  <a:srgbClr val="0070C0"/>
                </a:solidFill>
                <a:latin typeface="+mn-lt"/>
                <a:ea typeface="楷体" panose="02010609060101010101" pitchFamily="49" charset="-122"/>
              </a:rPr>
              <a:t>y</a:t>
            </a:r>
            <a:r>
              <a:rPr lang="zh-CN" altLang="en-US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厘米。</a:t>
            </a:r>
          </a:p>
        </p:txBody>
      </p:sp>
      <p:sp>
        <p:nvSpPr>
          <p:cNvPr id="25" name="Text Box 51"/>
          <p:cNvSpPr txBox="1">
            <a:spLocks noChangeArrowheads="1"/>
          </p:cNvSpPr>
          <p:nvPr/>
        </p:nvSpPr>
        <p:spPr bwMode="auto">
          <a:xfrm>
            <a:off x="6530994" y="2626654"/>
            <a:ext cx="18678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25</a:t>
            </a:r>
            <a:r>
              <a:rPr lang="zh-CN" altLang="en-US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米</a:t>
            </a:r>
            <a:r>
              <a:rPr lang="en-US" altLang="zh-CN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=2500</a:t>
            </a:r>
            <a:r>
              <a:rPr lang="zh-CN" altLang="en-US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厘米</a:t>
            </a:r>
          </a:p>
        </p:txBody>
      </p:sp>
      <p:grpSp>
        <p:nvGrpSpPr>
          <p:cNvPr id="26" name="Group 80"/>
          <p:cNvGrpSpPr/>
          <p:nvPr/>
        </p:nvGrpSpPr>
        <p:grpSpPr bwMode="auto">
          <a:xfrm>
            <a:off x="5728426" y="3048268"/>
            <a:ext cx="1716882" cy="729854"/>
            <a:chOff x="3719" y="2506"/>
            <a:chExt cx="1442" cy="613"/>
          </a:xfrm>
        </p:grpSpPr>
        <p:grpSp>
          <p:nvGrpSpPr>
            <p:cNvPr id="27" name="Group 79"/>
            <p:cNvGrpSpPr/>
            <p:nvPr/>
          </p:nvGrpSpPr>
          <p:grpSpPr bwMode="auto">
            <a:xfrm>
              <a:off x="3719" y="2506"/>
              <a:ext cx="591" cy="613"/>
              <a:chOff x="2828" y="2605"/>
              <a:chExt cx="591" cy="613"/>
            </a:xfrm>
          </p:grpSpPr>
          <p:sp>
            <p:nvSpPr>
              <p:cNvPr id="33" name="Text Box 54"/>
              <p:cNvSpPr txBox="1">
                <a:spLocks noChangeArrowheads="1"/>
              </p:cNvSpPr>
              <p:nvPr/>
            </p:nvSpPr>
            <p:spPr bwMode="auto">
              <a:xfrm>
                <a:off x="2971" y="2605"/>
                <a:ext cx="251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0"/>
                  </a:spcBef>
                  <a:buNone/>
                </a:pPr>
                <a:r>
                  <a:rPr lang="en-US" altLang="zh-CN" sz="2000" b="1" i="1" dirty="0">
                    <a:solidFill>
                      <a:srgbClr val="0070C0"/>
                    </a:solidFill>
                    <a:latin typeface="+mn-lt"/>
                    <a:ea typeface="楷体" panose="02010609060101010101" pitchFamily="49" charset="-122"/>
                  </a:rPr>
                  <a:t>y</a:t>
                </a:r>
              </a:p>
            </p:txBody>
          </p:sp>
          <p:sp>
            <p:nvSpPr>
              <p:cNvPr id="34" name="Line 55"/>
              <p:cNvSpPr>
                <a:spLocks noChangeShapeType="1"/>
              </p:cNvSpPr>
              <p:nvPr/>
            </p:nvSpPr>
            <p:spPr bwMode="auto">
              <a:xfrm>
                <a:off x="2865" y="2926"/>
                <a:ext cx="453" cy="0"/>
              </a:xfrm>
              <a:prstGeom prst="line">
                <a:avLst/>
              </a:prstGeom>
              <a:noFill/>
              <a:ln w="22225">
                <a:solidFill>
                  <a:srgbClr val="0070C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000">
                  <a:solidFill>
                    <a:srgbClr val="0070C0"/>
                  </a:solidFill>
                </a:endParaRPr>
              </a:p>
            </p:txBody>
          </p:sp>
          <p:sp>
            <p:nvSpPr>
              <p:cNvPr id="35" name="Text Box 56"/>
              <p:cNvSpPr txBox="1">
                <a:spLocks noChangeArrowheads="1"/>
              </p:cNvSpPr>
              <p:nvPr/>
            </p:nvSpPr>
            <p:spPr bwMode="auto">
              <a:xfrm>
                <a:off x="2828" y="2882"/>
                <a:ext cx="591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CN" sz="2000" b="1" dirty="0">
                    <a:solidFill>
                      <a:srgbClr val="0070C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2500</a:t>
                </a:r>
                <a:endParaRPr lang="zh-CN" altLang="en-US" sz="2000" b="1" dirty="0">
                  <a:solidFill>
                    <a:srgbClr val="0070C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28" name="Group 78"/>
            <p:cNvGrpSpPr/>
            <p:nvPr/>
          </p:nvGrpSpPr>
          <p:grpSpPr bwMode="auto">
            <a:xfrm>
              <a:off x="4539" y="2512"/>
              <a:ext cx="622" cy="607"/>
              <a:chOff x="2791" y="3269"/>
              <a:chExt cx="622" cy="607"/>
            </a:xfrm>
          </p:grpSpPr>
          <p:sp>
            <p:nvSpPr>
              <p:cNvPr id="30" name="Text Box 58"/>
              <p:cNvSpPr txBox="1">
                <a:spLocks noChangeArrowheads="1"/>
              </p:cNvSpPr>
              <p:nvPr/>
            </p:nvSpPr>
            <p:spPr bwMode="auto">
              <a:xfrm>
                <a:off x="2932" y="3269"/>
                <a:ext cx="264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CN" sz="2000" b="1" dirty="0">
                    <a:solidFill>
                      <a:srgbClr val="0070C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1</a:t>
                </a:r>
                <a:endParaRPr lang="zh-CN" altLang="en-US" sz="2000" b="1" dirty="0">
                  <a:solidFill>
                    <a:srgbClr val="0070C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31" name="Line 59"/>
              <p:cNvSpPr>
                <a:spLocks noChangeShapeType="1"/>
              </p:cNvSpPr>
              <p:nvPr/>
            </p:nvSpPr>
            <p:spPr bwMode="auto">
              <a:xfrm>
                <a:off x="2886" y="3590"/>
                <a:ext cx="453" cy="0"/>
              </a:xfrm>
              <a:prstGeom prst="line">
                <a:avLst/>
              </a:prstGeom>
              <a:noFill/>
              <a:ln w="22225">
                <a:solidFill>
                  <a:srgbClr val="0070C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000">
                  <a:solidFill>
                    <a:srgbClr val="0070C0"/>
                  </a:solidFill>
                </a:endParaRPr>
              </a:p>
            </p:txBody>
          </p:sp>
          <p:sp>
            <p:nvSpPr>
              <p:cNvPr id="32" name="Text Box 60"/>
              <p:cNvSpPr txBox="1">
                <a:spLocks noChangeArrowheads="1"/>
              </p:cNvSpPr>
              <p:nvPr/>
            </p:nvSpPr>
            <p:spPr bwMode="auto">
              <a:xfrm>
                <a:off x="2791" y="3540"/>
                <a:ext cx="622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CN" sz="2000" b="1" dirty="0">
                    <a:solidFill>
                      <a:srgbClr val="0070C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1000</a:t>
                </a:r>
                <a:endParaRPr lang="zh-CN" altLang="en-US" sz="2000" b="1" dirty="0">
                  <a:solidFill>
                    <a:srgbClr val="0070C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sp>
          <p:nvSpPr>
            <p:cNvPr id="29" name="Text Box 61"/>
            <p:cNvSpPr txBox="1">
              <a:spLocks noChangeArrowheads="1"/>
            </p:cNvSpPr>
            <p:nvPr/>
          </p:nvSpPr>
          <p:spPr bwMode="auto">
            <a:xfrm>
              <a:off x="4285" y="2656"/>
              <a:ext cx="28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 b="1" dirty="0">
                  <a:solidFill>
                    <a:srgbClr val="0070C0"/>
                  </a:solidFill>
                  <a:latin typeface="Arial" panose="020B0604020202020204" pitchFamily="34" charset="0"/>
                  <a:ea typeface="楷体" panose="02010609060101010101" pitchFamily="49" charset="-122"/>
                </a:rPr>
                <a:t>=</a:t>
              </a:r>
            </a:p>
          </p:txBody>
        </p:sp>
      </p:grpSp>
      <p:sp>
        <p:nvSpPr>
          <p:cNvPr id="36" name="Text Box 62"/>
          <p:cNvSpPr txBox="1">
            <a:spLocks noChangeArrowheads="1"/>
          </p:cNvSpPr>
          <p:nvPr/>
        </p:nvSpPr>
        <p:spPr bwMode="auto">
          <a:xfrm>
            <a:off x="5800182" y="3722082"/>
            <a:ext cx="18710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zh-CN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1000</a:t>
            </a:r>
            <a:r>
              <a:rPr lang="en-US" altLang="zh-CN" sz="2000" b="1" i="1" dirty="0">
                <a:solidFill>
                  <a:srgbClr val="0070C0"/>
                </a:solidFill>
                <a:latin typeface="+mn-lt"/>
                <a:ea typeface="楷体" panose="02010609060101010101" pitchFamily="49" charset="-122"/>
              </a:rPr>
              <a:t>y</a:t>
            </a:r>
            <a:r>
              <a:rPr lang="en-US" altLang="zh-CN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=1</a:t>
            </a:r>
            <a:r>
              <a:rPr lang="en-US" altLang="en-US" sz="2000" b="1" dirty="0">
                <a:solidFill>
                  <a:srgbClr val="0070C0"/>
                </a:solidFill>
                <a:latin typeface="Arial" panose="020B0604020202020204" pitchFamily="34" charset="0"/>
                <a:ea typeface="楷体" panose="02010609060101010101" pitchFamily="49" charset="-122"/>
              </a:rPr>
              <a:t>×</a:t>
            </a:r>
            <a:r>
              <a:rPr lang="en-US" altLang="zh-CN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2500</a:t>
            </a:r>
            <a:endParaRPr lang="zh-CN" altLang="en-US" sz="20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7" name="Text Box 63"/>
          <p:cNvSpPr txBox="1">
            <a:spLocks noChangeArrowheads="1"/>
          </p:cNvSpPr>
          <p:nvPr/>
        </p:nvSpPr>
        <p:spPr bwMode="auto">
          <a:xfrm>
            <a:off x="6312137" y="4188757"/>
            <a:ext cx="11882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zh-CN" sz="2000" b="1" i="1" dirty="0">
                <a:solidFill>
                  <a:srgbClr val="0070C0"/>
                </a:solidFill>
                <a:latin typeface="+mn-lt"/>
                <a:ea typeface="楷体" panose="02010609060101010101" pitchFamily="49" charset="-122"/>
              </a:rPr>
              <a:t>y</a:t>
            </a:r>
            <a:r>
              <a:rPr lang="en-US" altLang="zh-CN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 2.5</a:t>
            </a:r>
            <a:endParaRPr lang="zh-CN" altLang="en-US" sz="20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8" name="Text Box 82"/>
          <p:cNvSpPr txBox="1">
            <a:spLocks noChangeArrowheads="1"/>
          </p:cNvSpPr>
          <p:nvPr/>
        </p:nvSpPr>
        <p:spPr bwMode="auto">
          <a:xfrm>
            <a:off x="1063228" y="1897143"/>
            <a:ext cx="23788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</a:rPr>
              <a:t>先算出图上距离：</a:t>
            </a:r>
          </a:p>
        </p:txBody>
      </p:sp>
      <p:sp>
        <p:nvSpPr>
          <p:cNvPr id="39" name="Rectangle 32"/>
          <p:cNvSpPr>
            <a:spLocks noChangeArrowheads="1"/>
          </p:cNvSpPr>
          <p:nvPr/>
        </p:nvSpPr>
        <p:spPr bwMode="auto">
          <a:xfrm>
            <a:off x="1144288" y="1085788"/>
            <a:ext cx="7032417" cy="808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一块长方形草坪长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40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米，宽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25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米。请用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1∶1000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的比例尺画出这块草坪的平面图。 </a:t>
            </a:r>
          </a:p>
        </p:txBody>
      </p:sp>
      <p:pic>
        <p:nvPicPr>
          <p:cNvPr id="40" name="图片 39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2"/>
            <a:ext cx="366860" cy="456338"/>
          </a:xfrm>
          <a:prstGeom prst="rect">
            <a:avLst/>
          </a:prstGeom>
        </p:spPr>
      </p:pic>
      <p:sp>
        <p:nvSpPr>
          <p:cNvPr id="41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43" name="图片 42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44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22" grpId="0"/>
      <p:bldP spid="23" grpId="0"/>
      <p:bldP spid="24" grpId="0"/>
      <p:bldP spid="25" grpId="0"/>
      <p:bldP spid="36" grpId="0"/>
      <p:bldP spid="37" grpId="0"/>
      <p:bldP spid="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576" y="921663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Freeform 42"/>
          <p:cNvSpPr/>
          <p:nvPr/>
        </p:nvSpPr>
        <p:spPr bwMode="auto">
          <a:xfrm>
            <a:off x="1402250" y="1435227"/>
            <a:ext cx="3292079" cy="1849040"/>
          </a:xfrm>
          <a:custGeom>
            <a:avLst/>
            <a:gdLst>
              <a:gd name="T0" fmla="*/ 2147483646 w 2765"/>
              <a:gd name="T1" fmla="*/ 2147483646 h 1553"/>
              <a:gd name="T2" fmla="*/ 2147483646 w 2765"/>
              <a:gd name="T3" fmla="*/ 2147483646 h 1553"/>
              <a:gd name="T4" fmla="*/ 2147483646 w 2765"/>
              <a:gd name="T5" fmla="*/ 2147483646 h 1553"/>
              <a:gd name="T6" fmla="*/ 2147483646 w 2765"/>
              <a:gd name="T7" fmla="*/ 2147483646 h 1553"/>
              <a:gd name="T8" fmla="*/ 2147483646 w 2765"/>
              <a:gd name="T9" fmla="*/ 2147483646 h 1553"/>
              <a:gd name="T10" fmla="*/ 2147483646 w 2765"/>
              <a:gd name="T11" fmla="*/ 2147483646 h 1553"/>
              <a:gd name="T12" fmla="*/ 2147483646 w 2765"/>
              <a:gd name="T13" fmla="*/ 2147483646 h 1553"/>
              <a:gd name="T14" fmla="*/ 2147483646 w 2765"/>
              <a:gd name="T15" fmla="*/ 2147483646 h 1553"/>
              <a:gd name="T16" fmla="*/ 2147483646 w 2765"/>
              <a:gd name="T17" fmla="*/ 2147483646 h 1553"/>
              <a:gd name="T18" fmla="*/ 2147483646 w 2765"/>
              <a:gd name="T19" fmla="*/ 2147483646 h 1553"/>
              <a:gd name="T20" fmla="*/ 2147483646 w 2765"/>
              <a:gd name="T21" fmla="*/ 2147483646 h 1553"/>
              <a:gd name="T22" fmla="*/ 2147483646 w 2765"/>
              <a:gd name="T23" fmla="*/ 2147483646 h 1553"/>
              <a:gd name="T24" fmla="*/ 2147483646 w 2765"/>
              <a:gd name="T25" fmla="*/ 2147483646 h 1553"/>
              <a:gd name="T26" fmla="*/ 2147483646 w 2765"/>
              <a:gd name="T27" fmla="*/ 2147483646 h 1553"/>
              <a:gd name="T28" fmla="*/ 2147483646 w 2765"/>
              <a:gd name="T29" fmla="*/ 2147483646 h 1553"/>
              <a:gd name="T30" fmla="*/ 2147483646 w 2765"/>
              <a:gd name="T31" fmla="*/ 2147483646 h 1553"/>
              <a:gd name="T32" fmla="*/ 2147483646 w 2765"/>
              <a:gd name="T33" fmla="*/ 2147483646 h 1553"/>
              <a:gd name="T34" fmla="*/ 2147483646 w 2765"/>
              <a:gd name="T35" fmla="*/ 2147483646 h 1553"/>
              <a:gd name="T36" fmla="*/ 2147483646 w 2765"/>
              <a:gd name="T37" fmla="*/ 2147483646 h 1553"/>
              <a:gd name="T38" fmla="*/ 0 w 2765"/>
              <a:gd name="T39" fmla="*/ 2147483646 h 1553"/>
              <a:gd name="T40" fmla="*/ 0 w 2765"/>
              <a:gd name="T41" fmla="*/ 0 h 155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765"/>
              <a:gd name="T64" fmla="*/ 0 h 1553"/>
              <a:gd name="T65" fmla="*/ 2765 w 2765"/>
              <a:gd name="T66" fmla="*/ 1553 h 155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765" h="1553">
                <a:moveTo>
                  <a:pt x="87" y="8"/>
                </a:moveTo>
                <a:cubicBezTo>
                  <a:pt x="150" y="16"/>
                  <a:pt x="193" y="26"/>
                  <a:pt x="252" y="45"/>
                </a:cubicBezTo>
                <a:cubicBezTo>
                  <a:pt x="270" y="51"/>
                  <a:pt x="307" y="63"/>
                  <a:pt x="307" y="63"/>
                </a:cubicBezTo>
                <a:cubicBezTo>
                  <a:pt x="673" y="45"/>
                  <a:pt x="1064" y="123"/>
                  <a:pt x="1413" y="36"/>
                </a:cubicBezTo>
                <a:cubicBezTo>
                  <a:pt x="1815" y="39"/>
                  <a:pt x="2218" y="40"/>
                  <a:pt x="2620" y="45"/>
                </a:cubicBezTo>
                <a:cubicBezTo>
                  <a:pt x="2663" y="46"/>
                  <a:pt x="2711" y="32"/>
                  <a:pt x="2748" y="54"/>
                </a:cubicBezTo>
                <a:cubicBezTo>
                  <a:pt x="2765" y="64"/>
                  <a:pt x="2730" y="109"/>
                  <a:pt x="2730" y="109"/>
                </a:cubicBezTo>
                <a:cubicBezTo>
                  <a:pt x="2717" y="229"/>
                  <a:pt x="2716" y="197"/>
                  <a:pt x="2730" y="356"/>
                </a:cubicBezTo>
                <a:cubicBezTo>
                  <a:pt x="2733" y="388"/>
                  <a:pt x="2757" y="447"/>
                  <a:pt x="2757" y="447"/>
                </a:cubicBezTo>
                <a:cubicBezTo>
                  <a:pt x="2754" y="548"/>
                  <a:pt x="2756" y="649"/>
                  <a:pt x="2748" y="749"/>
                </a:cubicBezTo>
                <a:cubicBezTo>
                  <a:pt x="2747" y="768"/>
                  <a:pt x="2730" y="785"/>
                  <a:pt x="2730" y="804"/>
                </a:cubicBezTo>
                <a:cubicBezTo>
                  <a:pt x="2730" y="828"/>
                  <a:pt x="2730" y="853"/>
                  <a:pt x="2730" y="877"/>
                </a:cubicBezTo>
                <a:lnTo>
                  <a:pt x="1950" y="907"/>
                </a:lnTo>
                <a:cubicBezTo>
                  <a:pt x="1954" y="1004"/>
                  <a:pt x="1964" y="1100"/>
                  <a:pt x="1962" y="1197"/>
                </a:cubicBezTo>
                <a:cubicBezTo>
                  <a:pt x="1962" y="1217"/>
                  <a:pt x="1933" y="1301"/>
                  <a:pt x="1925" y="1325"/>
                </a:cubicBezTo>
                <a:cubicBezTo>
                  <a:pt x="1919" y="1343"/>
                  <a:pt x="1907" y="1380"/>
                  <a:pt x="1907" y="1380"/>
                </a:cubicBezTo>
                <a:cubicBezTo>
                  <a:pt x="1910" y="1429"/>
                  <a:pt x="1906" y="1478"/>
                  <a:pt x="1916" y="1526"/>
                </a:cubicBezTo>
                <a:cubicBezTo>
                  <a:pt x="1918" y="1537"/>
                  <a:pt x="1935" y="1536"/>
                  <a:pt x="1943" y="1544"/>
                </a:cubicBezTo>
                <a:cubicBezTo>
                  <a:pt x="1945" y="1546"/>
                  <a:pt x="1943" y="1550"/>
                  <a:pt x="1943" y="1553"/>
                </a:cubicBezTo>
                <a:lnTo>
                  <a:pt x="0" y="154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round/>
              </a14:hiddenLine>
            </a:ext>
          </a:extLst>
        </p:spPr>
        <p:txBody>
          <a:bodyPr/>
          <a:lstStyle/>
          <a:p>
            <a:endParaRPr lang="zh-CN" altLang="en-US" sz="2000" b="1">
              <a:ea typeface="楷体" panose="02010609060101010101" pitchFamily="49" charset="-122"/>
            </a:endParaRPr>
          </a:p>
        </p:txBody>
      </p:sp>
      <p:sp>
        <p:nvSpPr>
          <p:cNvPr id="39" name="Rectangle 32"/>
          <p:cNvSpPr>
            <a:spLocks noChangeArrowheads="1"/>
          </p:cNvSpPr>
          <p:nvPr/>
        </p:nvSpPr>
        <p:spPr bwMode="auto">
          <a:xfrm>
            <a:off x="1322576" y="783892"/>
            <a:ext cx="7032417" cy="808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一块长方形草坪长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40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米，宽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25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米。请用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1∶1000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的比例尺画出这块草坪的平面图。 </a:t>
            </a:r>
          </a:p>
        </p:txBody>
      </p:sp>
      <p:sp>
        <p:nvSpPr>
          <p:cNvPr id="40" name="Text Box 82"/>
          <p:cNvSpPr txBox="1">
            <a:spLocks noChangeArrowheads="1"/>
          </p:cNvSpPr>
          <p:nvPr/>
        </p:nvSpPr>
        <p:spPr bwMode="auto">
          <a:xfrm>
            <a:off x="1375344" y="1869744"/>
            <a:ext cx="14585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</a:rPr>
              <a:t>再画图：</a:t>
            </a:r>
          </a:p>
        </p:txBody>
      </p:sp>
      <p:sp>
        <p:nvSpPr>
          <p:cNvPr id="6" name="矩形 5"/>
          <p:cNvSpPr/>
          <p:nvPr/>
        </p:nvSpPr>
        <p:spPr>
          <a:xfrm>
            <a:off x="6694504" y="3755816"/>
            <a:ext cx="10919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1∶1000</a:t>
            </a:r>
            <a:endParaRPr lang="zh-CN" altLang="en-US" sz="2000" dirty="0"/>
          </a:p>
        </p:txBody>
      </p:sp>
      <p:cxnSp>
        <p:nvCxnSpPr>
          <p:cNvPr id="42" name="直接连接符 41"/>
          <p:cNvCxnSpPr/>
          <p:nvPr/>
        </p:nvCxnSpPr>
        <p:spPr>
          <a:xfrm>
            <a:off x="3324295" y="3719925"/>
            <a:ext cx="28519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4143506" y="3719924"/>
            <a:ext cx="8306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厘米</a:t>
            </a:r>
            <a:endParaRPr lang="zh-CN" altLang="en-US" sz="2000" dirty="0"/>
          </a:p>
        </p:txBody>
      </p:sp>
      <p:cxnSp>
        <p:nvCxnSpPr>
          <p:cNvPr id="44" name="直接连接符 43"/>
          <p:cNvCxnSpPr/>
          <p:nvPr/>
        </p:nvCxnSpPr>
        <p:spPr>
          <a:xfrm flipV="1">
            <a:off x="3324295" y="1869744"/>
            <a:ext cx="0" cy="185018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矩形 45"/>
          <p:cNvSpPr/>
          <p:nvPr/>
        </p:nvSpPr>
        <p:spPr>
          <a:xfrm>
            <a:off x="2280395" y="2594779"/>
            <a:ext cx="10903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2.5</a:t>
            </a:r>
            <a:r>
              <a:rPr lang="zh-CN" altLang="en-US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厘米</a:t>
            </a:r>
            <a:endParaRPr lang="zh-CN" altLang="en-US" sz="2000" dirty="0"/>
          </a:p>
        </p:txBody>
      </p:sp>
      <p:cxnSp>
        <p:nvCxnSpPr>
          <p:cNvPr id="49" name="直接连接符 48"/>
          <p:cNvCxnSpPr/>
          <p:nvPr/>
        </p:nvCxnSpPr>
        <p:spPr>
          <a:xfrm>
            <a:off x="3324295" y="1869744"/>
            <a:ext cx="28519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 flipV="1">
            <a:off x="6176281" y="1869743"/>
            <a:ext cx="0" cy="185018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组合 17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9" name="图片 18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2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6" grpId="0"/>
      <p:bldP spid="43" grpId="0"/>
      <p:bldP spid="4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0661" y="893735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59"/>
          <p:cNvSpPr>
            <a:spLocks noChangeArrowheads="1"/>
          </p:cNvSpPr>
          <p:nvPr/>
        </p:nvSpPr>
        <p:spPr bwMode="auto">
          <a:xfrm>
            <a:off x="824161" y="1957812"/>
            <a:ext cx="341661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解：设甲、乙两地之间的实际距离为</a:t>
            </a:r>
            <a:r>
              <a:rPr lang="en-US" altLang="zh-CN" sz="2000" b="1" i="1" dirty="0">
                <a:solidFill>
                  <a:srgbClr val="0070C0"/>
                </a:solidFill>
                <a:latin typeface="+mn-lt"/>
                <a:ea typeface="楷体" panose="02010609060101010101" pitchFamily="49" charset="-122"/>
                <a:cs typeface="宋体" panose="02010600030101010101" pitchFamily="2" charset="-122"/>
              </a:rPr>
              <a:t>x</a:t>
            </a:r>
            <a:r>
              <a:rPr lang="zh-CN" altLang="en-US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厘米。</a:t>
            </a:r>
            <a:r>
              <a:rPr lang="zh-CN" altLang="en-US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          </a:t>
            </a:r>
            <a:r>
              <a:rPr lang="en-US" altLang="zh-CN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     </a:t>
            </a:r>
            <a:r>
              <a:rPr lang="en-US" altLang="zh-CN" sz="2000" b="1" u="sng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10" name="Rectangle 60"/>
          <p:cNvSpPr>
            <a:spLocks noChangeArrowheads="1"/>
          </p:cNvSpPr>
          <p:nvPr/>
        </p:nvSpPr>
        <p:spPr bwMode="auto">
          <a:xfrm>
            <a:off x="-1139278" y="2782824"/>
            <a:ext cx="5380056" cy="1207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1117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1:25000 = 20:</a:t>
            </a:r>
            <a:r>
              <a:rPr lang="en-US" altLang="zh-CN" sz="2000" b="1" i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 </a:t>
            </a:r>
            <a:r>
              <a:rPr lang="en-US" altLang="zh-CN" sz="2000" b="1" i="1" dirty="0">
                <a:solidFill>
                  <a:srgbClr val="0070C0"/>
                </a:solidFill>
                <a:latin typeface="+mn-lt"/>
                <a:ea typeface="楷体" panose="02010609060101010101" pitchFamily="49" charset="-122"/>
                <a:cs typeface="宋体" panose="02010600030101010101" pitchFamily="2" charset="-122"/>
              </a:rPr>
              <a:t>x</a:t>
            </a:r>
            <a:endParaRPr lang="en-US" altLang="zh-CN" sz="2000" b="1" dirty="0">
              <a:solidFill>
                <a:srgbClr val="0070C0"/>
              </a:solidFill>
              <a:latin typeface="+mn-lt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zh-CN" sz="2000" b="1" i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          </a:t>
            </a:r>
            <a:r>
              <a:rPr lang="en-US" altLang="zh-CN" sz="2000" b="1" i="1" dirty="0">
                <a:solidFill>
                  <a:srgbClr val="0070C0"/>
                </a:solidFill>
                <a:latin typeface="+mn-lt"/>
                <a:ea typeface="楷体" panose="02010609060101010101" pitchFamily="49" charset="-122"/>
                <a:cs typeface="宋体" panose="02010600030101010101" pitchFamily="2" charset="-122"/>
              </a:rPr>
              <a:t>x </a:t>
            </a:r>
            <a:r>
              <a:rPr lang="en-US" altLang="zh-CN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= 20×25000</a:t>
            </a:r>
          </a:p>
          <a:p>
            <a:pPr algn="ctr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zh-CN" sz="2000" b="1" i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      </a:t>
            </a:r>
            <a:r>
              <a:rPr lang="en-US" altLang="zh-CN" sz="2000" b="1" i="1" dirty="0">
                <a:solidFill>
                  <a:srgbClr val="0070C0"/>
                </a:solidFill>
                <a:latin typeface="+mn-lt"/>
                <a:ea typeface="楷体" panose="02010609060101010101" pitchFamily="49" charset="-122"/>
                <a:cs typeface="宋体" panose="02010600030101010101" pitchFamily="2" charset="-122"/>
              </a:rPr>
              <a:t>x</a:t>
            </a:r>
            <a:r>
              <a:rPr lang="en-US" altLang="zh-CN" sz="2000" b="1" i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 </a:t>
            </a:r>
            <a:r>
              <a:rPr lang="en-US" altLang="zh-CN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= 500000</a:t>
            </a:r>
          </a:p>
        </p:txBody>
      </p:sp>
      <p:sp>
        <p:nvSpPr>
          <p:cNvPr id="13" name="Rectangle 46"/>
          <p:cNvSpPr>
            <a:spLocks noChangeArrowheads="1"/>
          </p:cNvSpPr>
          <p:nvPr/>
        </p:nvSpPr>
        <p:spPr bwMode="auto">
          <a:xfrm>
            <a:off x="1156790" y="664883"/>
            <a:ext cx="71229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在比例尺是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:25000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的地图上量得甲、乙两地之间的距离是</a:t>
            </a:r>
            <a:r>
              <a: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20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厘米。如果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把它改画在比例尺为</a:t>
            </a:r>
            <a:r>
              <a: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1:20000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的地图上，甲、乙两地的图上距离应画多长？</a:t>
            </a:r>
          </a:p>
        </p:txBody>
      </p:sp>
      <p:sp>
        <p:nvSpPr>
          <p:cNvPr id="15" name="Rectangle 61"/>
          <p:cNvSpPr>
            <a:spLocks noChangeArrowheads="1"/>
          </p:cNvSpPr>
          <p:nvPr/>
        </p:nvSpPr>
        <p:spPr bwMode="auto">
          <a:xfrm>
            <a:off x="4507450" y="1957812"/>
            <a:ext cx="405499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解：设甲、乙两地之间的图上距离为</a:t>
            </a:r>
            <a:r>
              <a:rPr lang="en-US" altLang="zh-CN" sz="2000" b="1" i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y</a:t>
            </a:r>
            <a:r>
              <a:rPr lang="zh-CN" altLang="en-US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厘米。</a:t>
            </a:r>
            <a:endParaRPr lang="en-US" altLang="zh-CN" sz="20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16" name="Rectangle 62"/>
          <p:cNvSpPr>
            <a:spLocks noChangeArrowheads="1"/>
          </p:cNvSpPr>
          <p:nvPr/>
        </p:nvSpPr>
        <p:spPr bwMode="auto">
          <a:xfrm>
            <a:off x="3798799" y="2750645"/>
            <a:ext cx="4054997" cy="1207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zh-CN" altLang="en-US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    </a:t>
            </a:r>
            <a:r>
              <a:rPr lang="en-US" altLang="zh-CN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1:20000 </a:t>
            </a:r>
            <a:r>
              <a:rPr lang="en-US" altLang="zh-CN" sz="2000" b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= </a:t>
            </a:r>
            <a:r>
              <a:rPr lang="en-US" altLang="zh-CN" sz="2000" b="1" i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y</a:t>
            </a:r>
            <a:r>
              <a:rPr lang="en-US" altLang="zh-CN" sz="2000" b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en-US" altLang="zh-CN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500000</a:t>
            </a:r>
          </a:p>
          <a:p>
            <a:pPr algn="ctr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    2000</a:t>
            </a:r>
            <a:r>
              <a:rPr lang="en-US" altLang="zh-CN" sz="2000" b="1" i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y </a:t>
            </a:r>
            <a:r>
              <a:rPr lang="en-US" altLang="zh-CN" sz="2000" b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= </a:t>
            </a:r>
            <a:r>
              <a:rPr lang="en-US" altLang="zh-CN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500000</a:t>
            </a:r>
          </a:p>
          <a:p>
            <a:pPr algn="ctr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           </a:t>
            </a:r>
            <a:r>
              <a:rPr lang="en-US" altLang="zh-CN" sz="2000" b="1" i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y</a:t>
            </a:r>
            <a:r>
              <a:rPr lang="en-US" altLang="zh-CN" sz="2000" b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= </a:t>
            </a:r>
            <a:r>
              <a:rPr lang="en-US" altLang="zh-CN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25</a:t>
            </a:r>
          </a:p>
        </p:txBody>
      </p:sp>
      <p:sp>
        <p:nvSpPr>
          <p:cNvPr id="17" name="Rectangle 46"/>
          <p:cNvSpPr>
            <a:spLocks noChangeArrowheads="1"/>
          </p:cNvSpPr>
          <p:nvPr/>
        </p:nvSpPr>
        <p:spPr bwMode="auto">
          <a:xfrm>
            <a:off x="3779912" y="4031345"/>
            <a:ext cx="5832648" cy="41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答：甲、乙两地的图上距离应画</a:t>
            </a:r>
            <a:r>
              <a:rPr lang="en-US" altLang="zh-CN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25</a:t>
            </a:r>
            <a:r>
              <a:rPr lang="zh-CN" altLang="en-US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厘米。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8" name="图片 17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9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869790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953488" y="771550"/>
            <a:ext cx="7381009" cy="1462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在比例尺是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1∶20000000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的地图上量得甲、乙两地间的铁路长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厘米。两列火车分别从甲、乙两地同时相对开出，已知从甲地开出的车每小时行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125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千米，从乙地开出的车每小时行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115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千米，几小时后两车能相遇？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034544" y="2186150"/>
            <a:ext cx="738100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根据比例尺的意义，在这幅图上，实际距离是图上距离的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20000000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倍。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2518040" y="2825983"/>
            <a:ext cx="48601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6×20000000 = 120000000 </a:t>
            </a:r>
            <a:r>
              <a:rPr lang="zh-CN" altLang="en-US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（厘米）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2518040" y="3233163"/>
            <a:ext cx="34028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120000000 </a:t>
            </a:r>
            <a:r>
              <a:rPr lang="zh-CN" altLang="en-US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厘米 </a:t>
            </a:r>
            <a:r>
              <a:rPr lang="en-US" altLang="zh-CN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 1200</a:t>
            </a:r>
            <a:r>
              <a:rPr lang="zh-CN" altLang="en-US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千米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2518040" y="3640343"/>
            <a:ext cx="42070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1200÷</a:t>
            </a:r>
            <a:r>
              <a:rPr lang="zh-CN" altLang="en-US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125+115</a:t>
            </a:r>
            <a:r>
              <a:rPr lang="zh-CN" altLang="en-US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 5</a:t>
            </a:r>
            <a:r>
              <a:rPr lang="zh-CN" altLang="en-US" sz="20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（时</a:t>
            </a:r>
            <a:r>
              <a:rPr lang="zh-CN" altLang="en-US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2555776" y="3971840"/>
            <a:ext cx="34028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</a:t>
            </a:r>
            <a:r>
              <a:rPr lang="en-US" altLang="zh-CN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小时后两车相遇。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6" name="图片 15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7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68" y="1751774"/>
            <a:ext cx="7500895" cy="2620176"/>
          </a:xfrm>
          <a:prstGeom prst="rect">
            <a:avLst/>
          </a:prstGeom>
        </p:spPr>
      </p:pic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783813" y="1059582"/>
            <a:ext cx="5165517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2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5" name="文本框 12"/>
          <p:cNvSpPr txBox="1">
            <a:spLocks noChangeArrowheads="1"/>
          </p:cNvSpPr>
          <p:nvPr/>
        </p:nvSpPr>
        <p:spPr bwMode="auto">
          <a:xfrm>
            <a:off x="1331640" y="2705004"/>
            <a:ext cx="118229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2100" b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方法一</a:t>
            </a: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1339170" y="3409306"/>
            <a:ext cx="992579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2100" b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方法二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本框 14"/>
              <p:cNvSpPr txBox="1">
                <a:spLocks noChangeArrowheads="1"/>
              </p:cNvSpPr>
              <p:nvPr/>
            </p:nvSpPr>
            <p:spPr bwMode="auto">
              <a:xfrm>
                <a:off x="2548627" y="2559259"/>
                <a:ext cx="5455241" cy="7069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zh-CN" altLang="en-US" sz="20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楷体" panose="02010609060101010101" pitchFamily="49" charset="-122"/>
                    <a:cs typeface="Times New Roman" panose="02020603050405020304" pitchFamily="18" charset="0"/>
                  </a:rPr>
                  <a:t>根据</a:t>
                </a:r>
                <a:r>
                  <a:rPr lang="zh-CN" altLang="zh-CN" sz="24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楷体" panose="02010609060101010101" pitchFamily="49" charset="-122"/>
                    <a:cs typeface="Times New Roman" panose="02020603050405020304" pitchFamily="18" charset="0"/>
                  </a:rPr>
                  <a:t>“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zh-CN" altLang="zh-CN" sz="2000" b="1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图上距离</m:t>
                        </m:r>
                      </m:num>
                      <m:den>
                        <m:r>
                          <m:rPr>
                            <m:nor/>
                          </m:rPr>
                          <a:rPr lang="zh-CN" altLang="zh-CN" sz="2000" b="1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实际距离</m:t>
                        </m:r>
                      </m:den>
                    </m:f>
                  </m:oMath>
                </a14:m>
                <a:r>
                  <a:rPr lang="en-US" altLang="zh-CN" sz="2400" b="1" i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楷体" panose="02010609060101010101" pitchFamily="49" charset="-122"/>
                    <a:cs typeface="Times New Roman" panose="02020603050405020304" pitchFamily="18" charset="0"/>
                  </a:rPr>
                  <a:t>=</a:t>
                </a:r>
                <a:r>
                  <a:rPr lang="zh-CN" altLang="zh-CN" sz="20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楷体" panose="02010609060101010101" pitchFamily="49" charset="-122"/>
                    <a:cs typeface="Times New Roman" panose="02020603050405020304" pitchFamily="18" charset="0"/>
                  </a:rPr>
                  <a:t>比例尺”列</a:t>
                </a:r>
                <a:r>
                  <a:rPr lang="zh-CN" altLang="en-US" sz="20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楷体" panose="02010609060101010101" pitchFamily="49" charset="-122"/>
                    <a:cs typeface="Times New Roman" panose="02020603050405020304" pitchFamily="18" charset="0"/>
                  </a:rPr>
                  <a:t>方程解答</a:t>
                </a:r>
                <a:endParaRPr lang="zh-CN" altLang="en-US" sz="20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17" name="文本框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48627" y="2559259"/>
                <a:ext cx="5455241" cy="706988"/>
              </a:xfrm>
              <a:prstGeom prst="rect">
                <a:avLst/>
              </a:prstGeom>
              <a:blipFill rotWithShape="1">
                <a:blip r:embed="rId4"/>
                <a:stretch>
                  <a:fillRect l="-7" t="-30" r="6" b="6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2523685" y="3409306"/>
            <a:ext cx="502583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zh-CN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利用“图上距离</a:t>
            </a:r>
            <a:r>
              <a:rPr lang="en-US" altLang="zh-CN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=</a:t>
            </a:r>
            <a:r>
              <a:rPr lang="zh-CN" altLang="zh-CN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实际距离</a:t>
            </a:r>
            <a:r>
              <a:rPr lang="en-US" altLang="zh-CN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×</a:t>
            </a:r>
            <a:r>
              <a:rPr lang="zh-CN" altLang="zh-CN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比例尺”直接用</a:t>
            </a:r>
            <a:r>
              <a:rPr lang="zh-CN" altLang="en-US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算术</a:t>
            </a:r>
            <a:r>
              <a:rPr lang="zh-CN" altLang="zh-CN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法计算</a:t>
            </a:r>
            <a:endParaRPr lang="zh-CN" altLang="en-US" sz="20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874267" y="1995686"/>
            <a:ext cx="52925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已知比例尺和实际距离求图上距离</a:t>
            </a:r>
          </a:p>
        </p:txBody>
      </p:sp>
      <p:grpSp>
        <p:nvGrpSpPr>
          <p:cNvPr id="33" name="组合 32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34" name="图片 33">
              <a:hlinkClick r:id="rId5" action="ppaction://hlinksldjump"/>
            </p:cNvPr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35" name="文本框 26">
              <a:hlinkClick r:id="rId5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5" grpId="0"/>
      <p:bldP spid="16" grpId="0"/>
      <p:bldP spid="17" grpId="0" animBg="1"/>
      <p:bldP spid="18" grpId="0"/>
      <p:bldP spid="3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88" y="1059582"/>
            <a:ext cx="5437285" cy="4130864"/>
          </a:xfrm>
          <a:prstGeom prst="rect">
            <a:avLst/>
          </a:prstGeom>
        </p:spPr>
      </p:pic>
      <p:sp>
        <p:nvSpPr>
          <p:cNvPr id="3" name="矩形 4"/>
          <p:cNvSpPr>
            <a:spLocks noChangeArrowheads="1"/>
          </p:cNvSpPr>
          <p:nvPr/>
        </p:nvSpPr>
        <p:spPr bwMode="auto">
          <a:xfrm>
            <a:off x="2555776" y="1601237"/>
            <a:ext cx="4032448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课本：</a:t>
            </a:r>
            <a:endParaRPr lang="en-US" altLang="zh-CN" sz="32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61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页第</a:t>
            </a:r>
            <a:r>
              <a:rPr lang="en-US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题</a:t>
            </a:r>
            <a:endParaRPr lang="en-US" altLang="zh-CN" sz="32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4144"/>
            <a:ext cx="366861" cy="456339"/>
          </a:xfrm>
          <a:prstGeom prst="rect">
            <a:avLst/>
          </a:prstGeom>
        </p:spPr>
      </p:pic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0" name="图片 9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1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6081" y="3015258"/>
            <a:ext cx="1495425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4" name="组合 23"/>
          <p:cNvGrpSpPr/>
          <p:nvPr/>
        </p:nvGrpSpPr>
        <p:grpSpPr>
          <a:xfrm>
            <a:off x="539553" y="1453529"/>
            <a:ext cx="2665940" cy="1358034"/>
            <a:chOff x="539552" y="1453529"/>
            <a:chExt cx="3351645" cy="1358034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3" name="云形标注 5"/>
            <p:cNvSpPr>
              <a:spLocks noChangeArrowheads="1"/>
            </p:cNvSpPr>
            <p:nvPr/>
          </p:nvSpPr>
          <p:spPr bwMode="auto">
            <a:xfrm>
              <a:off x="539552" y="1453529"/>
              <a:ext cx="3351645" cy="1358034"/>
            </a:xfrm>
            <a:prstGeom prst="cloudCallout">
              <a:avLst>
                <a:gd name="adj1" fmla="val -18241"/>
                <a:gd name="adj2" fmla="val 81545"/>
              </a:avLst>
            </a:prstGeom>
            <a:grpFill/>
            <a:ln w="19050" algn="ctr">
              <a:solidFill>
                <a:srgbClr val="8BB408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6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64440" y="1726265"/>
              <a:ext cx="2753590" cy="64633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None/>
              </a:pPr>
              <a:r>
                <a:rPr lang="zh-CN" altLang="en-US" sz="2000" b="1" dirty="0">
                  <a:latin typeface="Times New Roman" panose="02020603050405020304" pitchFamily="18" charset="0"/>
                  <a:ea typeface="楷体" panose="02010609060101010101" pitchFamily="49" charset="-122"/>
                </a:rPr>
                <a:t>关于“足球场”的知识，你都有哪些了解？</a:t>
              </a:r>
              <a:r>
                <a:rPr lang="en-US" altLang="zh-CN" sz="2000" b="1" dirty="0">
                  <a:latin typeface="Times New Roman" panose="02020603050405020304" pitchFamily="18" charset="0"/>
                  <a:ea typeface="楷体" panose="02010609060101010101" pitchFamily="49" charset="-122"/>
                </a:rPr>
                <a:t> </a:t>
              </a:r>
              <a:endParaRPr lang="zh-CN" altLang="en-US" sz="2000" b="1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</p:grp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7270103" y="2269390"/>
            <a:ext cx="184731" cy="430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 sz="2200" b="1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40033" y="957857"/>
            <a:ext cx="5104209" cy="3227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Line 9"/>
          <p:cNvSpPr>
            <a:spLocks noChangeShapeType="1"/>
          </p:cNvSpPr>
          <p:nvPr/>
        </p:nvSpPr>
        <p:spPr bwMode="auto">
          <a:xfrm>
            <a:off x="3340033" y="4143969"/>
            <a:ext cx="508039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>
              <a:solidFill>
                <a:srgbClr val="FF0000"/>
              </a:solidFill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5514114" y="4124919"/>
            <a:ext cx="6893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边线</a:t>
            </a: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5495064" y="614956"/>
            <a:ext cx="10322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边线</a:t>
            </a:r>
          </a:p>
        </p:txBody>
      </p:sp>
      <p:sp>
        <p:nvSpPr>
          <p:cNvPr id="20" name="Line 13"/>
          <p:cNvSpPr>
            <a:spLocks noChangeShapeType="1"/>
          </p:cNvSpPr>
          <p:nvPr/>
        </p:nvSpPr>
        <p:spPr bwMode="auto">
          <a:xfrm>
            <a:off x="3347178" y="968572"/>
            <a:ext cx="503991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>
              <a:solidFill>
                <a:srgbClr val="FF0000"/>
              </a:solidFill>
            </a:endParaRPr>
          </a:p>
        </p:txBody>
      </p:sp>
      <p:sp>
        <p:nvSpPr>
          <p:cNvPr id="21" name="Line 16"/>
          <p:cNvSpPr>
            <a:spLocks noChangeShapeType="1"/>
          </p:cNvSpPr>
          <p:nvPr/>
        </p:nvSpPr>
        <p:spPr bwMode="auto">
          <a:xfrm>
            <a:off x="3359083" y="957856"/>
            <a:ext cx="0" cy="318611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>
              <a:solidFill>
                <a:srgbClr val="FF0000"/>
              </a:solidFill>
            </a:endParaRPr>
          </a:p>
        </p:txBody>
      </p:sp>
      <p:sp>
        <p:nvSpPr>
          <p:cNvPr id="22" name="Line 17"/>
          <p:cNvSpPr>
            <a:spLocks noChangeShapeType="1"/>
          </p:cNvSpPr>
          <p:nvPr/>
        </p:nvSpPr>
        <p:spPr bwMode="auto">
          <a:xfrm>
            <a:off x="8416859" y="957856"/>
            <a:ext cx="1190" cy="318611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>
              <a:solidFill>
                <a:srgbClr val="FF0000"/>
              </a:solidFill>
            </a:endParaRPr>
          </a:p>
        </p:txBody>
      </p:sp>
      <p:sp>
        <p:nvSpPr>
          <p:cNvPr id="23" name="Text Box 18"/>
          <p:cNvSpPr txBox="1">
            <a:spLocks noChangeArrowheads="1"/>
          </p:cNvSpPr>
          <p:nvPr/>
        </p:nvSpPr>
        <p:spPr bwMode="auto">
          <a:xfrm>
            <a:off x="2929938" y="2378065"/>
            <a:ext cx="461665" cy="1241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底线</a:t>
            </a:r>
          </a:p>
        </p:txBody>
      </p: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8421918" y="2308025"/>
            <a:ext cx="461665" cy="1296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底线</a:t>
            </a:r>
          </a:p>
        </p:txBody>
      </p:sp>
      <p:sp>
        <p:nvSpPr>
          <p:cNvPr id="27" name="Line 21"/>
          <p:cNvSpPr>
            <a:spLocks noChangeShapeType="1"/>
          </p:cNvSpPr>
          <p:nvPr/>
        </p:nvSpPr>
        <p:spPr bwMode="auto">
          <a:xfrm>
            <a:off x="5879636" y="973336"/>
            <a:ext cx="0" cy="317896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>
              <a:solidFill>
                <a:srgbClr val="FF0000"/>
              </a:solidFill>
            </a:endParaRPr>
          </a:p>
        </p:txBody>
      </p:sp>
      <p:sp>
        <p:nvSpPr>
          <p:cNvPr id="28" name="Text Box 22"/>
          <p:cNvSpPr txBox="1">
            <a:spLocks noChangeArrowheads="1"/>
          </p:cNvSpPr>
          <p:nvPr/>
        </p:nvSpPr>
        <p:spPr bwMode="auto">
          <a:xfrm>
            <a:off x="5785875" y="2254447"/>
            <a:ext cx="461665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中线</a:t>
            </a: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7822737" y="1660326"/>
            <a:ext cx="594122" cy="1835944"/>
          </a:xfrm>
          <a:prstGeom prst="rect">
            <a:avLst/>
          </a:prstGeom>
          <a:solidFill>
            <a:srgbClr val="FF00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350" b="1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3359083" y="1686521"/>
            <a:ext cx="534590" cy="1896665"/>
          </a:xfrm>
          <a:prstGeom prst="rect">
            <a:avLst/>
          </a:prstGeom>
          <a:solidFill>
            <a:srgbClr val="FF00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350" b="1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31" name="Text Box 28"/>
          <p:cNvSpPr txBox="1">
            <a:spLocks noChangeArrowheads="1"/>
          </p:cNvSpPr>
          <p:nvPr/>
        </p:nvSpPr>
        <p:spPr bwMode="auto">
          <a:xfrm>
            <a:off x="3386765" y="2104430"/>
            <a:ext cx="461665" cy="706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禁区</a:t>
            </a:r>
          </a:p>
        </p:txBody>
      </p:sp>
      <p:sp>
        <p:nvSpPr>
          <p:cNvPr id="32" name="Text Box 29"/>
          <p:cNvSpPr txBox="1">
            <a:spLocks noChangeArrowheads="1"/>
          </p:cNvSpPr>
          <p:nvPr/>
        </p:nvSpPr>
        <p:spPr bwMode="auto">
          <a:xfrm>
            <a:off x="7881375" y="2092522"/>
            <a:ext cx="46166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禁区</a:t>
            </a:r>
          </a:p>
        </p:txBody>
      </p:sp>
      <p:sp>
        <p:nvSpPr>
          <p:cNvPr id="33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情境导</a:t>
            </a:r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入</a:t>
            </a:r>
          </a:p>
        </p:txBody>
      </p:sp>
      <p:pic>
        <p:nvPicPr>
          <p:cNvPr id="34" name="图片 3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92082" y="492072"/>
            <a:ext cx="366860" cy="456339"/>
          </a:xfrm>
          <a:prstGeom prst="rect">
            <a:avLst/>
          </a:prstGeom>
        </p:spPr>
      </p:pic>
      <p:grpSp>
        <p:nvGrpSpPr>
          <p:cNvPr id="35" name="组合 34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36" name="图片 35">
              <a:hlinkClick r:id="rId5" action="ppaction://hlinksldjump"/>
            </p:cNvPr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37" name="文本框 26">
              <a:hlinkClick r:id="rId5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19" grpId="0"/>
      <p:bldP spid="20" grpId="0" animBg="1"/>
      <p:bldP spid="21" grpId="0" animBg="1"/>
      <p:bldP spid="22" grpId="0" animBg="1"/>
      <p:bldP spid="23" grpId="0"/>
      <p:bldP spid="26" grpId="0"/>
      <p:bldP spid="27" grpId="0" animBg="1"/>
      <p:bldP spid="28" grpId="0"/>
      <p:bldP spid="29" grpId="0" animBg="1"/>
      <p:bldP spid="30" grpId="0" animBg="1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45"/>
          <p:cNvGrpSpPr/>
          <p:nvPr/>
        </p:nvGrpSpPr>
        <p:grpSpPr bwMode="auto">
          <a:xfrm>
            <a:off x="466725" y="1059582"/>
            <a:ext cx="4105275" cy="3450431"/>
            <a:chOff x="1020" y="1258"/>
            <a:chExt cx="3448" cy="2898"/>
          </a:xfrm>
        </p:grpSpPr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20" y="1258"/>
              <a:ext cx="3447" cy="2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Rectangle 44"/>
            <p:cNvSpPr>
              <a:spLocks noChangeArrowheads="1"/>
            </p:cNvSpPr>
            <p:nvPr/>
          </p:nvSpPr>
          <p:spPr bwMode="auto">
            <a:xfrm>
              <a:off x="1020" y="3612"/>
              <a:ext cx="3448" cy="54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350" b="1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</p:grp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413148" y="3511078"/>
            <a:ext cx="4212431" cy="104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zh-CN" altLang="en-US" sz="1350" b="1" dirty="0">
                <a:latin typeface="Times New Roman" panose="02020603050405020304" pitchFamily="18" charset="0"/>
                <a:ea typeface="楷体" panose="02010609060101010101" pitchFamily="49" charset="-122"/>
              </a:rPr>
              <a:t>    雏鹰少年足球队上半场以</a:t>
            </a:r>
            <a:r>
              <a:rPr lang="en-US" altLang="zh-CN" sz="1350" b="1" dirty="0">
                <a:latin typeface="Times New Roman" panose="02020603050405020304" pitchFamily="18" charset="0"/>
                <a:ea typeface="楷体" panose="02010609060101010101" pitchFamily="49" charset="-122"/>
              </a:rPr>
              <a:t>2∶0</a:t>
            </a:r>
            <a:r>
              <a:rPr lang="zh-CN" altLang="en-US" sz="1350" b="1" dirty="0">
                <a:latin typeface="Times New Roman" panose="02020603050405020304" pitchFamily="18" charset="0"/>
                <a:ea typeface="楷体" panose="02010609060101010101" pitchFamily="49" charset="-122"/>
              </a:rPr>
              <a:t>领先。</a:t>
            </a:r>
            <a:r>
              <a:rPr lang="en-US" altLang="zh-CN" sz="1350" b="1" dirty="0">
                <a:latin typeface="Times New Roman" panose="02020603050405020304" pitchFamily="18" charset="0"/>
                <a:ea typeface="楷体" panose="02010609060101010101" pitchFamily="49" charset="-122"/>
              </a:rPr>
              <a:t>10</a:t>
            </a:r>
            <a:r>
              <a:rPr lang="zh-CN" altLang="en-US" sz="135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号队员在蓝色区域</a:t>
            </a:r>
            <a:r>
              <a:rPr lang="en-US" altLang="zh-CN" sz="1350" b="1" dirty="0">
                <a:latin typeface="Times New Roman" panose="02020603050405020304" pitchFamily="18" charset="0"/>
                <a:ea typeface="楷体" panose="02010609060101010101" pitchFamily="49" charset="-122"/>
              </a:rPr>
              <a:t>A</a:t>
            </a:r>
            <a:r>
              <a:rPr lang="zh-CN" altLang="en-US" sz="135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处（距底线</a:t>
            </a:r>
            <a:r>
              <a:rPr lang="en-US" altLang="zh-CN" sz="1350" b="1" dirty="0">
                <a:latin typeface="Times New Roman" panose="02020603050405020304" pitchFamily="18" charset="0"/>
                <a:ea typeface="楷体" panose="02010609060101010101" pitchFamily="49" charset="-122"/>
              </a:rPr>
              <a:t>15</a:t>
            </a:r>
            <a:r>
              <a:rPr lang="zh-CN" altLang="en-US" sz="1350" b="1" dirty="0">
                <a:latin typeface="Times New Roman" panose="02020603050405020304" pitchFamily="18" charset="0"/>
                <a:ea typeface="楷体" panose="02010609060101010101" pitchFamily="49" charset="-122"/>
              </a:rPr>
              <a:t>米、右边线</a:t>
            </a:r>
            <a:r>
              <a:rPr lang="en-US" altLang="zh-CN" sz="1350" b="1" dirty="0">
                <a:latin typeface="Times New Roman" panose="02020603050405020304" pitchFamily="18" charset="0"/>
                <a:ea typeface="楷体" panose="02010609060101010101" pitchFamily="49" charset="-122"/>
              </a:rPr>
              <a:t>25</a:t>
            </a:r>
            <a:r>
              <a:rPr lang="zh-CN" altLang="en-US" sz="1350" b="1" dirty="0">
                <a:latin typeface="Times New Roman" panose="02020603050405020304" pitchFamily="18" charset="0"/>
                <a:ea typeface="楷体" panose="02010609060101010101" pitchFamily="49" charset="-122"/>
              </a:rPr>
              <a:t>米处）起脚，射进第一个球；</a:t>
            </a:r>
            <a:r>
              <a:rPr lang="en-US" altLang="zh-CN" sz="1350" b="1" dirty="0">
                <a:latin typeface="Times New Roman" panose="02020603050405020304" pitchFamily="18" charset="0"/>
                <a:ea typeface="楷体" panose="02010609060101010101" pitchFamily="49" charset="-122"/>
              </a:rPr>
              <a:t>4</a:t>
            </a:r>
            <a:r>
              <a:rPr lang="zh-CN" altLang="en-US" sz="135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号队员在</a:t>
            </a:r>
            <a:r>
              <a:rPr lang="en-US" altLang="zh-CN" sz="1350" b="1" dirty="0">
                <a:latin typeface="Times New Roman" panose="02020603050405020304" pitchFamily="18" charset="0"/>
                <a:ea typeface="楷体" panose="02010609060101010101" pitchFamily="49" charset="-122"/>
              </a:rPr>
              <a:t>B</a:t>
            </a:r>
            <a:r>
              <a:rPr lang="zh-CN" altLang="en-US" sz="135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处（距底线</a:t>
            </a:r>
            <a:r>
              <a:rPr lang="en-US" altLang="zh-CN" sz="1350" b="1" dirty="0">
                <a:latin typeface="Times New Roman" panose="02020603050405020304" pitchFamily="18" charset="0"/>
                <a:ea typeface="楷体" panose="02010609060101010101" pitchFamily="49" charset="-122"/>
              </a:rPr>
              <a:t>16</a:t>
            </a:r>
            <a:r>
              <a:rPr lang="zh-CN" altLang="en-US" sz="1350" b="1" dirty="0">
                <a:latin typeface="Times New Roman" panose="02020603050405020304" pitchFamily="18" charset="0"/>
                <a:ea typeface="楷体" panose="02010609060101010101" pitchFamily="49" charset="-122"/>
              </a:rPr>
              <a:t>米、左边线</a:t>
            </a:r>
            <a:r>
              <a:rPr lang="en-US" altLang="zh-CN" sz="1350" b="1" dirty="0">
                <a:latin typeface="Times New Roman" panose="02020603050405020304" pitchFamily="18" charset="0"/>
                <a:ea typeface="楷体" panose="02010609060101010101" pitchFamily="49" charset="-122"/>
              </a:rPr>
              <a:t>20</a:t>
            </a:r>
            <a:r>
              <a:rPr lang="zh-CN" altLang="en-US" sz="1350" b="1" dirty="0">
                <a:latin typeface="Times New Roman" panose="02020603050405020304" pitchFamily="18" charset="0"/>
                <a:ea typeface="楷体" panose="02010609060101010101" pitchFamily="49" charset="-122"/>
              </a:rPr>
              <a:t>米）起脚，射进第二个球。 </a:t>
            </a: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1913335" y="1084584"/>
            <a:ext cx="1306116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350" b="1" dirty="0">
                <a:latin typeface="Times New Roman" panose="02020603050405020304" pitchFamily="18" charset="0"/>
                <a:ea typeface="楷体" panose="02010609060101010101" pitchFamily="49" charset="-122"/>
              </a:rPr>
              <a:t>足球场平面图</a:t>
            </a: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4686597" y="1084584"/>
            <a:ext cx="375764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号队员在蓝色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区域距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底线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米、右边线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25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米处起脚，射进第一个球。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" name="Text Box 18"/>
          <p:cNvSpPr txBox="1">
            <a:spLocks noChangeArrowheads="1"/>
          </p:cNvSpPr>
          <p:nvPr/>
        </p:nvSpPr>
        <p:spPr bwMode="auto">
          <a:xfrm>
            <a:off x="4686597" y="3051204"/>
            <a:ext cx="3559999" cy="95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A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点距底线的图上距离是多少厘米？距右边线呢？</a:t>
            </a:r>
            <a:endParaRPr lang="en-US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7" name="Text Box 12"/>
          <p:cNvSpPr txBox="1">
            <a:spLocks noChangeArrowheads="1"/>
          </p:cNvSpPr>
          <p:nvPr/>
        </p:nvSpPr>
        <p:spPr bwMode="auto">
          <a:xfrm>
            <a:off x="3220642" y="1059582"/>
            <a:ext cx="113466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5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左边线</a:t>
            </a: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3220642" y="3245569"/>
            <a:ext cx="113466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5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右边线</a:t>
            </a:r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4189841" y="2138288"/>
            <a:ext cx="415498" cy="1296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5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底线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898922" y="3219374"/>
            <a:ext cx="1241822" cy="27027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350" b="1">
                <a:latin typeface="Times New Roman" panose="02020603050405020304" pitchFamily="18" charset="0"/>
                <a:ea typeface="楷体" panose="02010609060101010101" pitchFamily="49" charset="-122"/>
              </a:rPr>
              <a:t>比例尺</a:t>
            </a:r>
            <a:r>
              <a:rPr lang="en-US" altLang="zh-CN" sz="1350" b="1">
                <a:latin typeface="Times New Roman" panose="02020603050405020304" pitchFamily="18" charset="0"/>
                <a:ea typeface="楷体" panose="02010609060101010101" pitchFamily="49" charset="-122"/>
              </a:rPr>
              <a:t>1:1000</a:t>
            </a:r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575072" y="3601566"/>
            <a:ext cx="3294459" cy="432197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350" b="1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21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23" name="图片 22">
              <a:hlinkClick r:id="rId5" action="ppaction://hlinksldjump"/>
            </p:cNvPr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4" name="文本框 26">
              <a:hlinkClick r:id="rId5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45"/>
          <p:cNvGrpSpPr/>
          <p:nvPr/>
        </p:nvGrpSpPr>
        <p:grpSpPr bwMode="auto">
          <a:xfrm>
            <a:off x="730724" y="728459"/>
            <a:ext cx="4105275" cy="3450431"/>
            <a:chOff x="1020" y="1258"/>
            <a:chExt cx="3448" cy="2898"/>
          </a:xfrm>
        </p:grpSpPr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20" y="1258"/>
              <a:ext cx="3447" cy="2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Rectangle 44"/>
            <p:cNvSpPr>
              <a:spLocks noChangeArrowheads="1"/>
            </p:cNvSpPr>
            <p:nvPr/>
          </p:nvSpPr>
          <p:spPr bwMode="auto">
            <a:xfrm>
              <a:off x="1020" y="3612"/>
              <a:ext cx="3448" cy="54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350" b="1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</p:grp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677147" y="3179955"/>
            <a:ext cx="4212431" cy="104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zh-CN" altLang="en-US" sz="1350" b="1" dirty="0">
                <a:latin typeface="Times New Roman" panose="02020603050405020304" pitchFamily="18" charset="0"/>
                <a:ea typeface="楷体" panose="02010609060101010101" pitchFamily="49" charset="-122"/>
              </a:rPr>
              <a:t>    雏鹰少年足球队上半场以</a:t>
            </a:r>
            <a:r>
              <a:rPr lang="en-US" altLang="zh-CN" sz="1350" b="1" dirty="0">
                <a:latin typeface="Times New Roman" panose="02020603050405020304" pitchFamily="18" charset="0"/>
                <a:ea typeface="楷体" panose="02010609060101010101" pitchFamily="49" charset="-122"/>
              </a:rPr>
              <a:t>2∶0</a:t>
            </a:r>
            <a:r>
              <a:rPr lang="zh-CN" altLang="en-US" sz="1350" b="1" dirty="0">
                <a:latin typeface="Times New Roman" panose="02020603050405020304" pitchFamily="18" charset="0"/>
                <a:ea typeface="楷体" panose="02010609060101010101" pitchFamily="49" charset="-122"/>
              </a:rPr>
              <a:t>领先。</a:t>
            </a:r>
            <a:r>
              <a:rPr lang="en-US" altLang="zh-CN" sz="1350" b="1" dirty="0">
                <a:latin typeface="Times New Roman" panose="02020603050405020304" pitchFamily="18" charset="0"/>
                <a:ea typeface="楷体" panose="02010609060101010101" pitchFamily="49" charset="-122"/>
              </a:rPr>
              <a:t>10</a:t>
            </a:r>
            <a:r>
              <a:rPr lang="zh-CN" altLang="en-US" sz="135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号队员在蓝色区域</a:t>
            </a:r>
            <a:r>
              <a:rPr lang="en-US" altLang="zh-CN" sz="1350" b="1" dirty="0">
                <a:latin typeface="Times New Roman" panose="02020603050405020304" pitchFamily="18" charset="0"/>
                <a:ea typeface="楷体" panose="02010609060101010101" pitchFamily="49" charset="-122"/>
              </a:rPr>
              <a:t>A</a:t>
            </a:r>
            <a:r>
              <a:rPr lang="zh-CN" altLang="en-US" sz="135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处（距底线</a:t>
            </a:r>
            <a:r>
              <a:rPr lang="en-US" altLang="zh-CN" sz="1350" b="1" dirty="0">
                <a:latin typeface="Times New Roman" panose="02020603050405020304" pitchFamily="18" charset="0"/>
                <a:ea typeface="楷体" panose="02010609060101010101" pitchFamily="49" charset="-122"/>
              </a:rPr>
              <a:t>15</a:t>
            </a:r>
            <a:r>
              <a:rPr lang="zh-CN" altLang="en-US" sz="1350" b="1" dirty="0">
                <a:latin typeface="Times New Roman" panose="02020603050405020304" pitchFamily="18" charset="0"/>
                <a:ea typeface="楷体" panose="02010609060101010101" pitchFamily="49" charset="-122"/>
              </a:rPr>
              <a:t>米、右边线</a:t>
            </a:r>
            <a:r>
              <a:rPr lang="en-US" altLang="zh-CN" sz="1350" b="1" dirty="0">
                <a:latin typeface="Times New Roman" panose="02020603050405020304" pitchFamily="18" charset="0"/>
                <a:ea typeface="楷体" panose="02010609060101010101" pitchFamily="49" charset="-122"/>
              </a:rPr>
              <a:t>25</a:t>
            </a:r>
            <a:r>
              <a:rPr lang="zh-CN" altLang="en-US" sz="1350" b="1" dirty="0">
                <a:latin typeface="Times New Roman" panose="02020603050405020304" pitchFamily="18" charset="0"/>
                <a:ea typeface="楷体" panose="02010609060101010101" pitchFamily="49" charset="-122"/>
              </a:rPr>
              <a:t>米处）起脚，射进第一个球；</a:t>
            </a:r>
            <a:r>
              <a:rPr lang="en-US" altLang="zh-CN" sz="1350" b="1" dirty="0">
                <a:latin typeface="Times New Roman" panose="02020603050405020304" pitchFamily="18" charset="0"/>
                <a:ea typeface="楷体" panose="02010609060101010101" pitchFamily="49" charset="-122"/>
              </a:rPr>
              <a:t>4</a:t>
            </a:r>
            <a:r>
              <a:rPr lang="zh-CN" altLang="en-US" sz="135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号队员在</a:t>
            </a:r>
            <a:r>
              <a:rPr lang="en-US" altLang="zh-CN" sz="1350" b="1" dirty="0">
                <a:latin typeface="Times New Roman" panose="02020603050405020304" pitchFamily="18" charset="0"/>
                <a:ea typeface="楷体" panose="02010609060101010101" pitchFamily="49" charset="-122"/>
              </a:rPr>
              <a:t>B</a:t>
            </a:r>
            <a:r>
              <a:rPr lang="zh-CN" altLang="en-US" sz="135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处（距底线</a:t>
            </a:r>
            <a:r>
              <a:rPr lang="en-US" altLang="zh-CN" sz="1350" b="1" dirty="0">
                <a:latin typeface="Times New Roman" panose="02020603050405020304" pitchFamily="18" charset="0"/>
                <a:ea typeface="楷体" panose="02010609060101010101" pitchFamily="49" charset="-122"/>
              </a:rPr>
              <a:t>16</a:t>
            </a:r>
            <a:r>
              <a:rPr lang="zh-CN" altLang="en-US" sz="1350" b="1" dirty="0">
                <a:latin typeface="Times New Roman" panose="02020603050405020304" pitchFamily="18" charset="0"/>
                <a:ea typeface="楷体" panose="02010609060101010101" pitchFamily="49" charset="-122"/>
              </a:rPr>
              <a:t>米、左边线</a:t>
            </a:r>
            <a:r>
              <a:rPr lang="en-US" altLang="zh-CN" sz="1350" b="1" dirty="0">
                <a:latin typeface="Times New Roman" panose="02020603050405020304" pitchFamily="18" charset="0"/>
                <a:ea typeface="楷体" panose="02010609060101010101" pitchFamily="49" charset="-122"/>
              </a:rPr>
              <a:t>20</a:t>
            </a:r>
            <a:r>
              <a:rPr lang="zh-CN" altLang="en-US" sz="1350" b="1" dirty="0">
                <a:latin typeface="Times New Roman" panose="02020603050405020304" pitchFamily="18" charset="0"/>
                <a:ea typeface="楷体" panose="02010609060101010101" pitchFamily="49" charset="-122"/>
              </a:rPr>
              <a:t>米）起脚，射进第二个球。 </a:t>
            </a: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2177334" y="753461"/>
            <a:ext cx="1306116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350" b="1" dirty="0">
                <a:latin typeface="Times New Roman" panose="02020603050405020304" pitchFamily="18" charset="0"/>
                <a:ea typeface="楷体" panose="02010609060101010101" pitchFamily="49" charset="-122"/>
              </a:rPr>
              <a:t>足球场平面图</a:t>
            </a: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4930060" y="766189"/>
            <a:ext cx="3561192" cy="1413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号队员在距底线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16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米、左边线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米处起脚，射进第二个球。</a:t>
            </a:r>
          </a:p>
        </p:txBody>
      </p:sp>
      <p:sp>
        <p:nvSpPr>
          <p:cNvPr id="25" name="Text Box 17"/>
          <p:cNvSpPr txBox="1">
            <a:spLocks noChangeArrowheads="1"/>
          </p:cNvSpPr>
          <p:nvPr/>
        </p:nvSpPr>
        <p:spPr bwMode="auto">
          <a:xfrm>
            <a:off x="4907365" y="2618949"/>
            <a:ext cx="3697083" cy="95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B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点距底线的图上距离是多少厘米？距左边线呢？</a:t>
            </a:r>
          </a:p>
        </p:txBody>
      </p:sp>
      <p:sp>
        <p:nvSpPr>
          <p:cNvPr id="27" name="Text Box 12"/>
          <p:cNvSpPr txBox="1">
            <a:spLocks noChangeArrowheads="1"/>
          </p:cNvSpPr>
          <p:nvPr/>
        </p:nvSpPr>
        <p:spPr bwMode="auto">
          <a:xfrm>
            <a:off x="3484641" y="728459"/>
            <a:ext cx="113466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5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左边线</a:t>
            </a: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3484641" y="2914446"/>
            <a:ext cx="113466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5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右边线</a:t>
            </a:r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4453840" y="1807165"/>
            <a:ext cx="415498" cy="1296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5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底线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1162921" y="2888251"/>
            <a:ext cx="1241822" cy="27027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350" b="1">
                <a:latin typeface="Times New Roman" panose="02020603050405020304" pitchFamily="18" charset="0"/>
                <a:ea typeface="楷体" panose="02010609060101010101" pitchFamily="49" charset="-122"/>
              </a:rPr>
              <a:t>比例尺</a:t>
            </a:r>
            <a:r>
              <a:rPr lang="en-US" altLang="zh-CN" sz="1350" b="1">
                <a:latin typeface="Times New Roman" panose="02020603050405020304" pitchFamily="18" charset="0"/>
                <a:ea typeface="楷体" panose="02010609060101010101" pitchFamily="49" charset="-122"/>
              </a:rPr>
              <a:t>1:1000</a:t>
            </a:r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839071" y="3270443"/>
            <a:ext cx="3294459" cy="432197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350" b="1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21" name="图片 20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2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5"/>
          <p:cNvGrpSpPr/>
          <p:nvPr/>
        </p:nvGrpSpPr>
        <p:grpSpPr bwMode="auto">
          <a:xfrm>
            <a:off x="971600" y="1346572"/>
            <a:ext cx="4105275" cy="3025378"/>
            <a:chOff x="1020" y="1258"/>
            <a:chExt cx="3448" cy="2898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20" y="1258"/>
              <a:ext cx="3447" cy="2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44"/>
            <p:cNvSpPr>
              <a:spLocks noChangeArrowheads="1"/>
            </p:cNvSpPr>
            <p:nvPr/>
          </p:nvSpPr>
          <p:spPr bwMode="auto">
            <a:xfrm>
              <a:off x="1020" y="3612"/>
              <a:ext cx="3448" cy="54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350" b="1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</p:grp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2321768" y="1372766"/>
            <a:ext cx="144303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500" b="1">
                <a:latin typeface="Times New Roman" panose="02020603050405020304" pitchFamily="18" charset="0"/>
                <a:ea typeface="楷体" panose="02010609060101010101" pitchFamily="49" charset="-122"/>
              </a:rPr>
              <a:t>足球场平面图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27584" y="664268"/>
            <a:ext cx="7200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点距底线的图上距离是多少厘米？距右边线呢？ </a:t>
            </a:r>
          </a:p>
        </p:txBody>
      </p:sp>
      <p:sp>
        <p:nvSpPr>
          <p:cNvPr id="12" name="Text Box 43"/>
          <p:cNvSpPr txBox="1">
            <a:spLocks noChangeArrowheads="1"/>
          </p:cNvSpPr>
          <p:nvPr/>
        </p:nvSpPr>
        <p:spPr bwMode="auto">
          <a:xfrm>
            <a:off x="1389924" y="3452786"/>
            <a:ext cx="1194558" cy="30008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350" b="1">
                <a:latin typeface="Times New Roman" panose="02020603050405020304" pitchFamily="18" charset="0"/>
                <a:ea typeface="楷体" panose="02010609060101010101" pitchFamily="49" charset="-122"/>
              </a:rPr>
              <a:t>比例尺</a:t>
            </a:r>
            <a:r>
              <a:rPr lang="en-US" altLang="zh-CN" sz="1350" b="1">
                <a:latin typeface="Times New Roman" panose="02020603050405020304" pitchFamily="18" charset="0"/>
                <a:ea typeface="楷体" panose="02010609060101010101" pitchFamily="49" charset="-122"/>
              </a:rPr>
              <a:t>1:1000</a:t>
            </a:r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1026370" y="3723059"/>
            <a:ext cx="4212431" cy="642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zh-CN" sz="15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   10</a:t>
            </a:r>
            <a:r>
              <a:rPr lang="zh-CN" altLang="en-US" sz="15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号队员在蓝色区域</a:t>
            </a:r>
            <a:r>
              <a:rPr lang="en-US" altLang="zh-CN" sz="15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A</a:t>
            </a:r>
            <a:r>
              <a:rPr lang="zh-CN" altLang="en-US" sz="15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处</a:t>
            </a:r>
            <a:r>
              <a:rPr lang="en-US" altLang="zh-CN" sz="15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(</a:t>
            </a:r>
            <a:r>
              <a:rPr lang="zh-CN" altLang="en-US" sz="15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距底线</a:t>
            </a:r>
            <a:r>
              <a:rPr lang="en-US" altLang="zh-CN" sz="15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15</a:t>
            </a:r>
            <a:r>
              <a:rPr lang="zh-CN" altLang="en-US" sz="15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米、右边线</a:t>
            </a:r>
            <a:r>
              <a:rPr lang="en-US" altLang="zh-CN" sz="15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25</a:t>
            </a:r>
            <a:r>
              <a:rPr lang="zh-CN" altLang="en-US" sz="15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米处</a:t>
            </a:r>
            <a:r>
              <a:rPr lang="en-US" altLang="zh-CN" sz="15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)</a:t>
            </a:r>
            <a:r>
              <a:rPr lang="zh-CN" altLang="en-US" sz="15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起脚，射进第一个球。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756473" y="1368003"/>
            <a:ext cx="113466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500" b="1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左边线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745756" y="3237284"/>
            <a:ext cx="113466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500" b="1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右边线</a:t>
            </a: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4649472" y="2372891"/>
            <a:ext cx="415498" cy="1296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500" b="1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底线</a:t>
            </a:r>
          </a:p>
        </p:txBody>
      </p:sp>
      <p:sp>
        <p:nvSpPr>
          <p:cNvPr id="17" name="Text Box 31"/>
          <p:cNvSpPr txBox="1">
            <a:spLocks noChangeArrowheads="1"/>
          </p:cNvSpPr>
          <p:nvPr/>
        </p:nvSpPr>
        <p:spPr bwMode="auto">
          <a:xfrm>
            <a:off x="5532477" y="1668241"/>
            <a:ext cx="3071971" cy="576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你会求图上距离吗？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9" name="图片 18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1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5"/>
          <p:cNvGrpSpPr/>
          <p:nvPr/>
        </p:nvGrpSpPr>
        <p:grpSpPr bwMode="auto">
          <a:xfrm>
            <a:off x="755576" y="1204169"/>
            <a:ext cx="4105275" cy="3025378"/>
            <a:chOff x="1020" y="1258"/>
            <a:chExt cx="3448" cy="2898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20" y="1258"/>
              <a:ext cx="3447" cy="2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44"/>
            <p:cNvSpPr>
              <a:spLocks noChangeArrowheads="1"/>
            </p:cNvSpPr>
            <p:nvPr/>
          </p:nvSpPr>
          <p:spPr bwMode="auto">
            <a:xfrm>
              <a:off x="1020" y="3612"/>
              <a:ext cx="3448" cy="54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350" b="1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</p:grp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2105744" y="1230363"/>
            <a:ext cx="144303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500" b="1">
                <a:latin typeface="Times New Roman" panose="02020603050405020304" pitchFamily="18" charset="0"/>
                <a:ea typeface="楷体" panose="02010609060101010101" pitchFamily="49" charset="-122"/>
              </a:rPr>
              <a:t>足球场平面图</a:t>
            </a:r>
          </a:p>
        </p:txBody>
      </p:sp>
      <p:sp>
        <p:nvSpPr>
          <p:cNvPr id="12" name="Text Box 43"/>
          <p:cNvSpPr txBox="1">
            <a:spLocks noChangeArrowheads="1"/>
          </p:cNvSpPr>
          <p:nvPr/>
        </p:nvSpPr>
        <p:spPr bwMode="auto">
          <a:xfrm>
            <a:off x="1173900" y="3310383"/>
            <a:ext cx="1194558" cy="30008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350" b="1">
                <a:latin typeface="Times New Roman" panose="02020603050405020304" pitchFamily="18" charset="0"/>
                <a:ea typeface="楷体" panose="02010609060101010101" pitchFamily="49" charset="-122"/>
              </a:rPr>
              <a:t>比例尺</a:t>
            </a:r>
            <a:r>
              <a:rPr lang="en-US" altLang="zh-CN" sz="1350" b="1">
                <a:latin typeface="Times New Roman" panose="02020603050405020304" pitchFamily="18" charset="0"/>
                <a:ea typeface="楷体" panose="02010609060101010101" pitchFamily="49" charset="-122"/>
              </a:rPr>
              <a:t>1:1000</a:t>
            </a:r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810346" y="3580656"/>
            <a:ext cx="4212431" cy="642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zh-CN" sz="1500" b="1">
                <a:latin typeface="Times New Roman" panose="02020603050405020304" pitchFamily="18" charset="0"/>
                <a:ea typeface="楷体" panose="02010609060101010101" pitchFamily="49" charset="-122"/>
              </a:rPr>
              <a:t>   10</a:t>
            </a:r>
            <a:r>
              <a:rPr lang="zh-CN" altLang="en-US" sz="1500" b="1">
                <a:latin typeface="Times New Roman" panose="02020603050405020304" pitchFamily="18" charset="0"/>
                <a:ea typeface="楷体" panose="02010609060101010101" pitchFamily="49" charset="-122"/>
              </a:rPr>
              <a:t>号队员在蓝色区域</a:t>
            </a:r>
            <a:r>
              <a:rPr lang="en-US" altLang="zh-CN" sz="1500" b="1">
                <a:latin typeface="Times New Roman" panose="02020603050405020304" pitchFamily="18" charset="0"/>
                <a:ea typeface="楷体" panose="02010609060101010101" pitchFamily="49" charset="-122"/>
              </a:rPr>
              <a:t>A</a:t>
            </a:r>
            <a:r>
              <a:rPr lang="zh-CN" altLang="en-US" sz="1500" b="1">
                <a:latin typeface="Times New Roman" panose="02020603050405020304" pitchFamily="18" charset="0"/>
                <a:ea typeface="楷体" panose="02010609060101010101" pitchFamily="49" charset="-122"/>
              </a:rPr>
              <a:t>处</a:t>
            </a:r>
            <a:r>
              <a:rPr lang="en-US" altLang="zh-CN" sz="1500" b="1">
                <a:latin typeface="Times New Roman" panose="02020603050405020304" pitchFamily="18" charset="0"/>
                <a:ea typeface="楷体" panose="02010609060101010101" pitchFamily="49" charset="-122"/>
              </a:rPr>
              <a:t>(</a:t>
            </a:r>
            <a:r>
              <a:rPr lang="zh-CN" altLang="en-US" sz="1500" b="1">
                <a:latin typeface="Times New Roman" panose="02020603050405020304" pitchFamily="18" charset="0"/>
                <a:ea typeface="楷体" panose="02010609060101010101" pitchFamily="49" charset="-122"/>
              </a:rPr>
              <a:t>距底线</a:t>
            </a:r>
            <a:r>
              <a:rPr lang="en-US" altLang="zh-CN" sz="1500" b="1">
                <a:latin typeface="Times New Roman" panose="02020603050405020304" pitchFamily="18" charset="0"/>
                <a:ea typeface="楷体" panose="02010609060101010101" pitchFamily="49" charset="-122"/>
              </a:rPr>
              <a:t>15</a:t>
            </a:r>
            <a:r>
              <a:rPr lang="zh-CN" altLang="en-US" sz="1500" b="1">
                <a:latin typeface="Times New Roman" panose="02020603050405020304" pitchFamily="18" charset="0"/>
                <a:ea typeface="楷体" panose="02010609060101010101" pitchFamily="49" charset="-122"/>
              </a:rPr>
              <a:t>米、右边线</a:t>
            </a:r>
            <a:r>
              <a:rPr lang="en-US" altLang="zh-CN" sz="1500" b="1">
                <a:latin typeface="Times New Roman" panose="02020603050405020304" pitchFamily="18" charset="0"/>
                <a:ea typeface="楷体" panose="02010609060101010101" pitchFamily="49" charset="-122"/>
              </a:rPr>
              <a:t>25</a:t>
            </a:r>
            <a:r>
              <a:rPr lang="zh-CN" altLang="en-US" sz="1500" b="1">
                <a:latin typeface="Times New Roman" panose="02020603050405020304" pitchFamily="18" charset="0"/>
                <a:ea typeface="楷体" panose="02010609060101010101" pitchFamily="49" charset="-122"/>
              </a:rPr>
              <a:t>米处</a:t>
            </a:r>
            <a:r>
              <a:rPr lang="en-US" altLang="zh-CN" sz="1500" b="1">
                <a:latin typeface="Times New Roman" panose="02020603050405020304" pitchFamily="18" charset="0"/>
                <a:ea typeface="楷体" panose="02010609060101010101" pitchFamily="49" charset="-122"/>
              </a:rPr>
              <a:t>)</a:t>
            </a:r>
            <a:r>
              <a:rPr lang="zh-CN" altLang="en-US" sz="1500" b="1">
                <a:latin typeface="Times New Roman" panose="02020603050405020304" pitchFamily="18" charset="0"/>
                <a:ea typeface="楷体" panose="02010609060101010101" pitchFamily="49" charset="-122"/>
              </a:rPr>
              <a:t>起脚，射进第一个球。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540449" y="1225600"/>
            <a:ext cx="113466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5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左边线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529732" y="3094881"/>
            <a:ext cx="113466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5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右边线</a:t>
            </a: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4433448" y="2230488"/>
            <a:ext cx="415498" cy="1296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5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底线</a:t>
            </a:r>
          </a:p>
        </p:txBody>
      </p:sp>
      <p:sp>
        <p:nvSpPr>
          <p:cNvPr id="17" name="矩形 16"/>
          <p:cNvSpPr/>
          <p:nvPr/>
        </p:nvSpPr>
        <p:spPr>
          <a:xfrm>
            <a:off x="4998424" y="1225600"/>
            <a:ext cx="363858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要想在图上</a:t>
            </a:r>
            <a:r>
              <a:rPr lang="zh-CN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标出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号队员的起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脚</a:t>
            </a:r>
            <a:r>
              <a:rPr lang="zh-CN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位置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就要先算出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号队员在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蓝色区域距底线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15</a:t>
            </a:r>
            <a:r>
              <a:rPr lang="zh-CN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米</a:t>
            </a:r>
            <a:r>
              <a:rPr lang="zh-CN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、右边线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25</a:t>
            </a:r>
            <a:r>
              <a:rPr lang="zh-CN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米</a:t>
            </a:r>
            <a:r>
              <a:rPr lang="zh-CN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</a:t>
            </a:r>
            <a:r>
              <a:rPr lang="zh-CN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图上距离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然后根据</a:t>
            </a:r>
            <a:r>
              <a:rPr lang="zh-CN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方向</a:t>
            </a:r>
            <a:endParaRPr lang="en-US" altLang="zh-CN" sz="2000" b="1" dirty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和</a:t>
            </a:r>
            <a:r>
              <a:rPr lang="zh-CN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图上距离</a:t>
            </a:r>
            <a:r>
              <a:rPr lang="zh-CN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确定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号队员在图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上起脚的</a:t>
            </a:r>
            <a:r>
              <a:rPr lang="zh-CN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具体位置</a:t>
            </a:r>
            <a:r>
              <a:rPr lang="zh-CN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sz="20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763236" y="627534"/>
            <a:ext cx="7200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点距底线的图上距离是多少厘米？距右边线呢？ </a:t>
            </a:r>
          </a:p>
        </p:txBody>
      </p:sp>
      <p:grpSp>
        <p:nvGrpSpPr>
          <p:cNvPr id="19" name="组合 18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21" name="图片 20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2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355052" y="1753521"/>
            <a:ext cx="4270846" cy="472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zh-CN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解</a:t>
            </a:r>
            <a:r>
              <a:rPr lang="en-US" altLang="zh-CN" sz="2000" b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:</a:t>
            </a:r>
            <a:r>
              <a:rPr lang="zh-CN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设</a:t>
            </a:r>
            <a:r>
              <a:rPr lang="en-US" altLang="zh-CN" sz="2000" b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</a:t>
            </a:r>
            <a:r>
              <a:rPr lang="zh-CN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点距底线的图上距离是</a:t>
            </a:r>
            <a:r>
              <a:rPr lang="en-US" altLang="zh-CN" sz="2000" b="1" i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x</a:t>
            </a:r>
            <a:r>
              <a:rPr lang="zh-CN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厘米。</a:t>
            </a:r>
          </a:p>
        </p:txBody>
      </p:sp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2167816" y="2334781"/>
            <a:ext cx="26455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000" b="1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15</a:t>
            </a:r>
            <a:r>
              <a:rPr lang="zh-CN" altLang="en-US" sz="2000" b="1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米 </a:t>
            </a:r>
            <a:r>
              <a:rPr lang="en-US" altLang="zh-CN" sz="2000" b="1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= 1500</a:t>
            </a:r>
            <a:r>
              <a:rPr lang="zh-CN" altLang="en-US" sz="2000" b="1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厘米</a:t>
            </a:r>
          </a:p>
        </p:txBody>
      </p:sp>
      <p:sp>
        <p:nvSpPr>
          <p:cNvPr id="9" name="Text Box 28"/>
          <p:cNvSpPr txBox="1">
            <a:spLocks noChangeArrowheads="1"/>
          </p:cNvSpPr>
          <p:nvPr/>
        </p:nvSpPr>
        <p:spPr bwMode="auto">
          <a:xfrm>
            <a:off x="2024405" y="3398248"/>
            <a:ext cx="23500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zh-CN" sz="2000" b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1000</a:t>
            </a:r>
            <a:r>
              <a:rPr lang="en-US" altLang="zh-CN" sz="2000" b="1" i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x </a:t>
            </a:r>
            <a:r>
              <a:rPr lang="en-US" altLang="zh-CN" sz="2000" b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= </a:t>
            </a:r>
            <a:r>
              <a:rPr lang="en-US" altLang="zh-CN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1</a:t>
            </a:r>
            <a:r>
              <a:rPr lang="en-US" alt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×</a:t>
            </a:r>
            <a:r>
              <a:rPr lang="en-US" altLang="zh-CN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1500</a:t>
            </a:r>
            <a:endParaRPr lang="zh-CN" altLang="en-US" sz="2000" b="1" dirty="0">
              <a:solidFill>
                <a:srgbClr val="0070C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2527331" y="3818963"/>
            <a:ext cx="14608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zh-CN" sz="2000" b="1" i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x  </a:t>
            </a:r>
            <a:r>
              <a:rPr lang="en-US" altLang="zh-CN" sz="2000" b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= 1.5</a:t>
            </a:r>
            <a:endParaRPr lang="zh-CN" altLang="en-US" sz="2000" b="1" dirty="0">
              <a:solidFill>
                <a:srgbClr val="0070C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grpSp>
        <p:nvGrpSpPr>
          <p:cNvPr id="11" name="Group 43"/>
          <p:cNvGrpSpPr/>
          <p:nvPr/>
        </p:nvGrpSpPr>
        <p:grpSpPr bwMode="auto">
          <a:xfrm>
            <a:off x="1947849" y="2593867"/>
            <a:ext cx="1943148" cy="803674"/>
            <a:chOff x="872" y="2618"/>
            <a:chExt cx="1311" cy="675"/>
          </a:xfrm>
        </p:grpSpPr>
        <p:sp>
          <p:nvSpPr>
            <p:cNvPr id="12" name="Text Box 20"/>
            <p:cNvSpPr txBox="1">
              <a:spLocks noChangeArrowheads="1"/>
            </p:cNvSpPr>
            <p:nvPr/>
          </p:nvSpPr>
          <p:spPr bwMode="auto">
            <a:xfrm>
              <a:off x="1006" y="2618"/>
              <a:ext cx="211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en-US" altLang="zh-CN" sz="2000" b="1" i="1" dirty="0">
                  <a:solidFill>
                    <a:srgbClr val="0070C0"/>
                  </a:solidFill>
                  <a:latin typeface="Times New Roman" panose="02020603050405020304" pitchFamily="18" charset="0"/>
                  <a:ea typeface="楷体" panose="02010609060101010101" pitchFamily="49" charset="-122"/>
                </a:rPr>
                <a:t>x</a:t>
              </a:r>
              <a:endParaRPr lang="en-US" altLang="zh-CN" sz="2000" b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  <p:sp>
          <p:nvSpPr>
            <p:cNvPr id="13" name="Line 21"/>
            <p:cNvSpPr>
              <a:spLocks noChangeShapeType="1"/>
            </p:cNvSpPr>
            <p:nvPr/>
          </p:nvSpPr>
          <p:spPr bwMode="auto">
            <a:xfrm>
              <a:off x="941" y="2973"/>
              <a:ext cx="316" cy="0"/>
            </a:xfrm>
            <a:prstGeom prst="line">
              <a:avLst/>
            </a:prstGeom>
            <a:noFill/>
            <a:ln w="22225">
              <a:solidFill>
                <a:srgbClr val="0070C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000">
                <a:solidFill>
                  <a:srgbClr val="0070C0"/>
                </a:solidFill>
              </a:endParaRPr>
            </a:p>
          </p:txBody>
        </p:sp>
        <p:sp>
          <p:nvSpPr>
            <p:cNvPr id="14" name="Text Box 22"/>
            <p:cNvSpPr txBox="1">
              <a:spLocks noChangeArrowheads="1"/>
            </p:cNvSpPr>
            <p:nvPr/>
          </p:nvSpPr>
          <p:spPr bwMode="auto">
            <a:xfrm>
              <a:off x="872" y="2935"/>
              <a:ext cx="471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楷体" panose="02010609060101010101" pitchFamily="49" charset="-122"/>
                </a:rPr>
                <a:t>1500</a:t>
              </a:r>
              <a:endParaRPr lang="zh-CN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  <p:sp>
          <p:nvSpPr>
            <p:cNvPr id="15" name="Text Box 24"/>
            <p:cNvSpPr txBox="1">
              <a:spLocks noChangeArrowheads="1"/>
            </p:cNvSpPr>
            <p:nvPr/>
          </p:nvSpPr>
          <p:spPr bwMode="auto">
            <a:xfrm>
              <a:off x="1746" y="2695"/>
              <a:ext cx="437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楷体" panose="02010609060101010101" pitchFamily="49" charset="-122"/>
                </a:rPr>
                <a:t>1</a:t>
              </a:r>
              <a:endParaRPr lang="zh-CN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  <p:sp>
          <p:nvSpPr>
            <p:cNvPr id="16" name="Text Box 26"/>
            <p:cNvSpPr txBox="1">
              <a:spLocks noChangeArrowheads="1"/>
            </p:cNvSpPr>
            <p:nvPr/>
          </p:nvSpPr>
          <p:spPr bwMode="auto">
            <a:xfrm>
              <a:off x="1607" y="2957"/>
              <a:ext cx="479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楷体" panose="02010609060101010101" pitchFamily="49" charset="-122"/>
                </a:rPr>
                <a:t>1000</a:t>
              </a:r>
              <a:endParaRPr lang="zh-CN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  <p:sp>
          <p:nvSpPr>
            <p:cNvPr id="17" name="Text Box 27"/>
            <p:cNvSpPr txBox="1">
              <a:spLocks noChangeArrowheads="1"/>
            </p:cNvSpPr>
            <p:nvPr/>
          </p:nvSpPr>
          <p:spPr bwMode="auto">
            <a:xfrm>
              <a:off x="1412" y="2836"/>
              <a:ext cx="22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 b="1">
                  <a:solidFill>
                    <a:srgbClr val="0070C0"/>
                  </a:solidFill>
                  <a:latin typeface="Times New Roman" panose="02020603050405020304" pitchFamily="18" charset="0"/>
                  <a:ea typeface="楷体" panose="02010609060101010101" pitchFamily="49" charset="-122"/>
                </a:rPr>
                <a:t>=</a:t>
              </a:r>
            </a:p>
          </p:txBody>
        </p:sp>
        <p:sp>
          <p:nvSpPr>
            <p:cNvPr id="18" name="Line 32"/>
            <p:cNvSpPr>
              <a:spLocks noChangeShapeType="1"/>
            </p:cNvSpPr>
            <p:nvPr/>
          </p:nvSpPr>
          <p:spPr bwMode="auto">
            <a:xfrm>
              <a:off x="1686" y="2975"/>
              <a:ext cx="317" cy="0"/>
            </a:xfrm>
            <a:prstGeom prst="line">
              <a:avLst/>
            </a:prstGeom>
            <a:noFill/>
            <a:ln w="22225">
              <a:solidFill>
                <a:srgbClr val="0070C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000">
                <a:solidFill>
                  <a:srgbClr val="0070C0"/>
                </a:solidFill>
              </a:endParaRPr>
            </a:p>
          </p:txBody>
        </p:sp>
      </p:grpSp>
      <p:sp>
        <p:nvSpPr>
          <p:cNvPr id="19" name="Text Box 40"/>
          <p:cNvSpPr txBox="1">
            <a:spLocks noChangeArrowheads="1"/>
          </p:cNvSpPr>
          <p:nvPr/>
        </p:nvSpPr>
        <p:spPr bwMode="auto">
          <a:xfrm>
            <a:off x="4449856" y="1743318"/>
            <a:ext cx="4658648" cy="495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解</a:t>
            </a:r>
            <a:r>
              <a:rPr lang="en-US" altLang="zh-CN" sz="2000" b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:</a:t>
            </a:r>
            <a:r>
              <a:rPr lang="zh-CN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设</a:t>
            </a:r>
            <a:r>
              <a:rPr lang="en-US" altLang="zh-CN" sz="2000" b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</a:t>
            </a:r>
            <a:r>
              <a:rPr lang="zh-CN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点距右边线的图上距离是</a:t>
            </a:r>
            <a:r>
              <a:rPr lang="en-US" altLang="zh-CN" sz="2000" b="1" i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y</a:t>
            </a:r>
            <a:r>
              <a:rPr lang="zh-CN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厘米。</a:t>
            </a:r>
          </a:p>
        </p:txBody>
      </p:sp>
      <p:sp>
        <p:nvSpPr>
          <p:cNvPr id="21" name="Text Box 41"/>
          <p:cNvSpPr txBox="1">
            <a:spLocks noChangeArrowheads="1"/>
          </p:cNvSpPr>
          <p:nvPr/>
        </p:nvSpPr>
        <p:spPr bwMode="auto">
          <a:xfrm>
            <a:off x="5124136" y="2334781"/>
            <a:ext cx="24142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000" b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25</a:t>
            </a:r>
            <a:r>
              <a:rPr lang="zh-CN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米 </a:t>
            </a:r>
            <a:r>
              <a:rPr lang="en-US" altLang="zh-CN" sz="2000" b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= 2500</a:t>
            </a:r>
            <a:r>
              <a:rPr lang="zh-CN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厘米</a:t>
            </a:r>
          </a:p>
        </p:txBody>
      </p:sp>
      <p:grpSp>
        <p:nvGrpSpPr>
          <p:cNvPr id="22" name="Group 60"/>
          <p:cNvGrpSpPr/>
          <p:nvPr/>
        </p:nvGrpSpPr>
        <p:grpSpPr bwMode="auto">
          <a:xfrm>
            <a:off x="4882914" y="2647920"/>
            <a:ext cx="2097258" cy="746521"/>
            <a:chOff x="3371" y="2368"/>
            <a:chExt cx="1513" cy="627"/>
          </a:xfrm>
        </p:grpSpPr>
        <p:grpSp>
          <p:nvGrpSpPr>
            <p:cNvPr id="23" name="Group 58"/>
            <p:cNvGrpSpPr/>
            <p:nvPr/>
          </p:nvGrpSpPr>
          <p:grpSpPr bwMode="auto">
            <a:xfrm>
              <a:off x="3371" y="2368"/>
              <a:ext cx="585" cy="627"/>
              <a:chOff x="2962" y="2368"/>
              <a:chExt cx="585" cy="627"/>
            </a:xfrm>
          </p:grpSpPr>
          <p:sp>
            <p:nvSpPr>
              <p:cNvPr id="29" name="Text Box 44"/>
              <p:cNvSpPr txBox="1">
                <a:spLocks noChangeArrowheads="1"/>
              </p:cNvSpPr>
              <p:nvPr/>
            </p:nvSpPr>
            <p:spPr bwMode="auto">
              <a:xfrm>
                <a:off x="3101" y="2368"/>
                <a:ext cx="215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CN" sz="2000" b="1" i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楷体" panose="02010609060101010101" pitchFamily="49" charset="-122"/>
                  </a:rPr>
                  <a:t>y</a:t>
                </a:r>
                <a:endParaRPr lang="zh-CN" altLang="en-US" sz="2000" b="1" i="1" dirty="0">
                  <a:solidFill>
                    <a:srgbClr val="0070C0"/>
                  </a:solidFill>
                  <a:latin typeface="Times New Roman" panose="02020603050405020304" pitchFamily="18" charset="0"/>
                  <a:ea typeface="楷体" panose="02010609060101010101" pitchFamily="49" charset="-122"/>
                </a:endParaRPr>
              </a:p>
            </p:txBody>
          </p:sp>
          <p:sp>
            <p:nvSpPr>
              <p:cNvPr id="30" name="Line 45"/>
              <p:cNvSpPr>
                <a:spLocks noChangeShapeType="1"/>
              </p:cNvSpPr>
              <p:nvPr/>
            </p:nvSpPr>
            <p:spPr bwMode="auto">
              <a:xfrm>
                <a:off x="2971" y="2704"/>
                <a:ext cx="453" cy="0"/>
              </a:xfrm>
              <a:prstGeom prst="line">
                <a:avLst/>
              </a:prstGeom>
              <a:noFill/>
              <a:ln w="22225">
                <a:solidFill>
                  <a:srgbClr val="0070C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000">
                  <a:solidFill>
                    <a:srgbClr val="0070C0"/>
                  </a:solidFill>
                </a:endParaRPr>
              </a:p>
            </p:txBody>
          </p:sp>
          <p:sp>
            <p:nvSpPr>
              <p:cNvPr id="31" name="Text Box 46"/>
              <p:cNvSpPr txBox="1">
                <a:spLocks noChangeArrowheads="1"/>
              </p:cNvSpPr>
              <p:nvPr/>
            </p:nvSpPr>
            <p:spPr bwMode="auto">
              <a:xfrm>
                <a:off x="2962" y="2659"/>
                <a:ext cx="585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CN" sz="20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楷体" panose="02010609060101010101" pitchFamily="49" charset="-122"/>
                  </a:rPr>
                  <a:t>2500</a:t>
                </a:r>
                <a:endParaRPr lang="zh-CN" altLang="en-US" sz="20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24" name="Group 59"/>
            <p:cNvGrpSpPr/>
            <p:nvPr/>
          </p:nvGrpSpPr>
          <p:grpSpPr bwMode="auto">
            <a:xfrm>
              <a:off x="4286" y="2415"/>
              <a:ext cx="598" cy="556"/>
              <a:chOff x="4740" y="2415"/>
              <a:chExt cx="598" cy="556"/>
            </a:xfrm>
          </p:grpSpPr>
          <p:sp>
            <p:nvSpPr>
              <p:cNvPr id="26" name="Text Box 48"/>
              <p:cNvSpPr txBox="1">
                <a:spLocks noChangeArrowheads="1"/>
              </p:cNvSpPr>
              <p:nvPr/>
            </p:nvSpPr>
            <p:spPr bwMode="auto">
              <a:xfrm>
                <a:off x="4869" y="2415"/>
                <a:ext cx="226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CN" sz="2000" b="1">
                    <a:solidFill>
                      <a:srgbClr val="0070C0"/>
                    </a:solidFill>
                    <a:latin typeface="Times New Roman" panose="02020603050405020304" pitchFamily="18" charset="0"/>
                    <a:ea typeface="楷体" panose="02010609060101010101" pitchFamily="49" charset="-122"/>
                  </a:rPr>
                  <a:t>1</a:t>
                </a:r>
                <a:endParaRPr lang="zh-CN" altLang="en-US" sz="2000" b="1">
                  <a:solidFill>
                    <a:srgbClr val="0070C0"/>
                  </a:solidFill>
                  <a:latin typeface="Times New Roman" panose="02020603050405020304" pitchFamily="18" charset="0"/>
                  <a:ea typeface="楷体" panose="02010609060101010101" pitchFamily="49" charset="-122"/>
                </a:endParaRPr>
              </a:p>
            </p:txBody>
          </p:sp>
          <p:sp>
            <p:nvSpPr>
              <p:cNvPr id="27" name="Line 49"/>
              <p:cNvSpPr>
                <a:spLocks noChangeShapeType="1"/>
              </p:cNvSpPr>
              <p:nvPr/>
            </p:nvSpPr>
            <p:spPr bwMode="auto">
              <a:xfrm>
                <a:off x="4740" y="2704"/>
                <a:ext cx="453" cy="0"/>
              </a:xfrm>
              <a:prstGeom prst="line">
                <a:avLst/>
              </a:prstGeom>
              <a:noFill/>
              <a:ln w="22225">
                <a:solidFill>
                  <a:srgbClr val="0070C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000">
                  <a:solidFill>
                    <a:srgbClr val="0070C0"/>
                  </a:solidFill>
                </a:endParaRPr>
              </a:p>
            </p:txBody>
          </p:sp>
          <p:sp>
            <p:nvSpPr>
              <p:cNvPr id="28" name="Text Box 50"/>
              <p:cNvSpPr txBox="1">
                <a:spLocks noChangeArrowheads="1"/>
              </p:cNvSpPr>
              <p:nvPr/>
            </p:nvSpPr>
            <p:spPr bwMode="auto">
              <a:xfrm>
                <a:off x="4740" y="2635"/>
                <a:ext cx="598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CN" sz="20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楷体" panose="02010609060101010101" pitchFamily="49" charset="-122"/>
                  </a:rPr>
                  <a:t>1000</a:t>
                </a:r>
                <a:endParaRPr lang="zh-CN" altLang="en-US" sz="20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楷体" panose="02010609060101010101" pitchFamily="49" charset="-122"/>
                </a:endParaRPr>
              </a:p>
            </p:txBody>
          </p:sp>
        </p:grpSp>
        <p:sp>
          <p:nvSpPr>
            <p:cNvPr id="25" name="Text Box 51"/>
            <p:cNvSpPr txBox="1">
              <a:spLocks noChangeArrowheads="1"/>
            </p:cNvSpPr>
            <p:nvPr/>
          </p:nvSpPr>
          <p:spPr bwMode="auto">
            <a:xfrm>
              <a:off x="3956" y="2568"/>
              <a:ext cx="237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 b="1">
                  <a:solidFill>
                    <a:srgbClr val="0070C0"/>
                  </a:solidFill>
                  <a:latin typeface="Times New Roman" panose="02020603050405020304" pitchFamily="18" charset="0"/>
                  <a:ea typeface="楷体" panose="02010609060101010101" pitchFamily="49" charset="-122"/>
                </a:rPr>
                <a:t>=</a:t>
              </a:r>
            </a:p>
          </p:txBody>
        </p:sp>
      </p:grpSp>
      <p:sp>
        <p:nvSpPr>
          <p:cNvPr id="32" name="Text Box 52"/>
          <p:cNvSpPr txBox="1">
            <a:spLocks noChangeArrowheads="1"/>
          </p:cNvSpPr>
          <p:nvPr/>
        </p:nvSpPr>
        <p:spPr bwMode="auto">
          <a:xfrm>
            <a:off x="4915892" y="3450402"/>
            <a:ext cx="21562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000" b="1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1000</a:t>
            </a:r>
            <a:r>
              <a:rPr lang="en-US" altLang="zh-CN" sz="2000" b="1" i="1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y  </a:t>
            </a:r>
            <a:r>
              <a:rPr lang="en-US" altLang="zh-CN" sz="2000" b="1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= 1×2500</a:t>
            </a:r>
            <a:endParaRPr lang="zh-CN" altLang="en-US" sz="2000" b="1">
              <a:solidFill>
                <a:srgbClr val="0070C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33" name="Text Box 53"/>
          <p:cNvSpPr txBox="1">
            <a:spLocks noChangeArrowheads="1"/>
          </p:cNvSpPr>
          <p:nvPr/>
        </p:nvSpPr>
        <p:spPr bwMode="auto">
          <a:xfrm>
            <a:off x="5461084" y="3827824"/>
            <a:ext cx="14561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000" b="1" i="1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y  </a:t>
            </a:r>
            <a:r>
              <a:rPr lang="en-US" altLang="zh-CN" sz="2000" b="1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= 2.5</a:t>
            </a:r>
            <a:endParaRPr lang="zh-CN" altLang="en-US" sz="2000" b="1">
              <a:solidFill>
                <a:srgbClr val="0070C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34" name="Text Box 31"/>
          <p:cNvSpPr txBox="1">
            <a:spLocks noChangeArrowheads="1"/>
          </p:cNvSpPr>
          <p:nvPr/>
        </p:nvSpPr>
        <p:spPr bwMode="auto">
          <a:xfrm>
            <a:off x="1797647" y="1197197"/>
            <a:ext cx="8643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根据</a:t>
            </a:r>
          </a:p>
        </p:txBody>
      </p:sp>
      <p:sp>
        <p:nvSpPr>
          <p:cNvPr id="35" name="Line 20"/>
          <p:cNvSpPr>
            <a:spLocks noChangeShapeType="1"/>
          </p:cNvSpPr>
          <p:nvPr/>
        </p:nvSpPr>
        <p:spPr bwMode="auto">
          <a:xfrm>
            <a:off x="2641800" y="1356741"/>
            <a:ext cx="1079897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000">
              <a:solidFill>
                <a:srgbClr val="FF0000"/>
              </a:solidFill>
            </a:endParaRPr>
          </a:p>
        </p:txBody>
      </p:sp>
      <p:sp>
        <p:nvSpPr>
          <p:cNvPr id="36" name="Text Box 21"/>
          <p:cNvSpPr txBox="1">
            <a:spLocks noChangeArrowheads="1"/>
          </p:cNvSpPr>
          <p:nvPr/>
        </p:nvSpPr>
        <p:spPr bwMode="auto">
          <a:xfrm>
            <a:off x="2637426" y="986532"/>
            <a:ext cx="12105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图上距离</a:t>
            </a:r>
          </a:p>
        </p:txBody>
      </p:sp>
      <p:sp>
        <p:nvSpPr>
          <p:cNvPr id="37" name="Text Box 22"/>
          <p:cNvSpPr txBox="1">
            <a:spLocks noChangeArrowheads="1"/>
          </p:cNvSpPr>
          <p:nvPr/>
        </p:nvSpPr>
        <p:spPr bwMode="auto">
          <a:xfrm>
            <a:off x="2604890" y="1332929"/>
            <a:ext cx="12105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实际距离</a:t>
            </a:r>
          </a:p>
        </p:txBody>
      </p:sp>
      <p:sp>
        <p:nvSpPr>
          <p:cNvPr id="38" name="Text Box 23"/>
          <p:cNvSpPr txBox="1">
            <a:spLocks noChangeArrowheads="1"/>
          </p:cNvSpPr>
          <p:nvPr/>
        </p:nvSpPr>
        <p:spPr bwMode="auto">
          <a:xfrm>
            <a:off x="3706217" y="1210295"/>
            <a:ext cx="122661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= 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比例尺</a:t>
            </a:r>
          </a:p>
        </p:txBody>
      </p:sp>
      <p:sp>
        <p:nvSpPr>
          <p:cNvPr id="39" name="Text Box 31"/>
          <p:cNvSpPr txBox="1">
            <a:spLocks noChangeArrowheads="1"/>
          </p:cNvSpPr>
          <p:nvPr/>
        </p:nvSpPr>
        <p:spPr bwMode="auto">
          <a:xfrm>
            <a:off x="4915892" y="1194816"/>
            <a:ext cx="25384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可以列方程解答。</a:t>
            </a:r>
          </a:p>
        </p:txBody>
      </p:sp>
      <p:cxnSp>
        <p:nvCxnSpPr>
          <p:cNvPr id="41" name="直接连接符 40"/>
          <p:cNvCxnSpPr/>
          <p:nvPr/>
        </p:nvCxnSpPr>
        <p:spPr>
          <a:xfrm>
            <a:off x="4572000" y="1851670"/>
            <a:ext cx="0" cy="2520280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623499" y="597788"/>
            <a:ext cx="7200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点距底线的图上距离是多少厘米？距右边线呢？ </a:t>
            </a:r>
          </a:p>
        </p:txBody>
      </p:sp>
      <p:grpSp>
        <p:nvGrpSpPr>
          <p:cNvPr id="43" name="组合 42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44" name="图片 43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45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9" grpId="0"/>
      <p:bldP spid="21" grpId="0"/>
      <p:bldP spid="32" grpId="0"/>
      <p:bldP spid="33" grpId="0"/>
      <p:bldP spid="34" grpId="0"/>
      <p:bldP spid="35" grpId="0" animBg="1"/>
      <p:bldP spid="36" grpId="0"/>
      <p:bldP spid="37" grpId="0"/>
      <p:bldP spid="38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832441" y="2171834"/>
                <a:ext cx="8052440" cy="20152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266700">
                  <a:spcAft>
                    <a:spcPts val="0"/>
                  </a:spcAft>
                </a:pPr>
                <a:r>
                  <a:rPr lang="en-US" altLang="zh-CN" sz="2400" b="1" dirty="0">
                    <a:solidFill>
                      <a:srgbClr val="0070C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15</a:t>
                </a:r>
                <a:r>
                  <a:rPr lang="zh-CN" altLang="zh-CN" sz="2400" b="1" dirty="0">
                    <a:solidFill>
                      <a:srgbClr val="0070C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米</a:t>
                </a:r>
                <a:r>
                  <a:rPr lang="en-US" altLang="zh-CN" sz="2400" b="1" dirty="0">
                    <a:solidFill>
                      <a:srgbClr val="0070C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=1500</a:t>
                </a:r>
                <a:r>
                  <a:rPr lang="zh-CN" altLang="zh-CN" sz="2400" b="1" dirty="0">
                    <a:solidFill>
                      <a:srgbClr val="0070C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厘米</a:t>
                </a:r>
                <a:r>
                  <a:rPr lang="en-US" altLang="zh-CN" sz="2400" b="1" dirty="0">
                    <a:solidFill>
                      <a:srgbClr val="0070C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               25</a:t>
                </a:r>
                <a:r>
                  <a:rPr lang="zh-CN" altLang="zh-CN" sz="2400" b="1" dirty="0">
                    <a:solidFill>
                      <a:srgbClr val="0070C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米</a:t>
                </a:r>
                <a:r>
                  <a:rPr lang="en-US" altLang="zh-CN" sz="2400" b="1" dirty="0">
                    <a:solidFill>
                      <a:srgbClr val="0070C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=2500</a:t>
                </a:r>
                <a:r>
                  <a:rPr lang="zh-CN" altLang="zh-CN" sz="2400" b="1" dirty="0">
                    <a:solidFill>
                      <a:srgbClr val="0070C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厘米</a:t>
                </a:r>
              </a:p>
              <a:p>
                <a:pPr indent="266700">
                  <a:spcAft>
                    <a:spcPts val="0"/>
                  </a:spcAft>
                </a:pPr>
                <a:r>
                  <a:rPr lang="en-US" altLang="zh-CN" sz="2400" b="1" dirty="0">
                    <a:solidFill>
                      <a:srgbClr val="0070C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1500×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 i="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方正书宋_GBK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 i="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方正书宋_GBK"/>
                            <a:cs typeface="Times New Roman" panose="02020603050405020304" pitchFamily="18" charset="0"/>
                          </a:rPr>
                          <m:t>1000</m:t>
                        </m:r>
                      </m:den>
                    </m:f>
                  </m:oMath>
                </a14:m>
                <a:r>
                  <a:rPr lang="en-US" altLang="zh-CN" sz="2400" b="1" dirty="0">
                    <a:solidFill>
                      <a:srgbClr val="0070C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=1.5(</a:t>
                </a:r>
                <a:r>
                  <a:rPr lang="zh-CN" altLang="zh-CN" sz="2400" b="1" dirty="0">
                    <a:solidFill>
                      <a:srgbClr val="0070C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厘米</a:t>
                </a:r>
                <a:r>
                  <a:rPr lang="en-US" altLang="zh-CN" sz="2400" b="1" dirty="0">
                    <a:solidFill>
                      <a:srgbClr val="0070C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)</a:t>
                </a:r>
                <a:endParaRPr lang="zh-CN" altLang="zh-CN" sz="2400" b="1" dirty="0">
                  <a:solidFill>
                    <a:srgbClr val="0070C0"/>
                  </a:solidFill>
                  <a:effectLst/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endParaRPr>
              </a:p>
              <a:p>
                <a:pPr indent="266700">
                  <a:spcAft>
                    <a:spcPts val="0"/>
                  </a:spcAft>
                </a:pPr>
                <a:r>
                  <a:rPr lang="en-US" altLang="zh-CN" sz="2400" b="1" dirty="0">
                    <a:solidFill>
                      <a:srgbClr val="0070C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2500×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 i="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方正书宋_GBK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 i="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方正书宋_GBK"/>
                            <a:cs typeface="Times New Roman" panose="02020603050405020304" pitchFamily="18" charset="0"/>
                          </a:rPr>
                          <m:t>1000</m:t>
                        </m:r>
                      </m:den>
                    </m:f>
                  </m:oMath>
                </a14:m>
                <a:r>
                  <a:rPr lang="en-US" altLang="zh-CN" sz="2400" b="1" dirty="0">
                    <a:solidFill>
                      <a:srgbClr val="0070C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=2.5(</a:t>
                </a:r>
                <a:r>
                  <a:rPr lang="zh-CN" altLang="zh-CN" sz="2400" b="1" dirty="0">
                    <a:solidFill>
                      <a:srgbClr val="0070C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厘米</a:t>
                </a:r>
                <a:r>
                  <a:rPr lang="en-US" altLang="zh-CN" sz="2400" b="1" dirty="0">
                    <a:solidFill>
                      <a:srgbClr val="0070C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)</a:t>
                </a:r>
                <a:endParaRPr lang="zh-CN" altLang="zh-CN" sz="2400" b="1" dirty="0">
                  <a:solidFill>
                    <a:srgbClr val="0070C0"/>
                  </a:solidFill>
                  <a:effectLst/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endParaRPr>
              </a:p>
              <a:p>
                <a:pPr indent="266700">
                  <a:spcAft>
                    <a:spcPts val="0"/>
                  </a:spcAft>
                </a:pPr>
                <a:r>
                  <a:rPr lang="zh-CN" altLang="zh-CN" sz="2400" b="1" dirty="0">
                    <a:solidFill>
                      <a:srgbClr val="0070C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答</a:t>
                </a:r>
                <a:r>
                  <a:rPr lang="en-US" altLang="zh-CN" sz="2400" b="1" dirty="0">
                    <a:solidFill>
                      <a:srgbClr val="0070C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:A</a:t>
                </a:r>
                <a:r>
                  <a:rPr lang="zh-CN" altLang="zh-CN" sz="2400" b="1" dirty="0">
                    <a:solidFill>
                      <a:srgbClr val="0070C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点距底线的图上距离是</a:t>
                </a:r>
                <a:r>
                  <a:rPr lang="en-US" altLang="zh-CN" sz="2400" b="1" dirty="0">
                    <a:solidFill>
                      <a:srgbClr val="0070C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1.5</a:t>
                </a:r>
                <a:r>
                  <a:rPr lang="zh-CN" altLang="zh-CN" sz="2400" b="1" dirty="0">
                    <a:solidFill>
                      <a:srgbClr val="0070C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厘米</a:t>
                </a:r>
                <a:r>
                  <a:rPr lang="zh-CN" altLang="en-US" sz="2400" b="1" dirty="0">
                    <a:solidFill>
                      <a:srgbClr val="0070C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，</a:t>
                </a:r>
                <a:r>
                  <a:rPr lang="zh-CN" altLang="zh-CN" sz="2400" b="1" dirty="0">
                    <a:solidFill>
                      <a:srgbClr val="0070C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距右边线</a:t>
                </a:r>
                <a:r>
                  <a:rPr lang="en-US" altLang="zh-CN" sz="2400" b="1" dirty="0">
                    <a:solidFill>
                      <a:srgbClr val="0070C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2.5</a:t>
                </a:r>
                <a:r>
                  <a:rPr lang="zh-CN" altLang="zh-CN" sz="2400" b="1" dirty="0">
                    <a:solidFill>
                      <a:srgbClr val="0070C0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厘米。</a:t>
                </a: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441" y="2171834"/>
                <a:ext cx="8052440" cy="2015295"/>
              </a:xfrm>
              <a:prstGeom prst="rect">
                <a:avLst/>
              </a:prstGeom>
              <a:blipFill rotWithShape="1">
                <a:blip r:embed="rId3"/>
                <a:stretch>
                  <a:fillRect l="-7" t="-7" r="7" b="2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611560" y="627534"/>
            <a:ext cx="7200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点距底线的图上距离是多少厘米？距右边线呢？ 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714918" y="1209002"/>
            <a:ext cx="5714164" cy="776042"/>
            <a:chOff x="807070" y="2586626"/>
            <a:chExt cx="2965437" cy="1209260"/>
          </a:xfrm>
        </p:grpSpPr>
        <p:grpSp>
          <p:nvGrpSpPr>
            <p:cNvPr id="11" name="组合 10"/>
            <p:cNvGrpSpPr/>
            <p:nvPr/>
          </p:nvGrpSpPr>
          <p:grpSpPr bwMode="auto">
            <a:xfrm>
              <a:off x="807070" y="2586626"/>
              <a:ext cx="2965437" cy="1209260"/>
              <a:chOff x="289555" y="882345"/>
              <a:chExt cx="8424936" cy="3528392"/>
            </a:xfrm>
          </p:grpSpPr>
          <p:sp>
            <p:nvSpPr>
              <p:cNvPr id="12" name="矩形 11"/>
              <p:cNvSpPr/>
              <p:nvPr/>
            </p:nvSpPr>
            <p:spPr>
              <a:xfrm>
                <a:off x="289555" y="882345"/>
                <a:ext cx="8424936" cy="3528392"/>
              </a:xfrm>
              <a:prstGeom prst="rect">
                <a:avLst/>
              </a:prstGeom>
              <a:gradFill>
                <a:gsLst>
                  <a:gs pos="67000">
                    <a:srgbClr val="B7732F"/>
                  </a:gs>
                  <a:gs pos="0">
                    <a:srgbClr val="CC8238"/>
                  </a:gs>
                </a:gsLst>
                <a:lin ang="5400000" scaled="0"/>
              </a:gradFill>
              <a:ln w="28575" cap="flat" cmpd="sng" algn="ctr">
                <a:noFill/>
                <a:prstDash val="solid"/>
              </a:ln>
              <a:effectLst>
                <a:outerShdw blurRad="44450" dist="27940" dir="5400000" algn="ctr">
                  <a:srgbClr val="7A4D20"/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71450" h="6350"/>
              </a:sp3d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sysClr val="window" lastClr="FFFFFF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473398" y="1131252"/>
                <a:ext cx="8057251" cy="3127481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>
                <a:outerShdw blurRad="50800" dist="254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sysClr val="window" lastClr="FFFFFF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416831" y="1026749"/>
                <a:ext cx="8170385" cy="3125582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>
                <a:outerShdw blurRad="50800" dist="254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sysClr val="window" lastClr="FFFFFF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5" name="矩形 14"/>
            <p:cNvSpPr>
              <a:spLocks noChangeArrowheads="1"/>
            </p:cNvSpPr>
            <p:nvPr/>
          </p:nvSpPr>
          <p:spPr bwMode="auto">
            <a:xfrm>
              <a:off x="1139913" y="2792362"/>
              <a:ext cx="22997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zh-CN" altLang="zh-CN" sz="24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图上距离</a:t>
              </a:r>
              <a:r>
                <a:rPr lang="en-US" altLang="zh-CN" sz="24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=</a:t>
              </a:r>
              <a:r>
                <a:rPr lang="zh-CN" altLang="zh-CN" sz="24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实际距离</a:t>
              </a:r>
              <a:r>
                <a:rPr lang="en-US" altLang="zh-CN" sz="24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×</a:t>
              </a:r>
              <a:r>
                <a:rPr lang="zh-CN" altLang="zh-CN" sz="24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比例尺</a:t>
              </a:r>
              <a:endPara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7" name="图片 16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8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"/>
          <p:cNvGrpSpPr/>
          <p:nvPr/>
        </p:nvGrpSpPr>
        <p:grpSpPr bwMode="auto">
          <a:xfrm>
            <a:off x="1170321" y="1314666"/>
            <a:ext cx="4374356" cy="3201300"/>
            <a:chOff x="1020" y="1258"/>
            <a:chExt cx="3448" cy="2735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20" y="1258"/>
              <a:ext cx="3447" cy="2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1020" y="3449"/>
              <a:ext cx="3448" cy="54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350" b="1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</p:grp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682414" y="1292045"/>
            <a:ext cx="144303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500" b="1">
                <a:latin typeface="Times New Roman" panose="02020603050405020304" pitchFamily="18" charset="0"/>
                <a:ea typeface="楷体" panose="02010609060101010101" pitchFamily="49" charset="-122"/>
              </a:rPr>
              <a:t>足球场平面图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927121" y="752795"/>
            <a:ext cx="61478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你能在图中标出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10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号队员起脚的位置吗？ 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750568" y="3431597"/>
            <a:ext cx="1194558" cy="30008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350" b="1">
                <a:latin typeface="Times New Roman" panose="02020603050405020304" pitchFamily="18" charset="0"/>
                <a:ea typeface="楷体" panose="02010609060101010101" pitchFamily="49" charset="-122"/>
              </a:rPr>
              <a:t>比例尺</a:t>
            </a:r>
            <a:r>
              <a:rPr lang="en-US" altLang="zh-CN" sz="1350" b="1">
                <a:latin typeface="Times New Roman" panose="02020603050405020304" pitchFamily="18" charset="0"/>
                <a:ea typeface="楷体" panose="02010609060101010101" pitchFamily="49" charset="-122"/>
              </a:rPr>
              <a:t>1:1000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1387015" y="3863795"/>
            <a:ext cx="4212431" cy="642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zh-CN" sz="1500" b="1">
                <a:latin typeface="Times New Roman" panose="02020603050405020304" pitchFamily="18" charset="0"/>
                <a:ea typeface="楷体" panose="02010609060101010101" pitchFamily="49" charset="-122"/>
              </a:rPr>
              <a:t>   10</a:t>
            </a:r>
            <a:r>
              <a:rPr lang="zh-CN" altLang="en-US" sz="1500" b="1">
                <a:latin typeface="Times New Roman" panose="02020603050405020304" pitchFamily="18" charset="0"/>
                <a:ea typeface="楷体" panose="02010609060101010101" pitchFamily="49" charset="-122"/>
              </a:rPr>
              <a:t>号队员在蓝色区域</a:t>
            </a:r>
            <a:r>
              <a:rPr lang="en-US" altLang="zh-CN" sz="1500" b="1">
                <a:latin typeface="Times New Roman" panose="02020603050405020304" pitchFamily="18" charset="0"/>
                <a:ea typeface="楷体" panose="02010609060101010101" pitchFamily="49" charset="-122"/>
              </a:rPr>
              <a:t>A</a:t>
            </a:r>
            <a:r>
              <a:rPr lang="zh-CN" altLang="en-US" sz="1500" b="1">
                <a:latin typeface="Times New Roman" panose="02020603050405020304" pitchFamily="18" charset="0"/>
                <a:ea typeface="楷体" panose="02010609060101010101" pitchFamily="49" charset="-122"/>
              </a:rPr>
              <a:t>处（距底线</a:t>
            </a:r>
            <a:r>
              <a:rPr lang="en-US" altLang="zh-CN" sz="1500" b="1">
                <a:latin typeface="Times New Roman" panose="02020603050405020304" pitchFamily="18" charset="0"/>
                <a:ea typeface="楷体" panose="02010609060101010101" pitchFamily="49" charset="-122"/>
              </a:rPr>
              <a:t>15</a:t>
            </a:r>
            <a:r>
              <a:rPr lang="zh-CN" altLang="en-US" sz="1500" b="1">
                <a:latin typeface="Times New Roman" panose="02020603050405020304" pitchFamily="18" charset="0"/>
                <a:ea typeface="楷体" panose="02010609060101010101" pitchFamily="49" charset="-122"/>
              </a:rPr>
              <a:t>米、右边线</a:t>
            </a:r>
            <a:r>
              <a:rPr lang="en-US" altLang="zh-CN" sz="1500" b="1">
                <a:latin typeface="Times New Roman" panose="02020603050405020304" pitchFamily="18" charset="0"/>
                <a:ea typeface="楷体" panose="02010609060101010101" pitchFamily="49" charset="-122"/>
              </a:rPr>
              <a:t>25</a:t>
            </a:r>
            <a:r>
              <a:rPr lang="zh-CN" altLang="en-US" sz="1500" b="1">
                <a:latin typeface="Times New Roman" panose="02020603050405020304" pitchFamily="18" charset="0"/>
                <a:ea typeface="楷体" panose="02010609060101010101" pitchFamily="49" charset="-122"/>
              </a:rPr>
              <a:t>米）起脚，射进第一个球。</a:t>
            </a:r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4813633" y="287676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round/>
              </a14:hiddenLine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5659385" y="2023892"/>
            <a:ext cx="2729039" cy="143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起脚位置应该标在距底线</a:t>
            </a:r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1.5</a:t>
            </a:r>
            <a:r>
              <a:rPr lang="zh-CN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厘米，距右边线</a:t>
            </a:r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2.5</a:t>
            </a:r>
            <a:r>
              <a:rPr lang="zh-CN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厘米处。</a:t>
            </a:r>
            <a:endParaRPr lang="en-US" altLang="zh-CN" sz="2400" b="1" dirty="0">
              <a:solidFill>
                <a:srgbClr val="0070C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pic>
        <p:nvPicPr>
          <p:cNvPr id="16" name="Picture 16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810062" y="3183948"/>
            <a:ext cx="764381" cy="270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7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643374" y="3168470"/>
            <a:ext cx="207169" cy="702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4672604" y="2606183"/>
            <a:ext cx="328937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45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.</a:t>
            </a: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4107592" y="1308714"/>
            <a:ext cx="113466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5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左边线</a:t>
            </a:r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4136167" y="3444695"/>
            <a:ext cx="113466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5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右边线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5010118" y="2406471"/>
            <a:ext cx="415498" cy="1296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5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底线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4386230" y="2840545"/>
            <a:ext cx="5405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CN" sz="1800" b="1">
                <a:solidFill>
                  <a:srgbClr val="FF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25" name="图片 24">
              <a:hlinkClick r:id="rId8" action="ppaction://hlinksldjump"/>
            </p:cNvPr>
            <p:cNvPicPr>
              <a:picLocks noChangeAspect="1"/>
            </p:cNvPicPr>
            <p:nvPr/>
          </p:nvPicPr>
          <p:blipFill>
            <a:blip r:embed="rId9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6" name="文本框 26">
              <a:hlinkClick r:id="rId8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23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1234</Words>
  <Application>Microsoft Office PowerPoint</Application>
  <PresentationFormat>全屏显示(16:9)</PresentationFormat>
  <Paragraphs>192</Paragraphs>
  <Slides>17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9" baseType="lpstr">
      <vt:lpstr>方正书宋_GBK</vt:lpstr>
      <vt:lpstr>黑体</vt:lpstr>
      <vt:lpstr>华文楷体</vt:lpstr>
      <vt:lpstr>楷体</vt:lpstr>
      <vt:lpstr>宋体</vt:lpstr>
      <vt:lpstr>微软雅黑</vt:lpstr>
      <vt:lpstr>幼圆</vt:lpstr>
      <vt:lpstr>Arial</vt:lpstr>
      <vt:lpstr>Calibri</vt:lpstr>
      <vt:lpstr>Cambria Math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2023-01-16T18:36:41Z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64F6CE557F6C440DBF57DB740429F4E1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