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0" r:id="rId2"/>
    <p:sldId id="258" r:id="rId3"/>
    <p:sldId id="281" r:id="rId4"/>
    <p:sldId id="272" r:id="rId5"/>
    <p:sldId id="271" r:id="rId6"/>
    <p:sldId id="282" r:id="rId7"/>
    <p:sldId id="270" r:id="rId8"/>
    <p:sldId id="274" r:id="rId9"/>
    <p:sldId id="269" r:id="rId10"/>
    <p:sldId id="285" r:id="rId11"/>
    <p:sldId id="284" r:id="rId12"/>
    <p:sldId id="275" r:id="rId13"/>
    <p:sldId id="283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99FF"/>
    <a:srgbClr val="FF0000"/>
    <a:srgbClr val="FF66CC"/>
    <a:srgbClr val="339966"/>
    <a:srgbClr val="9900FF"/>
    <a:srgbClr val="FFCCFF"/>
    <a:srgbClr val="A2E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89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68F477E-1CB9-4220-AF00-022C715125B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29D6D33-004A-4282-9191-AA282221256D}" type="slidenum">
              <a:rPr lang="en-US" altLang="zh-CN" smtClean="0"/>
              <a:t>2</a:t>
            </a:fld>
            <a:endParaRPr lang="en-US" altLang="zh-CN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C85842E-B85E-4635-83E0-15C7DE9FD400}" type="slidenum">
              <a:rPr lang="en-US" altLang="zh-CN" smtClean="0"/>
              <a:t>11</a:t>
            </a:fld>
            <a:endParaRPr lang="en-US" altLang="zh-C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15CFE71-8065-457F-8FFB-2A82C8BE38E7}" type="slidenum">
              <a:rPr lang="en-US" altLang="zh-CN" smtClean="0"/>
              <a:t>12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DCA7344-153A-46A0-BECC-8DBC0799164D}" type="slidenum">
              <a:rPr lang="en-US" altLang="zh-CN" smtClean="0"/>
              <a:t>13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E68CB7D-1BCC-4F9D-BF43-70FCE362ECD0}" type="slidenum">
              <a:rPr lang="en-US" altLang="zh-CN" smtClean="0"/>
              <a:t>3</a:t>
            </a:fld>
            <a:endParaRPr lang="en-US" altLang="zh-CN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F6153DC-EEE5-4C58-9E93-7070D460E9D6}" type="slidenum">
              <a:rPr lang="en-US" altLang="zh-CN" smtClean="0"/>
              <a:t>4</a:t>
            </a:fld>
            <a:endParaRPr lang="en-US" altLang="zh-CN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2FA7475-E2FD-403B-A4C4-0A1D0C68433D}" type="slidenum">
              <a:rPr lang="en-US" altLang="zh-CN" smtClean="0"/>
              <a:t>5</a:t>
            </a:fld>
            <a:endParaRPr lang="en-US" altLang="zh-CN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B6583FC-9857-466B-8F86-CD095955F0F1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AB16FFE-C3DD-454B-BBA9-887D726E150D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F97F6A-17E3-4BE9-BEC0-A99A6489F4A5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CAA585B-EF9C-4CEC-AC08-DB94B0692067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D00E296-D793-45E3-B490-4554DDE1E046}" type="slidenum">
              <a:rPr lang="en-US" altLang="zh-CN" smtClean="0"/>
              <a:t>10</a:t>
            </a:fld>
            <a:endParaRPr lang="en-US" altLang="zh-CN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A4AC8D-B8F7-4288-A23A-D4F409EB4C78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39F69-1DDD-4813-9C0F-FF6BD7E6ED4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119EF75-0A62-44F0-BCC6-FEA99B7AD63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D551A-866A-423C-97A8-74F5CA4F677F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8925F1C-3D8D-4722-BD6E-957D2BC248FF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43028-5548-4D03-A06E-8E8E2FF792A8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A8A77-E308-4CA4-804B-B615972ECF1B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F210A7-32FF-4CB1-B8CB-61071B220BFD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E9983-664E-46DB-956C-93378282D7C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A246CB-9D87-4E9D-9862-91836EAE2628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01D9B-66A3-48AB-BC6B-2D52D257B0D0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AB30A4D-A83E-4EC9-9E0F-CC4F32C860D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anose="05020102010507070707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anose="05000000000000000000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anose="05000000000000000000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anose="05000000000000000000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750454" y="534873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58268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第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7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章：空间图形的初步认识</a:t>
            </a:r>
          </a:p>
        </p:txBody>
      </p:sp>
      <p:sp>
        <p:nvSpPr>
          <p:cNvPr id="6" name="矩形 5"/>
          <p:cNvSpPr/>
          <p:nvPr/>
        </p:nvSpPr>
        <p:spPr>
          <a:xfrm>
            <a:off x="426848" y="2708920"/>
            <a:ext cx="82910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800" b="1" kern="10" dirty="0">
                <a:ln w="9525">
                  <a:solidFill>
                    <a:schemeClr val="bg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7.2 </a:t>
            </a:r>
            <a:r>
              <a:rPr lang="zh-CN" altLang="en-US" sz="4800" b="1" kern="10" dirty="0">
                <a:ln w="9525">
                  <a:solidFill>
                    <a:schemeClr val="bg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圆柱和圆锥的侧面展开图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640"/>
            <a:ext cx="1439863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52"/>
          <p:cNvSpPr txBox="1">
            <a:spLocks noChangeArrowheads="1"/>
          </p:cNvSpPr>
          <p:nvPr/>
        </p:nvSpPr>
        <p:spPr bwMode="auto">
          <a:xfrm>
            <a:off x="3325813" y="20605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zh-CN" altLang="zh-CN" sz="2800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2292" name="Text Box 54"/>
          <p:cNvSpPr txBox="1">
            <a:spLocks noChangeArrowheads="1"/>
          </p:cNvSpPr>
          <p:nvPr/>
        </p:nvSpPr>
        <p:spPr bwMode="auto">
          <a:xfrm>
            <a:off x="1042765" y="188640"/>
            <a:ext cx="8068121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有一圆形油罐底面圆的周长为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24m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，高为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6m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，一只老鼠从距底面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1m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的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处爬行到对角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处吃食物，它爬行的最短路线长为多少？</a:t>
            </a:r>
          </a:p>
        </p:txBody>
      </p:sp>
      <p:grpSp>
        <p:nvGrpSpPr>
          <p:cNvPr id="12293" name="Group 80"/>
          <p:cNvGrpSpPr/>
          <p:nvPr/>
        </p:nvGrpSpPr>
        <p:grpSpPr bwMode="auto">
          <a:xfrm>
            <a:off x="265113" y="2116138"/>
            <a:ext cx="1400175" cy="1600200"/>
            <a:chOff x="167" y="1333"/>
            <a:chExt cx="882" cy="1008"/>
          </a:xfrm>
        </p:grpSpPr>
        <p:sp>
          <p:nvSpPr>
            <p:cNvPr id="12311" name="Freeform 55"/>
            <p:cNvSpPr/>
            <p:nvPr/>
          </p:nvSpPr>
          <p:spPr bwMode="auto">
            <a:xfrm>
              <a:off x="259" y="2053"/>
              <a:ext cx="30" cy="31"/>
            </a:xfrm>
            <a:custGeom>
              <a:avLst/>
              <a:gdLst>
                <a:gd name="T0" fmla="*/ 25 w 153"/>
                <a:gd name="T1" fmla="*/ 26 h 155"/>
                <a:gd name="T2" fmla="*/ 27 w 153"/>
                <a:gd name="T3" fmla="*/ 24 h 155"/>
                <a:gd name="T4" fmla="*/ 28 w 153"/>
                <a:gd name="T5" fmla="*/ 23 h 155"/>
                <a:gd name="T6" fmla="*/ 29 w 153"/>
                <a:gd name="T7" fmla="*/ 22 h 155"/>
                <a:gd name="T8" fmla="*/ 29 w 153"/>
                <a:gd name="T9" fmla="*/ 21 h 155"/>
                <a:gd name="T10" fmla="*/ 29 w 153"/>
                <a:gd name="T11" fmla="*/ 20 h 155"/>
                <a:gd name="T12" fmla="*/ 29 w 153"/>
                <a:gd name="T13" fmla="*/ 20 h 155"/>
                <a:gd name="T14" fmla="*/ 29 w 153"/>
                <a:gd name="T15" fmla="*/ 20 h 155"/>
                <a:gd name="T16" fmla="*/ 29 w 153"/>
                <a:gd name="T17" fmla="*/ 19 h 155"/>
                <a:gd name="T18" fmla="*/ 30 w 153"/>
                <a:gd name="T19" fmla="*/ 15 h 155"/>
                <a:gd name="T20" fmla="*/ 29 w 153"/>
                <a:gd name="T21" fmla="*/ 12 h 155"/>
                <a:gd name="T22" fmla="*/ 29 w 153"/>
                <a:gd name="T23" fmla="*/ 9 h 155"/>
                <a:gd name="T24" fmla="*/ 27 w 153"/>
                <a:gd name="T25" fmla="*/ 7 h 155"/>
                <a:gd name="T26" fmla="*/ 25 w 153"/>
                <a:gd name="T27" fmla="*/ 4 h 155"/>
                <a:gd name="T28" fmla="*/ 23 w 153"/>
                <a:gd name="T29" fmla="*/ 2 h 155"/>
                <a:gd name="T30" fmla="*/ 22 w 153"/>
                <a:gd name="T31" fmla="*/ 1 h 155"/>
                <a:gd name="T32" fmla="*/ 21 w 153"/>
                <a:gd name="T33" fmla="*/ 1 h 155"/>
                <a:gd name="T34" fmla="*/ 18 w 153"/>
                <a:gd name="T35" fmla="*/ 0 h 155"/>
                <a:gd name="T36" fmla="*/ 15 w 153"/>
                <a:gd name="T37" fmla="*/ 0 h 155"/>
                <a:gd name="T38" fmla="*/ 12 w 153"/>
                <a:gd name="T39" fmla="*/ 0 h 155"/>
                <a:gd name="T40" fmla="*/ 9 w 153"/>
                <a:gd name="T41" fmla="*/ 1 h 155"/>
                <a:gd name="T42" fmla="*/ 6 w 153"/>
                <a:gd name="T43" fmla="*/ 2 h 155"/>
                <a:gd name="T44" fmla="*/ 4 w 153"/>
                <a:gd name="T45" fmla="*/ 4 h 155"/>
                <a:gd name="T46" fmla="*/ 2 w 153"/>
                <a:gd name="T47" fmla="*/ 7 h 155"/>
                <a:gd name="T48" fmla="*/ 1 w 153"/>
                <a:gd name="T49" fmla="*/ 9 h 155"/>
                <a:gd name="T50" fmla="*/ 0 w 153"/>
                <a:gd name="T51" fmla="*/ 12 h 155"/>
                <a:gd name="T52" fmla="*/ 0 w 153"/>
                <a:gd name="T53" fmla="*/ 15 h 155"/>
                <a:gd name="T54" fmla="*/ 0 w 153"/>
                <a:gd name="T55" fmla="*/ 19 h 155"/>
                <a:gd name="T56" fmla="*/ 1 w 153"/>
                <a:gd name="T57" fmla="*/ 22 h 155"/>
                <a:gd name="T58" fmla="*/ 1 w 153"/>
                <a:gd name="T59" fmla="*/ 23 h 155"/>
                <a:gd name="T60" fmla="*/ 2 w 153"/>
                <a:gd name="T61" fmla="*/ 24 h 155"/>
                <a:gd name="T62" fmla="*/ 4 w 153"/>
                <a:gd name="T63" fmla="*/ 26 h 155"/>
                <a:gd name="T64" fmla="*/ 6 w 153"/>
                <a:gd name="T65" fmla="*/ 28 h 155"/>
                <a:gd name="T66" fmla="*/ 9 w 153"/>
                <a:gd name="T67" fmla="*/ 30 h 155"/>
                <a:gd name="T68" fmla="*/ 12 w 153"/>
                <a:gd name="T69" fmla="*/ 31 h 155"/>
                <a:gd name="T70" fmla="*/ 15 w 153"/>
                <a:gd name="T71" fmla="*/ 31 h 155"/>
                <a:gd name="T72" fmla="*/ 16 w 153"/>
                <a:gd name="T73" fmla="*/ 31 h 155"/>
                <a:gd name="T74" fmla="*/ 16 w 153"/>
                <a:gd name="T75" fmla="*/ 31 h 155"/>
                <a:gd name="T76" fmla="*/ 16 w 153"/>
                <a:gd name="T77" fmla="*/ 31 h 155"/>
                <a:gd name="T78" fmla="*/ 17 w 153"/>
                <a:gd name="T79" fmla="*/ 31 h 155"/>
                <a:gd name="T80" fmla="*/ 18 w 153"/>
                <a:gd name="T81" fmla="*/ 31 h 155"/>
                <a:gd name="T82" fmla="*/ 19 w 153"/>
                <a:gd name="T83" fmla="*/ 30 h 155"/>
                <a:gd name="T84" fmla="*/ 21 w 153"/>
                <a:gd name="T85" fmla="*/ 30 h 155"/>
                <a:gd name="T86" fmla="*/ 22 w 153"/>
                <a:gd name="T87" fmla="*/ 29 h 155"/>
                <a:gd name="T88" fmla="*/ 23 w 153"/>
                <a:gd name="T89" fmla="*/ 28 h 155"/>
                <a:gd name="T90" fmla="*/ 24 w 153"/>
                <a:gd name="T91" fmla="*/ 27 h 155"/>
                <a:gd name="T92" fmla="*/ 25 w 153"/>
                <a:gd name="T93" fmla="*/ 26 h 1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53"/>
                <a:gd name="T142" fmla="*/ 0 h 155"/>
                <a:gd name="T143" fmla="*/ 153 w 153"/>
                <a:gd name="T144" fmla="*/ 155 h 1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53" h="155">
                  <a:moveTo>
                    <a:pt x="130" y="131"/>
                  </a:moveTo>
                  <a:lnTo>
                    <a:pt x="139" y="120"/>
                  </a:lnTo>
                  <a:lnTo>
                    <a:pt x="142" y="113"/>
                  </a:lnTo>
                  <a:lnTo>
                    <a:pt x="147" y="108"/>
                  </a:lnTo>
                  <a:lnTo>
                    <a:pt x="147" y="103"/>
                  </a:lnTo>
                  <a:lnTo>
                    <a:pt x="147" y="101"/>
                  </a:lnTo>
                  <a:lnTo>
                    <a:pt x="147" y="100"/>
                  </a:lnTo>
                  <a:lnTo>
                    <a:pt x="148" y="100"/>
                  </a:lnTo>
                  <a:lnTo>
                    <a:pt x="150" y="93"/>
                  </a:lnTo>
                  <a:lnTo>
                    <a:pt x="153" y="77"/>
                  </a:lnTo>
                  <a:lnTo>
                    <a:pt x="150" y="60"/>
                  </a:lnTo>
                  <a:lnTo>
                    <a:pt x="147" y="46"/>
                  </a:lnTo>
                  <a:lnTo>
                    <a:pt x="139" y="33"/>
                  </a:lnTo>
                  <a:lnTo>
                    <a:pt x="130" y="21"/>
                  </a:lnTo>
                  <a:lnTo>
                    <a:pt x="117" y="11"/>
                  </a:lnTo>
                  <a:lnTo>
                    <a:pt x="111" y="7"/>
                  </a:lnTo>
                  <a:lnTo>
                    <a:pt x="105" y="4"/>
                  </a:lnTo>
                  <a:lnTo>
                    <a:pt x="90" y="1"/>
                  </a:lnTo>
                  <a:lnTo>
                    <a:pt x="75" y="0"/>
                  </a:lnTo>
                  <a:lnTo>
                    <a:pt x="60" y="1"/>
                  </a:lnTo>
                  <a:lnTo>
                    <a:pt x="46" y="4"/>
                  </a:lnTo>
                  <a:lnTo>
                    <a:pt x="32" y="11"/>
                  </a:lnTo>
                  <a:lnTo>
                    <a:pt x="21" y="21"/>
                  </a:lnTo>
                  <a:lnTo>
                    <a:pt x="11" y="33"/>
                  </a:lnTo>
                  <a:lnTo>
                    <a:pt x="4" y="46"/>
                  </a:lnTo>
                  <a:lnTo>
                    <a:pt x="1" y="60"/>
                  </a:lnTo>
                  <a:lnTo>
                    <a:pt x="0" y="77"/>
                  </a:lnTo>
                  <a:lnTo>
                    <a:pt x="1" y="93"/>
                  </a:lnTo>
                  <a:lnTo>
                    <a:pt x="4" y="108"/>
                  </a:lnTo>
                  <a:lnTo>
                    <a:pt x="6" y="113"/>
                  </a:lnTo>
                  <a:lnTo>
                    <a:pt x="11" y="120"/>
                  </a:lnTo>
                  <a:lnTo>
                    <a:pt x="21" y="131"/>
                  </a:lnTo>
                  <a:lnTo>
                    <a:pt x="32" y="140"/>
                  </a:lnTo>
                  <a:lnTo>
                    <a:pt x="46" y="148"/>
                  </a:lnTo>
                  <a:lnTo>
                    <a:pt x="60" y="153"/>
                  </a:lnTo>
                  <a:lnTo>
                    <a:pt x="75" y="155"/>
                  </a:lnTo>
                  <a:lnTo>
                    <a:pt x="82" y="154"/>
                  </a:lnTo>
                  <a:lnTo>
                    <a:pt x="82" y="153"/>
                  </a:lnTo>
                  <a:lnTo>
                    <a:pt x="83" y="153"/>
                  </a:lnTo>
                  <a:lnTo>
                    <a:pt x="86" y="153"/>
                  </a:lnTo>
                  <a:lnTo>
                    <a:pt x="90" y="153"/>
                  </a:lnTo>
                  <a:lnTo>
                    <a:pt x="97" y="151"/>
                  </a:lnTo>
                  <a:lnTo>
                    <a:pt x="105" y="148"/>
                  </a:lnTo>
                  <a:lnTo>
                    <a:pt x="111" y="144"/>
                  </a:lnTo>
                  <a:lnTo>
                    <a:pt x="117" y="140"/>
                  </a:lnTo>
                  <a:lnTo>
                    <a:pt x="123" y="136"/>
                  </a:lnTo>
                  <a:lnTo>
                    <a:pt x="130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2" name="Freeform 56"/>
            <p:cNvSpPr/>
            <p:nvPr/>
          </p:nvSpPr>
          <p:spPr bwMode="auto">
            <a:xfrm>
              <a:off x="920" y="1454"/>
              <a:ext cx="38" cy="39"/>
            </a:xfrm>
            <a:custGeom>
              <a:avLst/>
              <a:gdLst>
                <a:gd name="T0" fmla="*/ 32 w 190"/>
                <a:gd name="T1" fmla="*/ 33 h 194"/>
                <a:gd name="T2" fmla="*/ 33 w 190"/>
                <a:gd name="T3" fmla="*/ 32 h 194"/>
                <a:gd name="T4" fmla="*/ 33 w 190"/>
                <a:gd name="T5" fmla="*/ 32 h 194"/>
                <a:gd name="T6" fmla="*/ 34 w 190"/>
                <a:gd name="T7" fmla="*/ 31 h 194"/>
                <a:gd name="T8" fmla="*/ 35 w 190"/>
                <a:gd name="T9" fmla="*/ 30 h 194"/>
                <a:gd name="T10" fmla="*/ 36 w 190"/>
                <a:gd name="T11" fmla="*/ 27 h 194"/>
                <a:gd name="T12" fmla="*/ 38 w 190"/>
                <a:gd name="T13" fmla="*/ 23 h 194"/>
                <a:gd name="T14" fmla="*/ 38 w 190"/>
                <a:gd name="T15" fmla="*/ 22 h 194"/>
                <a:gd name="T16" fmla="*/ 38 w 190"/>
                <a:gd name="T17" fmla="*/ 21 h 194"/>
                <a:gd name="T18" fmla="*/ 38 w 190"/>
                <a:gd name="T19" fmla="*/ 19 h 194"/>
                <a:gd name="T20" fmla="*/ 38 w 190"/>
                <a:gd name="T21" fmla="*/ 15 h 194"/>
                <a:gd name="T22" fmla="*/ 36 w 190"/>
                <a:gd name="T23" fmla="*/ 12 h 194"/>
                <a:gd name="T24" fmla="*/ 35 w 190"/>
                <a:gd name="T25" fmla="*/ 8 h 194"/>
                <a:gd name="T26" fmla="*/ 32 w 190"/>
                <a:gd name="T27" fmla="*/ 5 h 194"/>
                <a:gd name="T28" fmla="*/ 29 w 190"/>
                <a:gd name="T29" fmla="*/ 3 h 194"/>
                <a:gd name="T30" fmla="*/ 26 w 190"/>
                <a:gd name="T31" fmla="*/ 1 h 194"/>
                <a:gd name="T32" fmla="*/ 23 w 190"/>
                <a:gd name="T33" fmla="*/ 0 h 194"/>
                <a:gd name="T34" fmla="*/ 19 w 190"/>
                <a:gd name="T35" fmla="*/ 0 h 194"/>
                <a:gd name="T36" fmla="*/ 15 w 190"/>
                <a:gd name="T37" fmla="*/ 0 h 194"/>
                <a:gd name="T38" fmla="*/ 11 w 190"/>
                <a:gd name="T39" fmla="*/ 1 h 194"/>
                <a:gd name="T40" fmla="*/ 8 w 190"/>
                <a:gd name="T41" fmla="*/ 3 h 194"/>
                <a:gd name="T42" fmla="*/ 5 w 190"/>
                <a:gd name="T43" fmla="*/ 5 h 194"/>
                <a:gd name="T44" fmla="*/ 3 w 190"/>
                <a:gd name="T45" fmla="*/ 8 h 194"/>
                <a:gd name="T46" fmla="*/ 1 w 190"/>
                <a:gd name="T47" fmla="*/ 12 h 194"/>
                <a:gd name="T48" fmla="*/ 0 w 190"/>
                <a:gd name="T49" fmla="*/ 15 h 194"/>
                <a:gd name="T50" fmla="*/ 0 w 190"/>
                <a:gd name="T51" fmla="*/ 19 h 194"/>
                <a:gd name="T52" fmla="*/ 0 w 190"/>
                <a:gd name="T53" fmla="*/ 23 h 194"/>
                <a:gd name="T54" fmla="*/ 1 w 190"/>
                <a:gd name="T55" fmla="*/ 27 h 194"/>
                <a:gd name="T56" fmla="*/ 3 w 190"/>
                <a:gd name="T57" fmla="*/ 30 h 194"/>
                <a:gd name="T58" fmla="*/ 5 w 190"/>
                <a:gd name="T59" fmla="*/ 33 h 194"/>
                <a:gd name="T60" fmla="*/ 8 w 190"/>
                <a:gd name="T61" fmla="*/ 36 h 194"/>
                <a:gd name="T62" fmla="*/ 11 w 190"/>
                <a:gd name="T63" fmla="*/ 37 h 194"/>
                <a:gd name="T64" fmla="*/ 15 w 190"/>
                <a:gd name="T65" fmla="*/ 38 h 194"/>
                <a:gd name="T66" fmla="*/ 19 w 190"/>
                <a:gd name="T67" fmla="*/ 39 h 194"/>
                <a:gd name="T68" fmla="*/ 23 w 190"/>
                <a:gd name="T69" fmla="*/ 38 h 194"/>
                <a:gd name="T70" fmla="*/ 26 w 190"/>
                <a:gd name="T71" fmla="*/ 37 h 194"/>
                <a:gd name="T72" fmla="*/ 29 w 190"/>
                <a:gd name="T73" fmla="*/ 36 h 194"/>
                <a:gd name="T74" fmla="*/ 31 w 190"/>
                <a:gd name="T75" fmla="*/ 34 h 194"/>
                <a:gd name="T76" fmla="*/ 31 w 190"/>
                <a:gd name="T77" fmla="*/ 34 h 194"/>
                <a:gd name="T78" fmla="*/ 31 w 190"/>
                <a:gd name="T79" fmla="*/ 33 h 194"/>
                <a:gd name="T80" fmla="*/ 32 w 190"/>
                <a:gd name="T81" fmla="*/ 33 h 19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0"/>
                <a:gd name="T124" fmla="*/ 0 h 194"/>
                <a:gd name="T125" fmla="*/ 190 w 190"/>
                <a:gd name="T126" fmla="*/ 194 h 19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0" h="194">
                  <a:moveTo>
                    <a:pt x="162" y="164"/>
                  </a:moveTo>
                  <a:lnTo>
                    <a:pt x="164" y="160"/>
                  </a:lnTo>
                  <a:lnTo>
                    <a:pt x="165" y="157"/>
                  </a:lnTo>
                  <a:lnTo>
                    <a:pt x="168" y="156"/>
                  </a:lnTo>
                  <a:lnTo>
                    <a:pt x="173" y="149"/>
                  </a:lnTo>
                  <a:lnTo>
                    <a:pt x="182" y="134"/>
                  </a:lnTo>
                  <a:lnTo>
                    <a:pt x="188" y="115"/>
                  </a:lnTo>
                  <a:lnTo>
                    <a:pt x="188" y="110"/>
                  </a:lnTo>
                  <a:lnTo>
                    <a:pt x="189" y="105"/>
                  </a:lnTo>
                  <a:lnTo>
                    <a:pt x="190" y="96"/>
                  </a:lnTo>
                  <a:lnTo>
                    <a:pt x="188" y="76"/>
                  </a:lnTo>
                  <a:lnTo>
                    <a:pt x="182" y="58"/>
                  </a:lnTo>
                  <a:lnTo>
                    <a:pt x="173" y="41"/>
                  </a:lnTo>
                  <a:lnTo>
                    <a:pt x="162" y="27"/>
                  </a:lnTo>
                  <a:lnTo>
                    <a:pt x="147" y="15"/>
                  </a:lnTo>
                  <a:lnTo>
                    <a:pt x="131" y="7"/>
                  </a:lnTo>
                  <a:lnTo>
                    <a:pt x="113" y="1"/>
                  </a:lnTo>
                  <a:lnTo>
                    <a:pt x="95" y="0"/>
                  </a:lnTo>
                  <a:lnTo>
                    <a:pt x="75" y="1"/>
                  </a:lnTo>
                  <a:lnTo>
                    <a:pt x="56" y="7"/>
                  </a:lnTo>
                  <a:lnTo>
                    <a:pt x="39" y="15"/>
                  </a:lnTo>
                  <a:lnTo>
                    <a:pt x="26" y="27"/>
                  </a:lnTo>
                  <a:lnTo>
                    <a:pt x="13" y="41"/>
                  </a:lnTo>
                  <a:lnTo>
                    <a:pt x="5" y="58"/>
                  </a:lnTo>
                  <a:lnTo>
                    <a:pt x="1" y="76"/>
                  </a:lnTo>
                  <a:lnTo>
                    <a:pt x="0" y="96"/>
                  </a:lnTo>
                  <a:lnTo>
                    <a:pt x="1" y="115"/>
                  </a:lnTo>
                  <a:lnTo>
                    <a:pt x="5" y="134"/>
                  </a:lnTo>
                  <a:lnTo>
                    <a:pt x="13" y="149"/>
                  </a:lnTo>
                  <a:lnTo>
                    <a:pt x="26" y="164"/>
                  </a:lnTo>
                  <a:lnTo>
                    <a:pt x="39" y="177"/>
                  </a:lnTo>
                  <a:lnTo>
                    <a:pt x="56" y="186"/>
                  </a:lnTo>
                  <a:lnTo>
                    <a:pt x="75" y="191"/>
                  </a:lnTo>
                  <a:lnTo>
                    <a:pt x="95" y="194"/>
                  </a:lnTo>
                  <a:lnTo>
                    <a:pt x="113" y="191"/>
                  </a:lnTo>
                  <a:lnTo>
                    <a:pt x="131" y="186"/>
                  </a:lnTo>
                  <a:lnTo>
                    <a:pt x="147" y="177"/>
                  </a:lnTo>
                  <a:lnTo>
                    <a:pt x="154" y="170"/>
                  </a:lnTo>
                  <a:lnTo>
                    <a:pt x="155" y="168"/>
                  </a:lnTo>
                  <a:lnTo>
                    <a:pt x="157" y="166"/>
                  </a:lnTo>
                  <a:lnTo>
                    <a:pt x="162" y="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3" name="Freeform 57"/>
            <p:cNvSpPr/>
            <p:nvPr/>
          </p:nvSpPr>
          <p:spPr bwMode="auto">
            <a:xfrm>
              <a:off x="259" y="2053"/>
              <a:ext cx="30" cy="31"/>
            </a:xfrm>
            <a:custGeom>
              <a:avLst/>
              <a:gdLst>
                <a:gd name="T0" fmla="*/ 30 w 153"/>
                <a:gd name="T1" fmla="*/ 15 h 155"/>
                <a:gd name="T2" fmla="*/ 29 w 153"/>
                <a:gd name="T3" fmla="*/ 12 h 155"/>
                <a:gd name="T4" fmla="*/ 29 w 153"/>
                <a:gd name="T5" fmla="*/ 9 h 155"/>
                <a:gd name="T6" fmla="*/ 27 w 153"/>
                <a:gd name="T7" fmla="*/ 7 h 155"/>
                <a:gd name="T8" fmla="*/ 25 w 153"/>
                <a:gd name="T9" fmla="*/ 4 h 155"/>
                <a:gd name="T10" fmla="*/ 23 w 153"/>
                <a:gd name="T11" fmla="*/ 2 h 155"/>
                <a:gd name="T12" fmla="*/ 22 w 153"/>
                <a:gd name="T13" fmla="*/ 1 h 155"/>
                <a:gd name="T14" fmla="*/ 21 w 153"/>
                <a:gd name="T15" fmla="*/ 1 h 155"/>
                <a:gd name="T16" fmla="*/ 18 w 153"/>
                <a:gd name="T17" fmla="*/ 0 h 155"/>
                <a:gd name="T18" fmla="*/ 15 w 153"/>
                <a:gd name="T19" fmla="*/ 0 h 155"/>
                <a:gd name="T20" fmla="*/ 12 w 153"/>
                <a:gd name="T21" fmla="*/ 0 h 155"/>
                <a:gd name="T22" fmla="*/ 9 w 153"/>
                <a:gd name="T23" fmla="*/ 1 h 155"/>
                <a:gd name="T24" fmla="*/ 6 w 153"/>
                <a:gd name="T25" fmla="*/ 2 h 155"/>
                <a:gd name="T26" fmla="*/ 4 w 153"/>
                <a:gd name="T27" fmla="*/ 4 h 155"/>
                <a:gd name="T28" fmla="*/ 2 w 153"/>
                <a:gd name="T29" fmla="*/ 7 h 155"/>
                <a:gd name="T30" fmla="*/ 1 w 153"/>
                <a:gd name="T31" fmla="*/ 9 h 155"/>
                <a:gd name="T32" fmla="*/ 0 w 153"/>
                <a:gd name="T33" fmla="*/ 12 h 155"/>
                <a:gd name="T34" fmla="*/ 0 w 153"/>
                <a:gd name="T35" fmla="*/ 15 h 155"/>
                <a:gd name="T36" fmla="*/ 0 w 153"/>
                <a:gd name="T37" fmla="*/ 19 h 155"/>
                <a:gd name="T38" fmla="*/ 1 w 153"/>
                <a:gd name="T39" fmla="*/ 22 h 155"/>
                <a:gd name="T40" fmla="*/ 1 w 153"/>
                <a:gd name="T41" fmla="*/ 23 h 155"/>
                <a:gd name="T42" fmla="*/ 2 w 153"/>
                <a:gd name="T43" fmla="*/ 24 h 155"/>
                <a:gd name="T44" fmla="*/ 4 w 153"/>
                <a:gd name="T45" fmla="*/ 26 h 155"/>
                <a:gd name="T46" fmla="*/ 6 w 153"/>
                <a:gd name="T47" fmla="*/ 28 h 155"/>
                <a:gd name="T48" fmla="*/ 9 w 153"/>
                <a:gd name="T49" fmla="*/ 30 h 155"/>
                <a:gd name="T50" fmla="*/ 12 w 153"/>
                <a:gd name="T51" fmla="*/ 31 h 155"/>
                <a:gd name="T52" fmla="*/ 15 w 153"/>
                <a:gd name="T53" fmla="*/ 31 h 155"/>
                <a:gd name="T54" fmla="*/ 16 w 153"/>
                <a:gd name="T55" fmla="*/ 31 h 155"/>
                <a:gd name="T56" fmla="*/ 16 w 153"/>
                <a:gd name="T57" fmla="*/ 31 h 155"/>
                <a:gd name="T58" fmla="*/ 16 w 153"/>
                <a:gd name="T59" fmla="*/ 31 h 155"/>
                <a:gd name="T60" fmla="*/ 17 w 153"/>
                <a:gd name="T61" fmla="*/ 31 h 155"/>
                <a:gd name="T62" fmla="*/ 18 w 153"/>
                <a:gd name="T63" fmla="*/ 31 h 155"/>
                <a:gd name="T64" fmla="*/ 19 w 153"/>
                <a:gd name="T65" fmla="*/ 30 h 155"/>
                <a:gd name="T66" fmla="*/ 21 w 153"/>
                <a:gd name="T67" fmla="*/ 30 h 155"/>
                <a:gd name="T68" fmla="*/ 22 w 153"/>
                <a:gd name="T69" fmla="*/ 29 h 155"/>
                <a:gd name="T70" fmla="*/ 23 w 153"/>
                <a:gd name="T71" fmla="*/ 28 h 155"/>
                <a:gd name="T72" fmla="*/ 24 w 153"/>
                <a:gd name="T73" fmla="*/ 27 h 155"/>
                <a:gd name="T74" fmla="*/ 25 w 153"/>
                <a:gd name="T75" fmla="*/ 26 h 155"/>
                <a:gd name="T76" fmla="*/ 27 w 153"/>
                <a:gd name="T77" fmla="*/ 24 h 155"/>
                <a:gd name="T78" fmla="*/ 28 w 153"/>
                <a:gd name="T79" fmla="*/ 23 h 155"/>
                <a:gd name="T80" fmla="*/ 29 w 153"/>
                <a:gd name="T81" fmla="*/ 22 h 155"/>
                <a:gd name="T82" fmla="*/ 29 w 153"/>
                <a:gd name="T83" fmla="*/ 21 h 155"/>
                <a:gd name="T84" fmla="*/ 29 w 153"/>
                <a:gd name="T85" fmla="*/ 20 h 155"/>
                <a:gd name="T86" fmla="*/ 29 w 153"/>
                <a:gd name="T87" fmla="*/ 20 h 155"/>
                <a:gd name="T88" fmla="*/ 29 w 153"/>
                <a:gd name="T89" fmla="*/ 20 h 155"/>
                <a:gd name="T90" fmla="*/ 29 w 153"/>
                <a:gd name="T91" fmla="*/ 19 h 155"/>
                <a:gd name="T92" fmla="*/ 30 w 153"/>
                <a:gd name="T93" fmla="*/ 15 h 1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53"/>
                <a:gd name="T142" fmla="*/ 0 h 155"/>
                <a:gd name="T143" fmla="*/ 153 w 153"/>
                <a:gd name="T144" fmla="*/ 155 h 1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53" h="155">
                  <a:moveTo>
                    <a:pt x="153" y="77"/>
                  </a:moveTo>
                  <a:lnTo>
                    <a:pt x="150" y="60"/>
                  </a:lnTo>
                  <a:lnTo>
                    <a:pt x="147" y="46"/>
                  </a:lnTo>
                  <a:lnTo>
                    <a:pt x="139" y="33"/>
                  </a:lnTo>
                  <a:lnTo>
                    <a:pt x="130" y="21"/>
                  </a:lnTo>
                  <a:lnTo>
                    <a:pt x="117" y="11"/>
                  </a:lnTo>
                  <a:lnTo>
                    <a:pt x="111" y="7"/>
                  </a:lnTo>
                  <a:lnTo>
                    <a:pt x="105" y="4"/>
                  </a:lnTo>
                  <a:lnTo>
                    <a:pt x="90" y="1"/>
                  </a:lnTo>
                  <a:lnTo>
                    <a:pt x="75" y="0"/>
                  </a:lnTo>
                  <a:lnTo>
                    <a:pt x="60" y="1"/>
                  </a:lnTo>
                  <a:lnTo>
                    <a:pt x="46" y="4"/>
                  </a:lnTo>
                  <a:lnTo>
                    <a:pt x="32" y="11"/>
                  </a:lnTo>
                  <a:lnTo>
                    <a:pt x="21" y="21"/>
                  </a:lnTo>
                  <a:lnTo>
                    <a:pt x="11" y="33"/>
                  </a:lnTo>
                  <a:lnTo>
                    <a:pt x="4" y="46"/>
                  </a:lnTo>
                  <a:lnTo>
                    <a:pt x="1" y="60"/>
                  </a:lnTo>
                  <a:lnTo>
                    <a:pt x="0" y="77"/>
                  </a:lnTo>
                  <a:lnTo>
                    <a:pt x="1" y="93"/>
                  </a:lnTo>
                  <a:lnTo>
                    <a:pt x="4" y="108"/>
                  </a:lnTo>
                  <a:lnTo>
                    <a:pt x="6" y="113"/>
                  </a:lnTo>
                  <a:lnTo>
                    <a:pt x="11" y="120"/>
                  </a:lnTo>
                  <a:lnTo>
                    <a:pt x="21" y="131"/>
                  </a:lnTo>
                  <a:lnTo>
                    <a:pt x="32" y="140"/>
                  </a:lnTo>
                  <a:lnTo>
                    <a:pt x="46" y="148"/>
                  </a:lnTo>
                  <a:lnTo>
                    <a:pt x="60" y="153"/>
                  </a:lnTo>
                  <a:lnTo>
                    <a:pt x="75" y="155"/>
                  </a:lnTo>
                  <a:lnTo>
                    <a:pt x="82" y="154"/>
                  </a:lnTo>
                  <a:lnTo>
                    <a:pt x="82" y="153"/>
                  </a:lnTo>
                  <a:lnTo>
                    <a:pt x="83" y="153"/>
                  </a:lnTo>
                  <a:lnTo>
                    <a:pt x="86" y="153"/>
                  </a:lnTo>
                  <a:lnTo>
                    <a:pt x="90" y="153"/>
                  </a:lnTo>
                  <a:lnTo>
                    <a:pt x="97" y="151"/>
                  </a:lnTo>
                  <a:lnTo>
                    <a:pt x="105" y="148"/>
                  </a:lnTo>
                  <a:lnTo>
                    <a:pt x="111" y="144"/>
                  </a:lnTo>
                  <a:lnTo>
                    <a:pt x="117" y="140"/>
                  </a:lnTo>
                  <a:lnTo>
                    <a:pt x="123" y="136"/>
                  </a:lnTo>
                  <a:lnTo>
                    <a:pt x="130" y="131"/>
                  </a:lnTo>
                  <a:lnTo>
                    <a:pt x="139" y="120"/>
                  </a:lnTo>
                  <a:lnTo>
                    <a:pt x="142" y="113"/>
                  </a:lnTo>
                  <a:lnTo>
                    <a:pt x="147" y="108"/>
                  </a:lnTo>
                  <a:lnTo>
                    <a:pt x="147" y="103"/>
                  </a:lnTo>
                  <a:lnTo>
                    <a:pt x="147" y="101"/>
                  </a:lnTo>
                  <a:lnTo>
                    <a:pt x="147" y="100"/>
                  </a:lnTo>
                  <a:lnTo>
                    <a:pt x="148" y="100"/>
                  </a:lnTo>
                  <a:lnTo>
                    <a:pt x="150" y="93"/>
                  </a:lnTo>
                  <a:lnTo>
                    <a:pt x="153" y="77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4" name="Freeform 58"/>
            <p:cNvSpPr/>
            <p:nvPr/>
          </p:nvSpPr>
          <p:spPr bwMode="auto">
            <a:xfrm>
              <a:off x="878" y="1525"/>
              <a:ext cx="38" cy="39"/>
            </a:xfrm>
            <a:custGeom>
              <a:avLst/>
              <a:gdLst>
                <a:gd name="T0" fmla="*/ 38 w 190"/>
                <a:gd name="T1" fmla="*/ 19 h 194"/>
                <a:gd name="T2" fmla="*/ 38 w 190"/>
                <a:gd name="T3" fmla="*/ 15 h 194"/>
                <a:gd name="T4" fmla="*/ 36 w 190"/>
                <a:gd name="T5" fmla="*/ 12 h 194"/>
                <a:gd name="T6" fmla="*/ 35 w 190"/>
                <a:gd name="T7" fmla="*/ 8 h 194"/>
                <a:gd name="T8" fmla="*/ 32 w 190"/>
                <a:gd name="T9" fmla="*/ 5 h 194"/>
                <a:gd name="T10" fmla="*/ 29 w 190"/>
                <a:gd name="T11" fmla="*/ 3 h 194"/>
                <a:gd name="T12" fmla="*/ 26 w 190"/>
                <a:gd name="T13" fmla="*/ 1 h 194"/>
                <a:gd name="T14" fmla="*/ 23 w 190"/>
                <a:gd name="T15" fmla="*/ 0 h 194"/>
                <a:gd name="T16" fmla="*/ 19 w 190"/>
                <a:gd name="T17" fmla="*/ 0 h 194"/>
                <a:gd name="T18" fmla="*/ 15 w 190"/>
                <a:gd name="T19" fmla="*/ 0 h 194"/>
                <a:gd name="T20" fmla="*/ 11 w 190"/>
                <a:gd name="T21" fmla="*/ 1 h 194"/>
                <a:gd name="T22" fmla="*/ 8 w 190"/>
                <a:gd name="T23" fmla="*/ 3 h 194"/>
                <a:gd name="T24" fmla="*/ 5 w 190"/>
                <a:gd name="T25" fmla="*/ 5 h 194"/>
                <a:gd name="T26" fmla="*/ 3 w 190"/>
                <a:gd name="T27" fmla="*/ 8 h 194"/>
                <a:gd name="T28" fmla="*/ 1 w 190"/>
                <a:gd name="T29" fmla="*/ 12 h 194"/>
                <a:gd name="T30" fmla="*/ 0 w 190"/>
                <a:gd name="T31" fmla="*/ 15 h 194"/>
                <a:gd name="T32" fmla="*/ 0 w 190"/>
                <a:gd name="T33" fmla="*/ 19 h 194"/>
                <a:gd name="T34" fmla="*/ 0 w 190"/>
                <a:gd name="T35" fmla="*/ 23 h 194"/>
                <a:gd name="T36" fmla="*/ 1 w 190"/>
                <a:gd name="T37" fmla="*/ 27 h 194"/>
                <a:gd name="T38" fmla="*/ 3 w 190"/>
                <a:gd name="T39" fmla="*/ 30 h 194"/>
                <a:gd name="T40" fmla="*/ 5 w 190"/>
                <a:gd name="T41" fmla="*/ 33 h 194"/>
                <a:gd name="T42" fmla="*/ 8 w 190"/>
                <a:gd name="T43" fmla="*/ 36 h 194"/>
                <a:gd name="T44" fmla="*/ 11 w 190"/>
                <a:gd name="T45" fmla="*/ 37 h 194"/>
                <a:gd name="T46" fmla="*/ 15 w 190"/>
                <a:gd name="T47" fmla="*/ 38 h 194"/>
                <a:gd name="T48" fmla="*/ 19 w 190"/>
                <a:gd name="T49" fmla="*/ 39 h 194"/>
                <a:gd name="T50" fmla="*/ 23 w 190"/>
                <a:gd name="T51" fmla="*/ 38 h 194"/>
                <a:gd name="T52" fmla="*/ 26 w 190"/>
                <a:gd name="T53" fmla="*/ 37 h 194"/>
                <a:gd name="T54" fmla="*/ 29 w 190"/>
                <a:gd name="T55" fmla="*/ 36 h 194"/>
                <a:gd name="T56" fmla="*/ 31 w 190"/>
                <a:gd name="T57" fmla="*/ 34 h 194"/>
                <a:gd name="T58" fmla="*/ 31 w 190"/>
                <a:gd name="T59" fmla="*/ 34 h 194"/>
                <a:gd name="T60" fmla="*/ 31 w 190"/>
                <a:gd name="T61" fmla="*/ 33 h 194"/>
                <a:gd name="T62" fmla="*/ 32 w 190"/>
                <a:gd name="T63" fmla="*/ 33 h 194"/>
                <a:gd name="T64" fmla="*/ 33 w 190"/>
                <a:gd name="T65" fmla="*/ 32 h 194"/>
                <a:gd name="T66" fmla="*/ 33 w 190"/>
                <a:gd name="T67" fmla="*/ 32 h 194"/>
                <a:gd name="T68" fmla="*/ 34 w 190"/>
                <a:gd name="T69" fmla="*/ 31 h 194"/>
                <a:gd name="T70" fmla="*/ 35 w 190"/>
                <a:gd name="T71" fmla="*/ 30 h 194"/>
                <a:gd name="T72" fmla="*/ 36 w 190"/>
                <a:gd name="T73" fmla="*/ 27 h 194"/>
                <a:gd name="T74" fmla="*/ 38 w 190"/>
                <a:gd name="T75" fmla="*/ 23 h 194"/>
                <a:gd name="T76" fmla="*/ 38 w 190"/>
                <a:gd name="T77" fmla="*/ 22 h 194"/>
                <a:gd name="T78" fmla="*/ 38 w 190"/>
                <a:gd name="T79" fmla="*/ 21 h 194"/>
                <a:gd name="T80" fmla="*/ 38 w 190"/>
                <a:gd name="T81" fmla="*/ 19 h 19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0"/>
                <a:gd name="T124" fmla="*/ 0 h 194"/>
                <a:gd name="T125" fmla="*/ 190 w 190"/>
                <a:gd name="T126" fmla="*/ 194 h 19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0" h="194">
                  <a:moveTo>
                    <a:pt x="190" y="96"/>
                  </a:moveTo>
                  <a:lnTo>
                    <a:pt x="188" y="76"/>
                  </a:lnTo>
                  <a:lnTo>
                    <a:pt x="182" y="58"/>
                  </a:lnTo>
                  <a:lnTo>
                    <a:pt x="173" y="41"/>
                  </a:lnTo>
                  <a:lnTo>
                    <a:pt x="162" y="27"/>
                  </a:lnTo>
                  <a:lnTo>
                    <a:pt x="147" y="15"/>
                  </a:lnTo>
                  <a:lnTo>
                    <a:pt x="131" y="7"/>
                  </a:lnTo>
                  <a:lnTo>
                    <a:pt x="113" y="1"/>
                  </a:lnTo>
                  <a:lnTo>
                    <a:pt x="95" y="0"/>
                  </a:lnTo>
                  <a:lnTo>
                    <a:pt x="75" y="1"/>
                  </a:lnTo>
                  <a:lnTo>
                    <a:pt x="56" y="7"/>
                  </a:lnTo>
                  <a:lnTo>
                    <a:pt x="39" y="15"/>
                  </a:lnTo>
                  <a:lnTo>
                    <a:pt x="26" y="27"/>
                  </a:lnTo>
                  <a:lnTo>
                    <a:pt x="13" y="41"/>
                  </a:lnTo>
                  <a:lnTo>
                    <a:pt x="5" y="58"/>
                  </a:lnTo>
                  <a:lnTo>
                    <a:pt x="1" y="76"/>
                  </a:lnTo>
                  <a:lnTo>
                    <a:pt x="0" y="96"/>
                  </a:lnTo>
                  <a:lnTo>
                    <a:pt x="1" y="115"/>
                  </a:lnTo>
                  <a:lnTo>
                    <a:pt x="5" y="134"/>
                  </a:lnTo>
                  <a:lnTo>
                    <a:pt x="13" y="149"/>
                  </a:lnTo>
                  <a:lnTo>
                    <a:pt x="26" y="164"/>
                  </a:lnTo>
                  <a:lnTo>
                    <a:pt x="39" y="177"/>
                  </a:lnTo>
                  <a:lnTo>
                    <a:pt x="56" y="186"/>
                  </a:lnTo>
                  <a:lnTo>
                    <a:pt x="75" y="191"/>
                  </a:lnTo>
                  <a:lnTo>
                    <a:pt x="95" y="194"/>
                  </a:lnTo>
                  <a:lnTo>
                    <a:pt x="113" y="191"/>
                  </a:lnTo>
                  <a:lnTo>
                    <a:pt x="131" y="186"/>
                  </a:lnTo>
                  <a:lnTo>
                    <a:pt x="147" y="177"/>
                  </a:lnTo>
                  <a:lnTo>
                    <a:pt x="154" y="170"/>
                  </a:lnTo>
                  <a:lnTo>
                    <a:pt x="155" y="168"/>
                  </a:lnTo>
                  <a:lnTo>
                    <a:pt x="157" y="166"/>
                  </a:lnTo>
                  <a:lnTo>
                    <a:pt x="162" y="164"/>
                  </a:lnTo>
                  <a:lnTo>
                    <a:pt x="164" y="160"/>
                  </a:lnTo>
                  <a:lnTo>
                    <a:pt x="165" y="157"/>
                  </a:lnTo>
                  <a:lnTo>
                    <a:pt x="168" y="156"/>
                  </a:lnTo>
                  <a:lnTo>
                    <a:pt x="173" y="149"/>
                  </a:lnTo>
                  <a:lnTo>
                    <a:pt x="182" y="134"/>
                  </a:lnTo>
                  <a:lnTo>
                    <a:pt x="188" y="115"/>
                  </a:lnTo>
                  <a:lnTo>
                    <a:pt x="188" y="110"/>
                  </a:lnTo>
                  <a:lnTo>
                    <a:pt x="189" y="105"/>
                  </a:lnTo>
                  <a:lnTo>
                    <a:pt x="190" y="9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5" name="Rectangle 59"/>
            <p:cNvSpPr>
              <a:spLocks noChangeArrowheads="1"/>
            </p:cNvSpPr>
            <p:nvPr/>
          </p:nvSpPr>
          <p:spPr bwMode="auto">
            <a:xfrm>
              <a:off x="167" y="1957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1900">
                  <a:solidFill>
                    <a:srgbClr val="000000"/>
                  </a:solidFill>
                  <a:latin typeface="隶书" panose="02010509060101010101" pitchFamily="49" charset="-122"/>
                  <a:ea typeface="隶书" panose="02010509060101010101" pitchFamily="49" charset="-122"/>
                  <a:sym typeface="Wingdings" panose="05000000000000000000" pitchFamily="2" charset="2"/>
                </a:rPr>
                <a:t>A</a:t>
              </a:r>
              <a:endPara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12316" name="Rectangle 60"/>
            <p:cNvSpPr>
              <a:spLocks noChangeArrowheads="1"/>
            </p:cNvSpPr>
            <p:nvPr/>
          </p:nvSpPr>
          <p:spPr bwMode="auto">
            <a:xfrm>
              <a:off x="973" y="1333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1900">
                  <a:solidFill>
                    <a:srgbClr val="000000"/>
                  </a:solidFill>
                  <a:latin typeface="隶书" panose="02010509060101010101" pitchFamily="49" charset="-122"/>
                  <a:ea typeface="隶书" panose="02010509060101010101" pitchFamily="49" charset="-122"/>
                  <a:sym typeface="Wingdings" panose="05000000000000000000" pitchFamily="2" charset="2"/>
                </a:rPr>
                <a:t>B</a:t>
              </a:r>
              <a:endPara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12317" name="AutoShape 61"/>
            <p:cNvSpPr>
              <a:spLocks noChangeArrowheads="1"/>
            </p:cNvSpPr>
            <p:nvPr/>
          </p:nvSpPr>
          <p:spPr bwMode="auto">
            <a:xfrm>
              <a:off x="280" y="1357"/>
              <a:ext cx="655" cy="984"/>
            </a:xfrm>
            <a:prstGeom prst="can">
              <a:avLst>
                <a:gd name="adj" fmla="val 37557"/>
              </a:avLst>
            </a:prstGeom>
            <a:solidFill>
              <a:srgbClr val="FFCC99"/>
            </a:solidFill>
            <a:ln w="952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8" name="Freeform 62"/>
            <p:cNvSpPr/>
            <p:nvPr/>
          </p:nvSpPr>
          <p:spPr bwMode="auto">
            <a:xfrm>
              <a:off x="280" y="2149"/>
              <a:ext cx="655" cy="96"/>
            </a:xfrm>
            <a:custGeom>
              <a:avLst/>
              <a:gdLst>
                <a:gd name="T0" fmla="*/ 0 w 864"/>
                <a:gd name="T1" fmla="*/ 96 h 96"/>
                <a:gd name="T2" fmla="*/ 328 w 864"/>
                <a:gd name="T3" fmla="*/ 0 h 96"/>
                <a:gd name="T4" fmla="*/ 655 w 864"/>
                <a:gd name="T5" fmla="*/ 96 h 96"/>
                <a:gd name="T6" fmla="*/ 0 60000 65536"/>
                <a:gd name="T7" fmla="*/ 0 60000 65536"/>
                <a:gd name="T8" fmla="*/ 0 60000 65536"/>
                <a:gd name="T9" fmla="*/ 0 w 864"/>
                <a:gd name="T10" fmla="*/ 0 h 96"/>
                <a:gd name="T11" fmla="*/ 864 w 86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96">
                  <a:moveTo>
                    <a:pt x="0" y="96"/>
                  </a:moveTo>
                  <a:cubicBezTo>
                    <a:pt x="144" y="48"/>
                    <a:pt x="288" y="0"/>
                    <a:pt x="432" y="0"/>
                  </a:cubicBezTo>
                  <a:cubicBezTo>
                    <a:pt x="576" y="0"/>
                    <a:pt x="792" y="80"/>
                    <a:pt x="864" y="96"/>
                  </a:cubicBezTo>
                </a:path>
              </a:pathLst>
            </a:custGeom>
            <a:noFill/>
            <a:ln w="9525">
              <a:solidFill>
                <a:srgbClr val="5763FB"/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2294" name="AutoShape 63"/>
          <p:cNvSpPr>
            <a:spLocks noChangeArrowheads="1"/>
          </p:cNvSpPr>
          <p:nvPr/>
        </p:nvSpPr>
        <p:spPr bwMode="auto">
          <a:xfrm>
            <a:off x="1763713" y="2781300"/>
            <a:ext cx="865187" cy="433388"/>
          </a:xfrm>
          <a:prstGeom prst="rightArrow">
            <a:avLst>
              <a:gd name="adj1" fmla="val 50000"/>
              <a:gd name="adj2" fmla="val 4990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24" name="Text Box 64"/>
          <p:cNvSpPr txBox="1">
            <a:spLocks noChangeArrowheads="1"/>
          </p:cNvSpPr>
          <p:nvPr/>
        </p:nvSpPr>
        <p:spPr bwMode="auto">
          <a:xfrm>
            <a:off x="34925" y="3789363"/>
            <a:ext cx="460851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分析：由于老鼠是沿着圆柱的表面爬行的，故需把圆柱展开成平面图形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根据两点之间线段最短，可以发现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分别在圆柱侧面展开图的宽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1m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处和长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24m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的中点处，即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AB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长为最短路线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.(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如图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en-US" altLang="zh-CN" sz="2800" b="1" dirty="0">
              <a:solidFill>
                <a:srgbClr val="9900FF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3" name="Group 65"/>
          <p:cNvGrpSpPr/>
          <p:nvPr/>
        </p:nvGrpSpPr>
        <p:grpSpPr bwMode="auto">
          <a:xfrm>
            <a:off x="4765675" y="3459163"/>
            <a:ext cx="4775200" cy="2562225"/>
            <a:chOff x="3288" y="2478"/>
            <a:chExt cx="3008" cy="1614"/>
          </a:xfrm>
        </p:grpSpPr>
        <p:sp>
          <p:nvSpPr>
            <p:cNvPr id="12305" name="Text Box 66"/>
            <p:cNvSpPr txBox="1">
              <a:spLocks noChangeArrowheads="1"/>
            </p:cNvSpPr>
            <p:nvPr/>
          </p:nvSpPr>
          <p:spPr bwMode="auto">
            <a:xfrm>
              <a:off x="3288" y="2478"/>
              <a:ext cx="21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800" b="1">
                  <a:latin typeface="Times New Roman" panose="02020603050405020304" pitchFamily="18" charset="0"/>
                  <a:sym typeface="Wingdings" panose="05000000000000000000" pitchFamily="2" charset="2"/>
                </a:rPr>
                <a:t>      AC =  6 – 1 = 5 </a:t>
              </a:r>
              <a:r>
                <a:rPr lang="zh-CN" altLang="en-US" sz="2800" b="1">
                  <a:latin typeface="Times New Roman" panose="02020603050405020304" pitchFamily="18" charset="0"/>
                  <a:sym typeface="Wingdings" panose="05000000000000000000" pitchFamily="2" charset="2"/>
                </a:rPr>
                <a:t>，</a:t>
              </a:r>
            </a:p>
          </p:txBody>
        </p:sp>
        <p:grpSp>
          <p:nvGrpSpPr>
            <p:cNvPr id="12306" name="Group 67"/>
            <p:cNvGrpSpPr/>
            <p:nvPr/>
          </p:nvGrpSpPr>
          <p:grpSpPr bwMode="auto">
            <a:xfrm>
              <a:off x="3651" y="2796"/>
              <a:ext cx="2645" cy="1296"/>
              <a:chOff x="3651" y="2796"/>
              <a:chExt cx="2645" cy="1296"/>
            </a:xfrm>
          </p:grpSpPr>
          <p:sp>
            <p:nvSpPr>
              <p:cNvPr id="12308" name="Text Box 68"/>
              <p:cNvSpPr txBox="1">
                <a:spLocks noChangeArrowheads="1"/>
              </p:cNvSpPr>
              <p:nvPr/>
            </p:nvSpPr>
            <p:spPr bwMode="auto">
              <a:xfrm>
                <a:off x="3651" y="2796"/>
                <a:ext cx="2645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zh-CN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BC = 24 ×      =  12</a:t>
                </a:r>
                <a:r>
                  <a:rPr lang="zh-CN" altLang="en-US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        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zh-CN" altLang="en-US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由勾股定理得 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zh-CN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AB</a:t>
                </a:r>
                <a:r>
                  <a:rPr lang="en-US" altLang="zh-CN" sz="2800" b="1" baseline="30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altLang="zh-CN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= AC</a:t>
                </a:r>
                <a:r>
                  <a:rPr lang="en-US" altLang="zh-CN" sz="2800" b="1" baseline="30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altLang="zh-CN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+ BC</a:t>
                </a:r>
                <a:r>
                  <a:rPr lang="en-US" altLang="zh-CN" sz="2800" b="1" baseline="30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altLang="zh-CN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=169,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zh-CN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∴AB=13(m) .</a:t>
                </a:r>
              </a:p>
            </p:txBody>
          </p:sp>
          <p:sp>
            <p:nvSpPr>
              <p:cNvPr id="12309" name="Line 69"/>
              <p:cNvSpPr>
                <a:spLocks noChangeShapeType="1"/>
              </p:cNvSpPr>
              <p:nvPr/>
            </p:nvSpPr>
            <p:spPr bwMode="auto">
              <a:xfrm>
                <a:off x="4760" y="29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310" name="Text Box 70"/>
              <p:cNvSpPr txBox="1">
                <a:spLocks noChangeArrowheads="1"/>
              </p:cNvSpPr>
              <p:nvPr/>
            </p:nvSpPr>
            <p:spPr bwMode="auto">
              <a:xfrm>
                <a:off x="4740" y="2936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zh-CN" sz="2000" b="1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endParaRPr lang="en-US" altLang="zh-CN" sz="2800" b="1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sp>
          <p:nvSpPr>
            <p:cNvPr id="12307" name="Text Box 71"/>
            <p:cNvSpPr txBox="1">
              <a:spLocks noChangeArrowheads="1"/>
            </p:cNvSpPr>
            <p:nvPr/>
          </p:nvSpPr>
          <p:spPr bwMode="auto">
            <a:xfrm>
              <a:off x="4740" y="2765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000" b="1">
                  <a:latin typeface="Times New Roman" panose="02020603050405020304" pitchFamily="18" charset="0"/>
                  <a:sym typeface="Wingdings" panose="05000000000000000000" pitchFamily="2" charset="2"/>
                </a:rPr>
                <a:t>1</a:t>
              </a:r>
              <a:endPara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</p:grpSp>
      <p:grpSp>
        <p:nvGrpSpPr>
          <p:cNvPr id="12297" name="Group 72"/>
          <p:cNvGrpSpPr/>
          <p:nvPr/>
        </p:nvGrpSpPr>
        <p:grpSpPr bwMode="auto">
          <a:xfrm>
            <a:off x="2930525" y="2133600"/>
            <a:ext cx="2146300" cy="1397000"/>
            <a:chOff x="2154" y="2187"/>
            <a:chExt cx="1352" cy="880"/>
          </a:xfrm>
        </p:grpSpPr>
        <p:sp>
          <p:nvSpPr>
            <p:cNvPr id="12299" name="Text Box 73"/>
            <p:cNvSpPr txBox="1">
              <a:spLocks noChangeArrowheads="1"/>
            </p:cNvSpPr>
            <p:nvPr/>
          </p:nvSpPr>
          <p:spPr bwMode="auto">
            <a:xfrm>
              <a:off x="2838" y="2187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000" b="1" i="1">
                  <a:latin typeface="Times New Roman" panose="02020603050405020304" pitchFamily="18" charset="0"/>
                  <a:sym typeface="Wingdings" panose="05000000000000000000" pitchFamily="2" charset="2"/>
                </a:rPr>
                <a:t>B</a:t>
              </a:r>
              <a:endPara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grpSp>
          <p:nvGrpSpPr>
            <p:cNvPr id="12300" name="Group 74"/>
            <p:cNvGrpSpPr/>
            <p:nvPr/>
          </p:nvGrpSpPr>
          <p:grpSpPr bwMode="auto">
            <a:xfrm>
              <a:off x="2154" y="2205"/>
              <a:ext cx="1352" cy="862"/>
              <a:chOff x="2154" y="2205"/>
              <a:chExt cx="1352" cy="862"/>
            </a:xfrm>
          </p:grpSpPr>
          <p:sp>
            <p:nvSpPr>
              <p:cNvPr id="12301" name="Rectangle 75"/>
              <p:cNvSpPr>
                <a:spLocks noChangeArrowheads="1"/>
              </p:cNvSpPr>
              <p:nvPr/>
            </p:nvSpPr>
            <p:spPr bwMode="auto">
              <a:xfrm>
                <a:off x="2327" y="2386"/>
                <a:ext cx="1179" cy="68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2" name="Text Box 76"/>
              <p:cNvSpPr txBox="1">
                <a:spLocks noChangeArrowheads="1"/>
              </p:cNvSpPr>
              <p:nvPr/>
            </p:nvSpPr>
            <p:spPr bwMode="auto">
              <a:xfrm>
                <a:off x="2154" y="2726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zh-CN" sz="2000" b="1" i="1">
                    <a:latin typeface="Times New Roman" panose="02020603050405020304" pitchFamily="18" charset="0"/>
                    <a:sym typeface="Wingdings" panose="05000000000000000000" pitchFamily="2" charset="2"/>
                  </a:rPr>
                  <a:t>A</a:t>
                </a:r>
                <a:endParaRPr lang="en-US" altLang="zh-CN" sz="2800" b="1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12303" name="Text Box 77"/>
              <p:cNvSpPr txBox="1">
                <a:spLocks noChangeArrowheads="1"/>
              </p:cNvSpPr>
              <p:nvPr/>
            </p:nvSpPr>
            <p:spPr bwMode="auto">
              <a:xfrm>
                <a:off x="2163" y="2205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zh-CN" sz="2000" b="1" i="1">
                    <a:latin typeface="Times New Roman" panose="02020603050405020304" pitchFamily="18" charset="0"/>
                    <a:sym typeface="Wingdings" panose="05000000000000000000" pitchFamily="2" charset="2"/>
                  </a:rPr>
                  <a:t>C</a:t>
                </a:r>
                <a:endParaRPr lang="en-US" altLang="zh-CN" sz="2800" b="1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12304" name="Line 78"/>
              <p:cNvSpPr>
                <a:spLocks noChangeShapeType="1"/>
              </p:cNvSpPr>
              <p:nvPr/>
            </p:nvSpPr>
            <p:spPr bwMode="auto">
              <a:xfrm flipH="1">
                <a:off x="2323" y="2386"/>
                <a:ext cx="593" cy="4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pic>
        <p:nvPicPr>
          <p:cNvPr id="41039" name="Picture 7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2708275"/>
            <a:ext cx="10810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4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WordArt 52"/>
          <p:cNvSpPr>
            <a:spLocks noChangeArrowheads="1" noChangeShapeType="1" noTextEdit="1"/>
          </p:cNvSpPr>
          <p:nvPr/>
        </p:nvSpPr>
        <p:spPr bwMode="auto">
          <a:xfrm>
            <a:off x="2444750" y="584201"/>
            <a:ext cx="3816350" cy="57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solidFill>
                  <a:schemeClr val="bg1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当堂训练</a:t>
            </a:r>
          </a:p>
        </p:txBody>
      </p:sp>
      <p:sp>
        <p:nvSpPr>
          <p:cNvPr id="13316" name="Text Box 92"/>
          <p:cNvSpPr txBox="1">
            <a:spLocks noChangeArrowheads="1"/>
          </p:cNvSpPr>
          <p:nvPr/>
        </p:nvSpPr>
        <p:spPr bwMode="auto">
          <a:xfrm>
            <a:off x="233313" y="1772816"/>
            <a:ext cx="8496300" cy="448738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1.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如果圆柱的两底面积之和等于侧面积，那么母线与底面直径之比等于</a:t>
            </a:r>
            <a:r>
              <a:rPr lang="zh-CN" altLang="en-US" sz="2800" b="1" u="sng" dirty="0">
                <a:latin typeface="宋体" panose="02010600030101010101" pitchFamily="2" charset="-122"/>
                <a:sym typeface="Wingdings" panose="05000000000000000000" pitchFamily="2" charset="2"/>
              </a:rPr>
              <a:t>             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。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用两张全等的矩形纸分别卷成两个形状不同的柱面（即圆柱的侧面）。设较高圆柱的侧面积和底面半径分别为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和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，较矮圆柱的侧面积和底面半径分别为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和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那么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      )</a:t>
            </a:r>
          </a:p>
          <a:p>
            <a:pPr lvl="1" algn="just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(A) 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 =S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,r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 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=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          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(B) 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 = 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,r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＞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</a:p>
          <a:p>
            <a:pPr lvl="1" algn="just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(C) 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 = 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,r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＜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         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(D) 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≠S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,r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 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=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800" b="1" dirty="0" smtClean="0">
                <a:latin typeface="宋体" panose="02010600030101010101" pitchFamily="2" charset="-122"/>
                <a:sym typeface="Wingdings" panose="05000000000000000000" pitchFamily="2" charset="2"/>
              </a:rPr>
              <a:t>R</a:t>
            </a:r>
            <a:r>
              <a:rPr lang="en-US" altLang="zh-CN" sz="2800" b="1" baseline="-25000" dirty="0" smtClean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endParaRPr lang="en-US" altLang="zh-CN" sz="2800" b="1" dirty="0">
              <a:latin typeface="宋体" panose="02010600030101010101" pitchFamily="2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51"/>
          <p:cNvSpPr txBox="1">
            <a:spLocks noChangeArrowheads="1"/>
          </p:cNvSpPr>
          <p:nvPr/>
        </p:nvSpPr>
        <p:spPr bwMode="auto">
          <a:xfrm>
            <a:off x="250825" y="404664"/>
            <a:ext cx="8640762" cy="2568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algn="just" eaLnBrk="1" hangingPunct="1">
              <a:lnSpc>
                <a:spcPct val="135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3.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一矩形纸板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两边长分别为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2cm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和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4cm,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绕一边所在直线旋转一周所形成几何体的表面积为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      )</a:t>
            </a:r>
          </a:p>
          <a:p>
            <a:pPr lvl="1" algn="just" eaLnBrk="1" hangingPunct="1">
              <a:lnSpc>
                <a:spcPct val="135000"/>
              </a:lnSpc>
              <a:spcBef>
                <a:spcPct val="20000"/>
              </a:spcBef>
            </a:pP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(A)24πcm</a:t>
            </a:r>
            <a:r>
              <a:rPr lang="en-US" altLang="zh-CN" sz="2800" b="1" baseline="30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          (B) 24πcm</a:t>
            </a:r>
            <a:r>
              <a:rPr lang="en-US" altLang="zh-CN" sz="2800" b="1" baseline="30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或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48πcm</a:t>
            </a:r>
            <a:r>
              <a:rPr lang="en-US" altLang="zh-CN" sz="2800" b="1" baseline="30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</a:p>
          <a:p>
            <a:pPr lvl="1" algn="just" eaLnBrk="1" hangingPunct="1">
              <a:lnSpc>
                <a:spcPct val="135000"/>
              </a:lnSpc>
              <a:spcBef>
                <a:spcPct val="20000"/>
              </a:spcBef>
            </a:pP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(C)20πcm</a:t>
            </a:r>
            <a:r>
              <a:rPr lang="en-US" altLang="zh-CN" sz="2800" b="1" baseline="30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          (D) 20πcm</a:t>
            </a:r>
            <a:r>
              <a:rPr lang="en-US" altLang="zh-CN" sz="2800" b="1" baseline="30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或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48πcm</a:t>
            </a:r>
            <a:r>
              <a:rPr lang="en-US" altLang="zh-CN" sz="2800" b="1" baseline="30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endParaRPr lang="en-US" altLang="zh-CN" sz="28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4340" name="Text Box 52"/>
          <p:cNvSpPr txBox="1">
            <a:spLocks noChangeArrowheads="1"/>
          </p:cNvSpPr>
          <p:nvPr/>
        </p:nvSpPr>
        <p:spPr bwMode="auto">
          <a:xfrm>
            <a:off x="250825" y="3284538"/>
            <a:ext cx="6697663" cy="30813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algn="just" eaLnBrk="1" hangingPunct="1"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4.</a:t>
            </a:r>
            <a:r>
              <a:rPr lang="zh-CN" altLang="en-US" sz="2800" b="1" dirty="0">
                <a:solidFill>
                  <a:srgbClr val="99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我国古代数学中有这样一道数学题：有一棵树直立在地上，树高</a:t>
            </a:r>
            <a:r>
              <a:rPr lang="en-US" altLang="zh-CN" sz="2800" b="1" dirty="0">
                <a:solidFill>
                  <a:srgbClr val="99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solidFill>
                  <a:srgbClr val="99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丈，粗</a:t>
            </a:r>
            <a:r>
              <a:rPr lang="en-US" altLang="zh-CN" sz="2800" b="1" dirty="0">
                <a:solidFill>
                  <a:srgbClr val="99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3</a:t>
            </a:r>
            <a:r>
              <a:rPr lang="zh-CN" altLang="en-US" sz="2800" b="1" dirty="0">
                <a:solidFill>
                  <a:srgbClr val="99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尺，有一根藤条从树根缠绕而上，缠绕</a:t>
            </a:r>
            <a:r>
              <a:rPr lang="en-US" altLang="zh-CN" sz="2800" b="1" dirty="0">
                <a:solidFill>
                  <a:srgbClr val="99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7</a:t>
            </a:r>
            <a:r>
              <a:rPr lang="zh-CN" altLang="en-US" sz="2800" b="1" dirty="0">
                <a:solidFill>
                  <a:srgbClr val="99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周到达树顶，请问这根藤有多长？（注：枯树可以看成圆柱；树粗</a:t>
            </a:r>
            <a:r>
              <a:rPr lang="en-US" altLang="zh-CN" sz="2800" b="1" dirty="0">
                <a:solidFill>
                  <a:srgbClr val="99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3</a:t>
            </a:r>
            <a:r>
              <a:rPr lang="zh-CN" altLang="en-US" sz="2800" b="1" dirty="0">
                <a:solidFill>
                  <a:srgbClr val="99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尺，指的是：圆柱截面周长为</a:t>
            </a:r>
            <a:r>
              <a:rPr lang="en-US" altLang="zh-CN" sz="2800" b="1" dirty="0">
                <a:solidFill>
                  <a:srgbClr val="99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3</a:t>
            </a:r>
            <a:r>
              <a:rPr lang="zh-CN" altLang="en-US" sz="2800" b="1" dirty="0">
                <a:solidFill>
                  <a:srgbClr val="99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尺。</a:t>
            </a:r>
            <a:r>
              <a:rPr lang="en-US" altLang="zh-CN" sz="2800" b="1" dirty="0">
                <a:solidFill>
                  <a:srgbClr val="99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solidFill>
                  <a:srgbClr val="99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丈＝</a:t>
            </a:r>
            <a:r>
              <a:rPr lang="en-US" altLang="zh-CN" sz="2800" b="1" dirty="0">
                <a:solidFill>
                  <a:srgbClr val="99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10</a:t>
            </a:r>
            <a:r>
              <a:rPr lang="zh-CN" altLang="en-US" sz="2800" b="1" dirty="0">
                <a:solidFill>
                  <a:srgbClr val="99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尺）</a:t>
            </a:r>
            <a:endParaRPr lang="zh-CN" altLang="en-US" sz="2800" b="1" dirty="0">
              <a:solidFill>
                <a:srgbClr val="9900FF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14341" name="Picture 53" descr="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3284538"/>
            <a:ext cx="1979612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3"/>
          <p:cNvSpPr txBox="1">
            <a:spLocks noChangeArrowheads="1"/>
          </p:cNvSpPr>
          <p:nvPr/>
        </p:nvSpPr>
        <p:spPr bwMode="auto">
          <a:xfrm>
            <a:off x="200844" y="1844824"/>
            <a:ext cx="8642350" cy="442582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5.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某种冰淇淋纸筒为圆锥形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其底面半径为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3cm, 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母线长为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8cm,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则制作这种纸筒所需纸片的面积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(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不计加工余料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)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为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(   )  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     A.24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π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cm</a:t>
            </a:r>
            <a:r>
              <a:rPr lang="en-US" altLang="zh-CN" sz="3200" b="1" baseline="30000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B.48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π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cm</a:t>
            </a:r>
            <a:r>
              <a:rPr lang="en-US" altLang="zh-CN" sz="3200" b="1" baseline="30000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     C.30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π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cm</a:t>
            </a:r>
            <a:r>
              <a:rPr lang="en-US" altLang="zh-CN" sz="3200" b="1" baseline="30000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</a:t>
            </a:r>
            <a:r>
              <a:rPr lang="en-US" altLang="zh-CN" sz="3200" b="1" dirty="0" smtClean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D.36</a:t>
            </a:r>
            <a:r>
              <a:rPr lang="en-US" altLang="zh-CN" sz="3200" b="1" dirty="0" smtClean="0">
                <a:solidFill>
                  <a:srgbClr val="00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π</a:t>
            </a:r>
            <a:r>
              <a:rPr lang="en-US" altLang="zh-CN" sz="3200" b="1" dirty="0" smtClean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cm</a:t>
            </a:r>
            <a:r>
              <a:rPr lang="en-US" altLang="zh-CN" sz="3200" b="1" baseline="30000" dirty="0" smtClean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2</a:t>
            </a:r>
            <a:endParaRPr lang="en-US" altLang="zh-CN" sz="3200" b="1" dirty="0">
              <a:solidFill>
                <a:srgbClr val="0066FF"/>
              </a:solidFill>
              <a:latin typeface="Times New Roman" panose="02020603050405020304" pitchFamily="18" charset="0"/>
              <a:ea typeface="楷体_GB2312" pitchFamily="49" charset="-122"/>
              <a:sym typeface="Wingdings" panose="05000000000000000000" pitchFamily="2" charset="2"/>
            </a:endParaRPr>
          </a:p>
          <a:p>
            <a:pPr algn="just"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6.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圆锥的母线长为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10cm,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底面直径为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10cm,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则圆锥的表面积是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(   )cm</a:t>
            </a:r>
            <a:r>
              <a:rPr lang="en-US" altLang="zh-CN" sz="3200" b="1" baseline="30000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.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   A.25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π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 B.50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π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 C.75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π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D.100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π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8"/>
          <p:cNvSpPr>
            <a:spLocks noChangeArrowheads="1" noChangeShapeType="1" noTextEdit="1"/>
          </p:cNvSpPr>
          <p:nvPr/>
        </p:nvSpPr>
        <p:spPr bwMode="auto">
          <a:xfrm>
            <a:off x="1691680" y="465138"/>
            <a:ext cx="3024187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复习回顾</a:t>
            </a:r>
          </a:p>
        </p:txBody>
      </p:sp>
      <p:grpSp>
        <p:nvGrpSpPr>
          <p:cNvPr id="3075" name="Group 19"/>
          <p:cNvGrpSpPr>
            <a:grpSpLocks noChangeAspect="1"/>
          </p:cNvGrpSpPr>
          <p:nvPr/>
        </p:nvGrpSpPr>
        <p:grpSpPr bwMode="auto">
          <a:xfrm>
            <a:off x="1979613" y="2037556"/>
            <a:ext cx="1312862" cy="2008187"/>
            <a:chOff x="780" y="876"/>
            <a:chExt cx="1122" cy="1716"/>
          </a:xfrm>
        </p:grpSpPr>
        <p:sp>
          <p:nvSpPr>
            <p:cNvPr id="8212" name="AutoShape 20"/>
            <p:cNvSpPr>
              <a:spLocks noChangeAspect="1" noChangeArrowheads="1"/>
            </p:cNvSpPr>
            <p:nvPr/>
          </p:nvSpPr>
          <p:spPr bwMode="auto">
            <a:xfrm>
              <a:off x="792" y="876"/>
              <a:ext cx="1110" cy="1716"/>
            </a:xfrm>
            <a:prstGeom prst="can">
              <a:avLst>
                <a:gd name="adj" fmla="val 49456"/>
              </a:avLst>
            </a:prstGeom>
            <a:gradFill rotWithShape="0">
              <a:gsLst>
                <a:gs pos="0">
                  <a:schemeClr val="bg2"/>
                </a:gs>
                <a:gs pos="50000">
                  <a:srgbClr val="33CCFF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rgbClr val="00FFFF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3085" name="Oval 21"/>
            <p:cNvSpPr>
              <a:spLocks noChangeAspect="1" noChangeArrowheads="1"/>
            </p:cNvSpPr>
            <p:nvPr/>
          </p:nvSpPr>
          <p:spPr bwMode="auto">
            <a:xfrm>
              <a:off x="780" y="2040"/>
              <a:ext cx="1104" cy="552"/>
            </a:xfrm>
            <a:prstGeom prst="ellipse">
              <a:avLst/>
            </a:prstGeom>
            <a:noFill/>
            <a:ln w="9525">
              <a:solidFill>
                <a:srgbClr val="00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076" name="Group 22"/>
          <p:cNvGrpSpPr>
            <a:grpSpLocks noChangeAspect="1"/>
          </p:cNvGrpSpPr>
          <p:nvPr/>
        </p:nvGrpSpPr>
        <p:grpSpPr bwMode="auto">
          <a:xfrm>
            <a:off x="5076825" y="2096415"/>
            <a:ext cx="1676400" cy="1795462"/>
            <a:chOff x="1920" y="804"/>
            <a:chExt cx="1624" cy="1740"/>
          </a:xfrm>
        </p:grpSpPr>
        <p:sp>
          <p:nvSpPr>
            <p:cNvPr id="3079" name="Freeform 23"/>
            <p:cNvSpPr>
              <a:spLocks noChangeAspect="1"/>
            </p:cNvSpPr>
            <p:nvPr/>
          </p:nvSpPr>
          <p:spPr bwMode="auto">
            <a:xfrm>
              <a:off x="1920" y="804"/>
              <a:ext cx="1624" cy="1736"/>
            </a:xfrm>
            <a:custGeom>
              <a:avLst/>
              <a:gdLst>
                <a:gd name="T0" fmla="*/ 0 w 1624"/>
                <a:gd name="T1" fmla="*/ 1508 h 1736"/>
                <a:gd name="T2" fmla="*/ 780 w 1624"/>
                <a:gd name="T3" fmla="*/ 0 h 1736"/>
                <a:gd name="T4" fmla="*/ 1612 w 1624"/>
                <a:gd name="T5" fmla="*/ 1460 h 1736"/>
                <a:gd name="T6" fmla="*/ 1624 w 1624"/>
                <a:gd name="T7" fmla="*/ 1504 h 1736"/>
                <a:gd name="T8" fmla="*/ 1592 w 1624"/>
                <a:gd name="T9" fmla="*/ 1556 h 1736"/>
                <a:gd name="T10" fmla="*/ 1524 w 1624"/>
                <a:gd name="T11" fmla="*/ 1604 h 1736"/>
                <a:gd name="T12" fmla="*/ 1428 w 1624"/>
                <a:gd name="T13" fmla="*/ 1644 h 1736"/>
                <a:gd name="T14" fmla="*/ 1356 w 1624"/>
                <a:gd name="T15" fmla="*/ 1672 h 1736"/>
                <a:gd name="T16" fmla="*/ 1308 w 1624"/>
                <a:gd name="T17" fmla="*/ 1680 h 1736"/>
                <a:gd name="T18" fmla="*/ 1236 w 1624"/>
                <a:gd name="T19" fmla="*/ 1696 h 1736"/>
                <a:gd name="T20" fmla="*/ 1132 w 1624"/>
                <a:gd name="T21" fmla="*/ 1716 h 1736"/>
                <a:gd name="T22" fmla="*/ 1056 w 1624"/>
                <a:gd name="T23" fmla="*/ 1720 h 1736"/>
                <a:gd name="T24" fmla="*/ 916 w 1624"/>
                <a:gd name="T25" fmla="*/ 1736 h 1736"/>
                <a:gd name="T26" fmla="*/ 768 w 1624"/>
                <a:gd name="T27" fmla="*/ 1736 h 1736"/>
                <a:gd name="T28" fmla="*/ 608 w 1624"/>
                <a:gd name="T29" fmla="*/ 1732 h 1736"/>
                <a:gd name="T30" fmla="*/ 472 w 1624"/>
                <a:gd name="T31" fmla="*/ 1724 h 1736"/>
                <a:gd name="T32" fmla="*/ 400 w 1624"/>
                <a:gd name="T33" fmla="*/ 1708 h 1736"/>
                <a:gd name="T34" fmla="*/ 324 w 1624"/>
                <a:gd name="T35" fmla="*/ 1700 h 1736"/>
                <a:gd name="T36" fmla="*/ 212 w 1624"/>
                <a:gd name="T37" fmla="*/ 1668 h 1736"/>
                <a:gd name="T38" fmla="*/ 140 w 1624"/>
                <a:gd name="T39" fmla="*/ 1640 h 1736"/>
                <a:gd name="T40" fmla="*/ 84 w 1624"/>
                <a:gd name="T41" fmla="*/ 1604 h 1736"/>
                <a:gd name="T42" fmla="*/ 32 w 1624"/>
                <a:gd name="T43" fmla="*/ 1576 h 1736"/>
                <a:gd name="T44" fmla="*/ 12 w 1624"/>
                <a:gd name="T45" fmla="*/ 1536 h 1736"/>
                <a:gd name="T46" fmla="*/ 0 w 1624"/>
                <a:gd name="T47" fmla="*/ 1508 h 17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4"/>
                <a:gd name="T73" fmla="*/ 0 h 1736"/>
                <a:gd name="T74" fmla="*/ 1624 w 1624"/>
                <a:gd name="T75" fmla="*/ 1736 h 17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4" h="1736">
                  <a:moveTo>
                    <a:pt x="0" y="1508"/>
                  </a:moveTo>
                  <a:lnTo>
                    <a:pt x="780" y="0"/>
                  </a:lnTo>
                  <a:lnTo>
                    <a:pt x="1612" y="1460"/>
                  </a:lnTo>
                  <a:lnTo>
                    <a:pt x="1624" y="1504"/>
                  </a:lnTo>
                  <a:lnTo>
                    <a:pt x="1592" y="1556"/>
                  </a:lnTo>
                  <a:lnTo>
                    <a:pt x="1524" y="1604"/>
                  </a:lnTo>
                  <a:lnTo>
                    <a:pt x="1428" y="1644"/>
                  </a:lnTo>
                  <a:lnTo>
                    <a:pt x="1356" y="1672"/>
                  </a:lnTo>
                  <a:lnTo>
                    <a:pt x="1308" y="1680"/>
                  </a:lnTo>
                  <a:lnTo>
                    <a:pt x="1236" y="1696"/>
                  </a:lnTo>
                  <a:lnTo>
                    <a:pt x="1132" y="1716"/>
                  </a:lnTo>
                  <a:lnTo>
                    <a:pt x="1056" y="1720"/>
                  </a:lnTo>
                  <a:lnTo>
                    <a:pt x="916" y="1736"/>
                  </a:lnTo>
                  <a:lnTo>
                    <a:pt x="768" y="1736"/>
                  </a:lnTo>
                  <a:lnTo>
                    <a:pt x="608" y="1732"/>
                  </a:lnTo>
                  <a:lnTo>
                    <a:pt x="472" y="1724"/>
                  </a:lnTo>
                  <a:lnTo>
                    <a:pt x="400" y="1708"/>
                  </a:lnTo>
                  <a:lnTo>
                    <a:pt x="324" y="1700"/>
                  </a:lnTo>
                  <a:lnTo>
                    <a:pt x="212" y="1668"/>
                  </a:lnTo>
                  <a:lnTo>
                    <a:pt x="140" y="1640"/>
                  </a:lnTo>
                  <a:lnTo>
                    <a:pt x="84" y="1604"/>
                  </a:lnTo>
                  <a:lnTo>
                    <a:pt x="32" y="1576"/>
                  </a:lnTo>
                  <a:lnTo>
                    <a:pt x="12" y="1536"/>
                  </a:lnTo>
                  <a:lnTo>
                    <a:pt x="0" y="1508"/>
                  </a:lnTo>
                  <a:close/>
                </a:path>
              </a:pathLst>
            </a:custGeom>
            <a:gradFill rotWithShape="1">
              <a:gsLst>
                <a:gs pos="0">
                  <a:srgbClr val="0099CC"/>
                </a:gs>
                <a:gs pos="100000">
                  <a:srgbClr val="33CCCC"/>
                </a:gs>
              </a:gsLst>
              <a:path path="rect">
                <a:fillToRect t="100000" r="100000"/>
              </a:path>
            </a:gradFill>
            <a:ln w="19050">
              <a:solidFill>
                <a:srgbClr val="00FFFF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080" name="Oval 24"/>
            <p:cNvSpPr>
              <a:spLocks noChangeAspect="1" noChangeArrowheads="1"/>
            </p:cNvSpPr>
            <p:nvPr/>
          </p:nvSpPr>
          <p:spPr bwMode="auto">
            <a:xfrm rot="-60000">
              <a:off x="1927" y="2072"/>
              <a:ext cx="1612" cy="472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CCFFFF"/>
                </a:gs>
              </a:gsLst>
              <a:lin ang="5400000" scaled="1"/>
            </a:gradFill>
            <a:ln w="19050">
              <a:solidFill>
                <a:srgbClr val="00FFFF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081" name="Line 25"/>
            <p:cNvSpPr>
              <a:spLocks noChangeAspect="1" noChangeShapeType="1"/>
            </p:cNvSpPr>
            <p:nvPr/>
          </p:nvSpPr>
          <p:spPr bwMode="auto">
            <a:xfrm flipH="1">
              <a:off x="1996" y="808"/>
              <a:ext cx="704" cy="1608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082" name="Line 26"/>
            <p:cNvSpPr>
              <a:spLocks noChangeAspect="1" noChangeShapeType="1"/>
            </p:cNvSpPr>
            <p:nvPr/>
          </p:nvSpPr>
          <p:spPr bwMode="auto">
            <a:xfrm flipH="1">
              <a:off x="2404" y="808"/>
              <a:ext cx="296" cy="1296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083" name="Line 27"/>
            <p:cNvSpPr>
              <a:spLocks noChangeAspect="1" noChangeShapeType="1"/>
            </p:cNvSpPr>
            <p:nvPr/>
          </p:nvSpPr>
          <p:spPr bwMode="auto">
            <a:xfrm>
              <a:off x="2700" y="808"/>
              <a:ext cx="380" cy="1708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755576" y="4768056"/>
            <a:ext cx="7518400" cy="1382713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      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表面由曲面或曲面和平面构成的立体称为曲面体，常见的曲面体有圆柱、圆锥、圆球和圆环等。</a:t>
            </a:r>
            <a:endParaRPr kumimoji="1"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CC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8"/>
          <p:cNvSpPr>
            <a:spLocks noChangeArrowheads="1" noChangeShapeType="1" noTextEdit="1"/>
          </p:cNvSpPr>
          <p:nvPr/>
        </p:nvSpPr>
        <p:spPr bwMode="auto">
          <a:xfrm>
            <a:off x="1189065" y="476672"/>
            <a:ext cx="352901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观察思考一</a:t>
            </a:r>
          </a:p>
        </p:txBody>
      </p:sp>
      <p:sp>
        <p:nvSpPr>
          <p:cNvPr id="36902" name="AutoShape 38"/>
          <p:cNvSpPr>
            <a:spLocks noChangeArrowheads="1"/>
          </p:cNvSpPr>
          <p:nvPr/>
        </p:nvSpPr>
        <p:spPr bwMode="auto">
          <a:xfrm>
            <a:off x="1782813" y="2132856"/>
            <a:ext cx="1762125" cy="2724150"/>
          </a:xfrm>
          <a:prstGeom prst="can">
            <a:avLst>
              <a:gd name="adj" fmla="val 49456"/>
            </a:avLst>
          </a:prstGeom>
          <a:gradFill rotWithShape="0">
            <a:gsLst>
              <a:gs pos="0">
                <a:schemeClr val="bg2"/>
              </a:gs>
              <a:gs pos="50000">
                <a:srgbClr val="33CCFF"/>
              </a:gs>
              <a:gs pos="100000">
                <a:schemeClr val="bg2"/>
              </a:gs>
            </a:gsLst>
            <a:lin ang="0" scaled="1"/>
          </a:gradFill>
          <a:ln w="19050">
            <a:solidFill>
              <a:schemeClr val="tx2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00" name="Oval 40"/>
          <p:cNvSpPr>
            <a:spLocks noChangeArrowheads="1"/>
          </p:cNvSpPr>
          <p:nvPr/>
        </p:nvSpPr>
        <p:spPr bwMode="auto">
          <a:xfrm>
            <a:off x="1187450" y="3789363"/>
            <a:ext cx="1752600" cy="8763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101" name="Group 42"/>
          <p:cNvGrpSpPr/>
          <p:nvPr/>
        </p:nvGrpSpPr>
        <p:grpSpPr bwMode="auto">
          <a:xfrm>
            <a:off x="4713309" y="2065040"/>
            <a:ext cx="2578100" cy="2762250"/>
            <a:chOff x="1920" y="804"/>
            <a:chExt cx="1624" cy="1740"/>
          </a:xfrm>
        </p:grpSpPr>
        <p:sp>
          <p:nvSpPr>
            <p:cNvPr id="4103" name="Freeform 43"/>
            <p:cNvSpPr/>
            <p:nvPr/>
          </p:nvSpPr>
          <p:spPr bwMode="auto">
            <a:xfrm>
              <a:off x="1920" y="804"/>
              <a:ext cx="1624" cy="1736"/>
            </a:xfrm>
            <a:custGeom>
              <a:avLst/>
              <a:gdLst>
                <a:gd name="T0" fmla="*/ 0 w 1624"/>
                <a:gd name="T1" fmla="*/ 1508 h 1736"/>
                <a:gd name="T2" fmla="*/ 780 w 1624"/>
                <a:gd name="T3" fmla="*/ 0 h 1736"/>
                <a:gd name="T4" fmla="*/ 1612 w 1624"/>
                <a:gd name="T5" fmla="*/ 1460 h 1736"/>
                <a:gd name="T6" fmla="*/ 1624 w 1624"/>
                <a:gd name="T7" fmla="*/ 1504 h 1736"/>
                <a:gd name="T8" fmla="*/ 1592 w 1624"/>
                <a:gd name="T9" fmla="*/ 1556 h 1736"/>
                <a:gd name="T10" fmla="*/ 1524 w 1624"/>
                <a:gd name="T11" fmla="*/ 1604 h 1736"/>
                <a:gd name="T12" fmla="*/ 1428 w 1624"/>
                <a:gd name="T13" fmla="*/ 1644 h 1736"/>
                <a:gd name="T14" fmla="*/ 1356 w 1624"/>
                <a:gd name="T15" fmla="*/ 1672 h 1736"/>
                <a:gd name="T16" fmla="*/ 1308 w 1624"/>
                <a:gd name="T17" fmla="*/ 1680 h 1736"/>
                <a:gd name="T18" fmla="*/ 1236 w 1624"/>
                <a:gd name="T19" fmla="*/ 1696 h 1736"/>
                <a:gd name="T20" fmla="*/ 1132 w 1624"/>
                <a:gd name="T21" fmla="*/ 1716 h 1736"/>
                <a:gd name="T22" fmla="*/ 1056 w 1624"/>
                <a:gd name="T23" fmla="*/ 1720 h 1736"/>
                <a:gd name="T24" fmla="*/ 916 w 1624"/>
                <a:gd name="T25" fmla="*/ 1736 h 1736"/>
                <a:gd name="T26" fmla="*/ 768 w 1624"/>
                <a:gd name="T27" fmla="*/ 1736 h 1736"/>
                <a:gd name="T28" fmla="*/ 608 w 1624"/>
                <a:gd name="T29" fmla="*/ 1732 h 1736"/>
                <a:gd name="T30" fmla="*/ 472 w 1624"/>
                <a:gd name="T31" fmla="*/ 1724 h 1736"/>
                <a:gd name="T32" fmla="*/ 400 w 1624"/>
                <a:gd name="T33" fmla="*/ 1708 h 1736"/>
                <a:gd name="T34" fmla="*/ 324 w 1624"/>
                <a:gd name="T35" fmla="*/ 1700 h 1736"/>
                <a:gd name="T36" fmla="*/ 212 w 1624"/>
                <a:gd name="T37" fmla="*/ 1668 h 1736"/>
                <a:gd name="T38" fmla="*/ 140 w 1624"/>
                <a:gd name="T39" fmla="*/ 1640 h 1736"/>
                <a:gd name="T40" fmla="*/ 84 w 1624"/>
                <a:gd name="T41" fmla="*/ 1604 h 1736"/>
                <a:gd name="T42" fmla="*/ 32 w 1624"/>
                <a:gd name="T43" fmla="*/ 1576 h 1736"/>
                <a:gd name="T44" fmla="*/ 12 w 1624"/>
                <a:gd name="T45" fmla="*/ 1536 h 1736"/>
                <a:gd name="T46" fmla="*/ 0 w 1624"/>
                <a:gd name="T47" fmla="*/ 1508 h 17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4"/>
                <a:gd name="T73" fmla="*/ 0 h 1736"/>
                <a:gd name="T74" fmla="*/ 1624 w 1624"/>
                <a:gd name="T75" fmla="*/ 1736 h 17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4" h="1736">
                  <a:moveTo>
                    <a:pt x="0" y="1508"/>
                  </a:moveTo>
                  <a:lnTo>
                    <a:pt x="780" y="0"/>
                  </a:lnTo>
                  <a:lnTo>
                    <a:pt x="1612" y="1460"/>
                  </a:lnTo>
                  <a:lnTo>
                    <a:pt x="1624" y="1504"/>
                  </a:lnTo>
                  <a:lnTo>
                    <a:pt x="1592" y="1556"/>
                  </a:lnTo>
                  <a:lnTo>
                    <a:pt x="1524" y="1604"/>
                  </a:lnTo>
                  <a:lnTo>
                    <a:pt x="1428" y="1644"/>
                  </a:lnTo>
                  <a:lnTo>
                    <a:pt x="1356" y="1672"/>
                  </a:lnTo>
                  <a:lnTo>
                    <a:pt x="1308" y="1680"/>
                  </a:lnTo>
                  <a:lnTo>
                    <a:pt x="1236" y="1696"/>
                  </a:lnTo>
                  <a:lnTo>
                    <a:pt x="1132" y="1716"/>
                  </a:lnTo>
                  <a:lnTo>
                    <a:pt x="1056" y="1720"/>
                  </a:lnTo>
                  <a:lnTo>
                    <a:pt x="916" y="1736"/>
                  </a:lnTo>
                  <a:lnTo>
                    <a:pt x="768" y="1736"/>
                  </a:lnTo>
                  <a:lnTo>
                    <a:pt x="608" y="1732"/>
                  </a:lnTo>
                  <a:lnTo>
                    <a:pt x="472" y="1724"/>
                  </a:lnTo>
                  <a:lnTo>
                    <a:pt x="400" y="1708"/>
                  </a:lnTo>
                  <a:lnTo>
                    <a:pt x="324" y="1700"/>
                  </a:lnTo>
                  <a:lnTo>
                    <a:pt x="212" y="1668"/>
                  </a:lnTo>
                  <a:lnTo>
                    <a:pt x="140" y="1640"/>
                  </a:lnTo>
                  <a:lnTo>
                    <a:pt x="84" y="1604"/>
                  </a:lnTo>
                  <a:lnTo>
                    <a:pt x="32" y="1576"/>
                  </a:lnTo>
                  <a:lnTo>
                    <a:pt x="12" y="1536"/>
                  </a:lnTo>
                  <a:lnTo>
                    <a:pt x="0" y="1508"/>
                  </a:lnTo>
                  <a:close/>
                </a:path>
              </a:pathLst>
            </a:custGeom>
            <a:gradFill rotWithShape="1">
              <a:gsLst>
                <a:gs pos="0">
                  <a:srgbClr val="0099CC"/>
                </a:gs>
                <a:gs pos="100000">
                  <a:srgbClr val="33CCCC"/>
                </a:gs>
              </a:gsLst>
              <a:path path="rect">
                <a:fillToRect t="100000" r="100000"/>
              </a:path>
            </a:gradFill>
            <a:ln w="19050">
              <a:solidFill>
                <a:srgbClr val="00FFFF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104" name="Oval 44"/>
            <p:cNvSpPr>
              <a:spLocks noChangeArrowheads="1"/>
            </p:cNvSpPr>
            <p:nvPr/>
          </p:nvSpPr>
          <p:spPr bwMode="auto">
            <a:xfrm rot="-60000">
              <a:off x="1927" y="2072"/>
              <a:ext cx="1612" cy="472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CCFFFF"/>
                </a:gs>
              </a:gsLst>
              <a:lin ang="5400000" scaled="1"/>
            </a:gradFill>
            <a:ln w="19050">
              <a:solidFill>
                <a:srgbClr val="00FFFF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105" name="Line 45"/>
            <p:cNvSpPr>
              <a:spLocks noChangeShapeType="1"/>
            </p:cNvSpPr>
            <p:nvPr/>
          </p:nvSpPr>
          <p:spPr bwMode="auto">
            <a:xfrm flipH="1">
              <a:off x="1996" y="808"/>
              <a:ext cx="704" cy="1608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106" name="Line 46"/>
            <p:cNvSpPr>
              <a:spLocks noChangeShapeType="1"/>
            </p:cNvSpPr>
            <p:nvPr/>
          </p:nvSpPr>
          <p:spPr bwMode="auto">
            <a:xfrm flipH="1">
              <a:off x="2404" y="808"/>
              <a:ext cx="296" cy="1296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4107" name="Line 47"/>
            <p:cNvSpPr>
              <a:spLocks noChangeShapeType="1"/>
            </p:cNvSpPr>
            <p:nvPr/>
          </p:nvSpPr>
          <p:spPr bwMode="auto">
            <a:xfrm>
              <a:off x="2700" y="808"/>
              <a:ext cx="380" cy="1708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4102" name="Text Box 48"/>
          <p:cNvSpPr txBox="1">
            <a:spLocks noChangeArrowheads="1"/>
          </p:cNvSpPr>
          <p:nvPr/>
        </p:nvSpPr>
        <p:spPr bwMode="auto">
          <a:xfrm>
            <a:off x="755650" y="5257800"/>
            <a:ext cx="76327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对比棱锥的结构特点，观察思考圆柱和圆锥都有怎样的结构特点，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323850" y="1158875"/>
            <a:ext cx="8382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圆柱的结构特征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1466850" y="549275"/>
            <a:ext cx="73533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圆柱：</a:t>
            </a:r>
            <a:r>
              <a:rPr kumimoji="1" lang="zh-CN" altLang="en-US" sz="3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以矩形的一边所在的直线为旋转轴，其余三边旋转形成的曲面所围成的几何体叫做圆柱。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5014913" y="3140075"/>
            <a:ext cx="35925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圆柱和棱柱统称为</a:t>
            </a:r>
            <a:r>
              <a:rPr kumimoji="1" lang="zh-CN" altLang="en-US" sz="3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柱体</a:t>
            </a:r>
            <a:r>
              <a:rPr kumimoji="1" lang="zh-CN" altLang="en-US" sz="3000" b="1" dirty="0">
                <a:solidFill>
                  <a:srgbClr val="A30D01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1258888" y="6106319"/>
            <a:ext cx="741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圆柱用表示它的轴的字母表示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.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如圆柱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OO’</a:t>
            </a:r>
          </a:p>
        </p:txBody>
      </p:sp>
      <p:sp>
        <p:nvSpPr>
          <p:cNvPr id="5126" name="Text Box 31"/>
          <p:cNvSpPr txBox="1">
            <a:spLocks noChangeArrowheads="1"/>
          </p:cNvSpPr>
          <p:nvPr/>
        </p:nvSpPr>
        <p:spPr bwMode="auto">
          <a:xfrm>
            <a:off x="3209925" y="3290888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/>
              <a:t>B’</a:t>
            </a:r>
          </a:p>
        </p:txBody>
      </p:sp>
      <p:sp>
        <p:nvSpPr>
          <p:cNvPr id="5127" name="AutoShape 32"/>
          <p:cNvSpPr>
            <a:spLocks noChangeArrowheads="1"/>
          </p:cNvSpPr>
          <p:nvPr/>
        </p:nvSpPr>
        <p:spPr bwMode="auto">
          <a:xfrm>
            <a:off x="2559050" y="2093913"/>
            <a:ext cx="541338" cy="244475"/>
          </a:xfrm>
          <a:prstGeom prst="curvedRightArrow">
            <a:avLst>
              <a:gd name="adj1" fmla="val 20000"/>
              <a:gd name="adj2" fmla="val 40000"/>
              <a:gd name="adj3" fmla="val 73810"/>
            </a:avLst>
          </a:prstGeom>
          <a:solidFill>
            <a:srgbClr val="FF0000"/>
          </a:solidFill>
          <a:ln w="9525">
            <a:solidFill>
              <a:srgbClr val="FFFFCC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128" name="Group 33"/>
          <p:cNvGrpSpPr/>
          <p:nvPr/>
        </p:nvGrpSpPr>
        <p:grpSpPr bwMode="auto">
          <a:xfrm>
            <a:off x="1814513" y="2716213"/>
            <a:ext cx="2070100" cy="2862262"/>
            <a:chOff x="1973" y="2358"/>
            <a:chExt cx="1304" cy="1304"/>
          </a:xfrm>
        </p:grpSpPr>
        <p:grpSp>
          <p:nvGrpSpPr>
            <p:cNvPr id="5205" name="Group 34"/>
            <p:cNvGrpSpPr/>
            <p:nvPr/>
          </p:nvGrpSpPr>
          <p:grpSpPr bwMode="auto">
            <a:xfrm>
              <a:off x="1973" y="2358"/>
              <a:ext cx="1304" cy="1304"/>
              <a:chOff x="1973" y="2330"/>
              <a:chExt cx="1304" cy="1304"/>
            </a:xfrm>
          </p:grpSpPr>
          <p:sp>
            <p:nvSpPr>
              <p:cNvPr id="5207" name="Oval 35"/>
              <p:cNvSpPr>
                <a:spLocks noChangeArrowheads="1"/>
              </p:cNvSpPr>
              <p:nvPr/>
            </p:nvSpPr>
            <p:spPr bwMode="auto">
              <a:xfrm>
                <a:off x="1973" y="2330"/>
                <a:ext cx="1304" cy="31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08" name="Oval 36"/>
              <p:cNvSpPr>
                <a:spLocks noChangeArrowheads="1"/>
              </p:cNvSpPr>
              <p:nvPr/>
            </p:nvSpPr>
            <p:spPr bwMode="auto">
              <a:xfrm>
                <a:off x="1973" y="3322"/>
                <a:ext cx="1304" cy="31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09" name="Line 37"/>
              <p:cNvSpPr>
                <a:spLocks noChangeShapeType="1"/>
              </p:cNvSpPr>
              <p:nvPr/>
            </p:nvSpPr>
            <p:spPr bwMode="auto">
              <a:xfrm>
                <a:off x="1973" y="2500"/>
                <a:ext cx="0" cy="9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206" name="Line 38"/>
            <p:cNvSpPr>
              <a:spLocks noChangeShapeType="1"/>
            </p:cNvSpPr>
            <p:nvPr/>
          </p:nvSpPr>
          <p:spPr bwMode="auto">
            <a:xfrm>
              <a:off x="3277" y="2500"/>
              <a:ext cx="0" cy="9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29" name="Group 39"/>
          <p:cNvGrpSpPr/>
          <p:nvPr/>
        </p:nvGrpSpPr>
        <p:grpSpPr bwMode="auto">
          <a:xfrm>
            <a:off x="2874963" y="1706563"/>
            <a:ext cx="0" cy="4457700"/>
            <a:chOff x="4540" y="714"/>
            <a:chExt cx="0" cy="2808"/>
          </a:xfrm>
        </p:grpSpPr>
        <p:sp>
          <p:nvSpPr>
            <p:cNvPr id="5202" name="Line 40"/>
            <p:cNvSpPr>
              <a:spLocks noChangeShapeType="1"/>
            </p:cNvSpPr>
            <p:nvPr/>
          </p:nvSpPr>
          <p:spPr bwMode="auto">
            <a:xfrm>
              <a:off x="4540" y="2938"/>
              <a:ext cx="0" cy="584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03" name="Line 41"/>
            <p:cNvSpPr>
              <a:spLocks noChangeShapeType="1"/>
            </p:cNvSpPr>
            <p:nvPr/>
          </p:nvSpPr>
          <p:spPr bwMode="auto">
            <a:xfrm>
              <a:off x="4540" y="1546"/>
              <a:ext cx="0" cy="1411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04" name="Line 42"/>
            <p:cNvSpPr>
              <a:spLocks noChangeShapeType="1"/>
            </p:cNvSpPr>
            <p:nvPr/>
          </p:nvSpPr>
          <p:spPr bwMode="auto">
            <a:xfrm flipV="1">
              <a:off x="4540" y="714"/>
              <a:ext cx="0" cy="832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130" name="Line 43"/>
          <p:cNvSpPr>
            <a:spLocks noChangeShapeType="1"/>
          </p:cNvSpPr>
          <p:nvPr/>
        </p:nvSpPr>
        <p:spPr bwMode="auto">
          <a:xfrm>
            <a:off x="1814513" y="3027363"/>
            <a:ext cx="106045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1" name="Line 44"/>
          <p:cNvSpPr>
            <a:spLocks noChangeShapeType="1"/>
          </p:cNvSpPr>
          <p:nvPr/>
        </p:nvSpPr>
        <p:spPr bwMode="auto">
          <a:xfrm>
            <a:off x="1839913" y="5216525"/>
            <a:ext cx="1060450" cy="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2" name="Line 45"/>
          <p:cNvSpPr>
            <a:spLocks noChangeShapeType="1"/>
          </p:cNvSpPr>
          <p:nvPr/>
        </p:nvSpPr>
        <p:spPr bwMode="auto">
          <a:xfrm>
            <a:off x="1839913" y="4138613"/>
            <a:ext cx="1060450" cy="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46"/>
          <p:cNvGrpSpPr/>
          <p:nvPr/>
        </p:nvGrpSpPr>
        <p:grpSpPr bwMode="auto">
          <a:xfrm>
            <a:off x="2874963" y="3027363"/>
            <a:ext cx="671512" cy="2460625"/>
            <a:chOff x="4540" y="1546"/>
            <a:chExt cx="423" cy="1550"/>
          </a:xfrm>
        </p:grpSpPr>
        <p:sp>
          <p:nvSpPr>
            <p:cNvPr id="5199" name="Line 47"/>
            <p:cNvSpPr>
              <a:spLocks noChangeShapeType="1"/>
            </p:cNvSpPr>
            <p:nvPr/>
          </p:nvSpPr>
          <p:spPr bwMode="auto">
            <a:xfrm>
              <a:off x="4540" y="1546"/>
              <a:ext cx="410" cy="17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00" name="Line 48"/>
            <p:cNvSpPr>
              <a:spLocks noChangeShapeType="1"/>
            </p:cNvSpPr>
            <p:nvPr/>
          </p:nvSpPr>
          <p:spPr bwMode="auto">
            <a:xfrm>
              <a:off x="4553" y="2919"/>
              <a:ext cx="410" cy="17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01" name="Line 49"/>
            <p:cNvSpPr>
              <a:spLocks noChangeShapeType="1"/>
            </p:cNvSpPr>
            <p:nvPr/>
          </p:nvSpPr>
          <p:spPr bwMode="auto">
            <a:xfrm>
              <a:off x="4950" y="1723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134" name="Group 50"/>
          <p:cNvGrpSpPr/>
          <p:nvPr/>
        </p:nvGrpSpPr>
        <p:grpSpPr bwMode="auto">
          <a:xfrm>
            <a:off x="1814513" y="4894263"/>
            <a:ext cx="2070100" cy="373062"/>
            <a:chOff x="3872" y="2722"/>
            <a:chExt cx="1304" cy="235"/>
          </a:xfrm>
        </p:grpSpPr>
        <p:sp>
          <p:nvSpPr>
            <p:cNvPr id="5197" name="Arc 51"/>
            <p:cNvSpPr/>
            <p:nvPr/>
          </p:nvSpPr>
          <p:spPr bwMode="auto">
            <a:xfrm>
              <a:off x="4540" y="2722"/>
              <a:ext cx="636" cy="235"/>
            </a:xfrm>
            <a:custGeom>
              <a:avLst/>
              <a:gdLst>
                <a:gd name="T0" fmla="*/ 0 w 21600"/>
                <a:gd name="T1" fmla="*/ 0 h 21600"/>
                <a:gd name="T2" fmla="*/ 19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CCE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98" name="Arc 52"/>
            <p:cNvSpPr/>
            <p:nvPr/>
          </p:nvSpPr>
          <p:spPr bwMode="auto">
            <a:xfrm flipH="1">
              <a:off x="3872" y="2722"/>
              <a:ext cx="668" cy="203"/>
            </a:xfrm>
            <a:custGeom>
              <a:avLst/>
              <a:gdLst>
                <a:gd name="T0" fmla="*/ 0 w 21600"/>
                <a:gd name="T1" fmla="*/ 0 h 21600"/>
                <a:gd name="T2" fmla="*/ 21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CCE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" name="Group 53"/>
          <p:cNvGrpSpPr/>
          <p:nvPr/>
        </p:nvGrpSpPr>
        <p:grpSpPr bwMode="auto">
          <a:xfrm>
            <a:off x="2940050" y="3057525"/>
            <a:ext cx="471488" cy="2460625"/>
            <a:chOff x="4540" y="1546"/>
            <a:chExt cx="423" cy="1550"/>
          </a:xfrm>
        </p:grpSpPr>
        <p:sp>
          <p:nvSpPr>
            <p:cNvPr id="5194" name="Line 54"/>
            <p:cNvSpPr>
              <a:spLocks noChangeShapeType="1"/>
            </p:cNvSpPr>
            <p:nvPr/>
          </p:nvSpPr>
          <p:spPr bwMode="auto">
            <a:xfrm>
              <a:off x="4540" y="1546"/>
              <a:ext cx="410" cy="17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95" name="Line 55"/>
            <p:cNvSpPr>
              <a:spLocks noChangeShapeType="1"/>
            </p:cNvSpPr>
            <p:nvPr/>
          </p:nvSpPr>
          <p:spPr bwMode="auto">
            <a:xfrm>
              <a:off x="4553" y="2919"/>
              <a:ext cx="410" cy="17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96" name="Line 56"/>
            <p:cNvSpPr>
              <a:spLocks noChangeShapeType="1"/>
            </p:cNvSpPr>
            <p:nvPr/>
          </p:nvSpPr>
          <p:spPr bwMode="auto">
            <a:xfrm>
              <a:off x="4950" y="1723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136" name="Group 57"/>
          <p:cNvGrpSpPr/>
          <p:nvPr/>
        </p:nvGrpSpPr>
        <p:grpSpPr bwMode="auto">
          <a:xfrm>
            <a:off x="2852738" y="3027363"/>
            <a:ext cx="492125" cy="2460625"/>
            <a:chOff x="4540" y="1546"/>
            <a:chExt cx="423" cy="1550"/>
          </a:xfrm>
        </p:grpSpPr>
        <p:sp>
          <p:nvSpPr>
            <p:cNvPr id="5191" name="Line 58"/>
            <p:cNvSpPr>
              <a:spLocks noChangeShapeType="1"/>
            </p:cNvSpPr>
            <p:nvPr/>
          </p:nvSpPr>
          <p:spPr bwMode="auto">
            <a:xfrm>
              <a:off x="4540" y="1546"/>
              <a:ext cx="410" cy="17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92" name="Line 59"/>
            <p:cNvSpPr>
              <a:spLocks noChangeShapeType="1"/>
            </p:cNvSpPr>
            <p:nvPr/>
          </p:nvSpPr>
          <p:spPr bwMode="auto">
            <a:xfrm>
              <a:off x="4553" y="2919"/>
              <a:ext cx="410" cy="17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93" name="Line 60"/>
            <p:cNvSpPr>
              <a:spLocks noChangeShapeType="1"/>
            </p:cNvSpPr>
            <p:nvPr/>
          </p:nvSpPr>
          <p:spPr bwMode="auto">
            <a:xfrm>
              <a:off x="4950" y="1723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" name="Group 61"/>
          <p:cNvGrpSpPr/>
          <p:nvPr/>
        </p:nvGrpSpPr>
        <p:grpSpPr bwMode="auto">
          <a:xfrm>
            <a:off x="2852738" y="3027363"/>
            <a:ext cx="873125" cy="2400300"/>
            <a:chOff x="4526" y="1546"/>
            <a:chExt cx="550" cy="1512"/>
          </a:xfrm>
        </p:grpSpPr>
        <p:sp>
          <p:nvSpPr>
            <p:cNvPr id="5188" name="Line 62"/>
            <p:cNvSpPr>
              <a:spLocks noChangeShapeType="1"/>
            </p:cNvSpPr>
            <p:nvPr/>
          </p:nvSpPr>
          <p:spPr bwMode="auto">
            <a:xfrm>
              <a:off x="4526" y="1546"/>
              <a:ext cx="534" cy="13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89" name="Line 63"/>
            <p:cNvSpPr>
              <a:spLocks noChangeShapeType="1"/>
            </p:cNvSpPr>
            <p:nvPr/>
          </p:nvSpPr>
          <p:spPr bwMode="auto">
            <a:xfrm>
              <a:off x="4569" y="2919"/>
              <a:ext cx="507" cy="13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90" name="Line 64"/>
            <p:cNvSpPr>
              <a:spLocks noChangeShapeType="1"/>
            </p:cNvSpPr>
            <p:nvPr/>
          </p:nvSpPr>
          <p:spPr bwMode="auto">
            <a:xfrm>
              <a:off x="5060" y="1685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0" name="Group 65"/>
          <p:cNvGrpSpPr/>
          <p:nvPr/>
        </p:nvGrpSpPr>
        <p:grpSpPr bwMode="auto">
          <a:xfrm>
            <a:off x="2852738" y="3027363"/>
            <a:ext cx="1076325" cy="2249487"/>
            <a:chOff x="4526" y="1546"/>
            <a:chExt cx="678" cy="1417"/>
          </a:xfrm>
        </p:grpSpPr>
        <p:sp>
          <p:nvSpPr>
            <p:cNvPr id="5185" name="Line 66"/>
            <p:cNvSpPr>
              <a:spLocks noChangeShapeType="1"/>
            </p:cNvSpPr>
            <p:nvPr/>
          </p:nvSpPr>
          <p:spPr bwMode="auto">
            <a:xfrm>
              <a:off x="4526" y="1546"/>
              <a:ext cx="659" cy="4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86" name="Line 67"/>
            <p:cNvSpPr>
              <a:spLocks noChangeShapeType="1"/>
            </p:cNvSpPr>
            <p:nvPr/>
          </p:nvSpPr>
          <p:spPr bwMode="auto">
            <a:xfrm>
              <a:off x="4526" y="2918"/>
              <a:ext cx="678" cy="45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87" name="Line 68"/>
            <p:cNvSpPr>
              <a:spLocks noChangeShapeType="1"/>
            </p:cNvSpPr>
            <p:nvPr/>
          </p:nvSpPr>
          <p:spPr bwMode="auto">
            <a:xfrm>
              <a:off x="5185" y="1590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1" name="Group 69"/>
          <p:cNvGrpSpPr/>
          <p:nvPr/>
        </p:nvGrpSpPr>
        <p:grpSpPr bwMode="auto">
          <a:xfrm>
            <a:off x="2852738" y="2917825"/>
            <a:ext cx="915987" cy="2287588"/>
            <a:chOff x="4526" y="1477"/>
            <a:chExt cx="577" cy="1441"/>
          </a:xfrm>
        </p:grpSpPr>
        <p:sp>
          <p:nvSpPr>
            <p:cNvPr id="5182" name="Line 70"/>
            <p:cNvSpPr>
              <a:spLocks noChangeShapeType="1"/>
            </p:cNvSpPr>
            <p:nvPr/>
          </p:nvSpPr>
          <p:spPr bwMode="auto">
            <a:xfrm flipV="1">
              <a:off x="4556" y="1477"/>
              <a:ext cx="531" cy="6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83" name="Line 71"/>
            <p:cNvSpPr>
              <a:spLocks noChangeShapeType="1"/>
            </p:cNvSpPr>
            <p:nvPr/>
          </p:nvSpPr>
          <p:spPr bwMode="auto">
            <a:xfrm flipV="1">
              <a:off x="4526" y="2850"/>
              <a:ext cx="577" cy="6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84" name="Line 72"/>
            <p:cNvSpPr>
              <a:spLocks noChangeShapeType="1"/>
            </p:cNvSpPr>
            <p:nvPr/>
          </p:nvSpPr>
          <p:spPr bwMode="auto">
            <a:xfrm>
              <a:off x="5087" y="1477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2" name="Group 73"/>
          <p:cNvGrpSpPr/>
          <p:nvPr/>
        </p:nvGrpSpPr>
        <p:grpSpPr bwMode="auto">
          <a:xfrm>
            <a:off x="2868613" y="2840038"/>
            <a:ext cx="762000" cy="2365375"/>
            <a:chOff x="4536" y="1428"/>
            <a:chExt cx="480" cy="1490"/>
          </a:xfrm>
        </p:grpSpPr>
        <p:sp>
          <p:nvSpPr>
            <p:cNvPr id="5179" name="Line 74"/>
            <p:cNvSpPr>
              <a:spLocks noChangeShapeType="1"/>
            </p:cNvSpPr>
            <p:nvPr/>
          </p:nvSpPr>
          <p:spPr bwMode="auto">
            <a:xfrm flipV="1">
              <a:off x="4569" y="1428"/>
              <a:ext cx="431" cy="11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80" name="Line 75"/>
            <p:cNvSpPr>
              <a:spLocks noChangeShapeType="1"/>
            </p:cNvSpPr>
            <p:nvPr/>
          </p:nvSpPr>
          <p:spPr bwMode="auto">
            <a:xfrm flipV="1">
              <a:off x="4536" y="2801"/>
              <a:ext cx="480" cy="11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81" name="Line 76"/>
            <p:cNvSpPr>
              <a:spLocks noChangeShapeType="1"/>
            </p:cNvSpPr>
            <p:nvPr/>
          </p:nvSpPr>
          <p:spPr bwMode="auto">
            <a:xfrm>
              <a:off x="5000" y="1428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3" name="Group 77"/>
          <p:cNvGrpSpPr/>
          <p:nvPr/>
        </p:nvGrpSpPr>
        <p:grpSpPr bwMode="auto">
          <a:xfrm>
            <a:off x="2868613" y="2787650"/>
            <a:ext cx="563562" cy="2419350"/>
            <a:chOff x="4536" y="1395"/>
            <a:chExt cx="355" cy="1524"/>
          </a:xfrm>
        </p:grpSpPr>
        <p:sp>
          <p:nvSpPr>
            <p:cNvPr id="5176" name="Line 78"/>
            <p:cNvSpPr>
              <a:spLocks noChangeShapeType="1"/>
            </p:cNvSpPr>
            <p:nvPr/>
          </p:nvSpPr>
          <p:spPr bwMode="auto">
            <a:xfrm flipV="1">
              <a:off x="4556" y="1395"/>
              <a:ext cx="319" cy="15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77" name="Line 79"/>
            <p:cNvSpPr>
              <a:spLocks noChangeShapeType="1"/>
            </p:cNvSpPr>
            <p:nvPr/>
          </p:nvSpPr>
          <p:spPr bwMode="auto">
            <a:xfrm flipV="1">
              <a:off x="4536" y="2768"/>
              <a:ext cx="355" cy="15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78" name="Line 80"/>
            <p:cNvSpPr>
              <a:spLocks noChangeShapeType="1"/>
            </p:cNvSpPr>
            <p:nvPr/>
          </p:nvSpPr>
          <p:spPr bwMode="auto">
            <a:xfrm>
              <a:off x="4875" y="1395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" name="Group 81"/>
          <p:cNvGrpSpPr/>
          <p:nvPr/>
        </p:nvGrpSpPr>
        <p:grpSpPr bwMode="auto">
          <a:xfrm>
            <a:off x="2852738" y="2741613"/>
            <a:ext cx="336550" cy="2474912"/>
            <a:chOff x="4526" y="1366"/>
            <a:chExt cx="212" cy="1559"/>
          </a:xfrm>
        </p:grpSpPr>
        <p:sp>
          <p:nvSpPr>
            <p:cNvPr id="5173" name="Line 82"/>
            <p:cNvSpPr>
              <a:spLocks noChangeShapeType="1"/>
            </p:cNvSpPr>
            <p:nvPr/>
          </p:nvSpPr>
          <p:spPr bwMode="auto">
            <a:xfrm flipV="1">
              <a:off x="4536" y="1366"/>
              <a:ext cx="186" cy="18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74" name="Line 83"/>
            <p:cNvSpPr>
              <a:spLocks noChangeShapeType="1"/>
            </p:cNvSpPr>
            <p:nvPr/>
          </p:nvSpPr>
          <p:spPr bwMode="auto">
            <a:xfrm flipV="1">
              <a:off x="4526" y="2739"/>
              <a:ext cx="212" cy="18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75" name="Line 84"/>
            <p:cNvSpPr>
              <a:spLocks noChangeShapeType="1"/>
            </p:cNvSpPr>
            <p:nvPr/>
          </p:nvSpPr>
          <p:spPr bwMode="auto">
            <a:xfrm>
              <a:off x="4722" y="1366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" name="Group 85"/>
          <p:cNvGrpSpPr/>
          <p:nvPr/>
        </p:nvGrpSpPr>
        <p:grpSpPr bwMode="auto">
          <a:xfrm>
            <a:off x="2852738" y="2741613"/>
            <a:ext cx="42862" cy="2430462"/>
            <a:chOff x="4526" y="1366"/>
            <a:chExt cx="27" cy="1531"/>
          </a:xfrm>
        </p:grpSpPr>
        <p:sp>
          <p:nvSpPr>
            <p:cNvPr id="5170" name="Line 86"/>
            <p:cNvSpPr>
              <a:spLocks noChangeShapeType="1"/>
            </p:cNvSpPr>
            <p:nvPr/>
          </p:nvSpPr>
          <p:spPr bwMode="auto">
            <a:xfrm flipH="1" flipV="1">
              <a:off x="4537" y="1366"/>
              <a:ext cx="3" cy="18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71" name="Line 87"/>
            <p:cNvSpPr>
              <a:spLocks noChangeShapeType="1"/>
            </p:cNvSpPr>
            <p:nvPr/>
          </p:nvSpPr>
          <p:spPr bwMode="auto">
            <a:xfrm flipV="1">
              <a:off x="4526" y="2739"/>
              <a:ext cx="27" cy="15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72" name="Line 88"/>
            <p:cNvSpPr>
              <a:spLocks noChangeShapeType="1"/>
            </p:cNvSpPr>
            <p:nvPr/>
          </p:nvSpPr>
          <p:spPr bwMode="auto">
            <a:xfrm>
              <a:off x="4537" y="1366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6" name="Group 89"/>
          <p:cNvGrpSpPr/>
          <p:nvPr/>
        </p:nvGrpSpPr>
        <p:grpSpPr bwMode="auto">
          <a:xfrm>
            <a:off x="2665413" y="2741613"/>
            <a:ext cx="203200" cy="2495550"/>
            <a:chOff x="4408" y="1366"/>
            <a:chExt cx="128" cy="1572"/>
          </a:xfrm>
        </p:grpSpPr>
        <p:sp>
          <p:nvSpPr>
            <p:cNvPr id="5167" name="Line 90"/>
            <p:cNvSpPr>
              <a:spLocks noChangeShapeType="1"/>
            </p:cNvSpPr>
            <p:nvPr/>
          </p:nvSpPr>
          <p:spPr bwMode="auto">
            <a:xfrm flipH="1" flipV="1">
              <a:off x="4408" y="1366"/>
              <a:ext cx="118" cy="18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8" name="Line 91"/>
            <p:cNvSpPr>
              <a:spLocks noChangeShapeType="1"/>
            </p:cNvSpPr>
            <p:nvPr/>
          </p:nvSpPr>
          <p:spPr bwMode="auto">
            <a:xfrm flipH="1" flipV="1">
              <a:off x="4424" y="2739"/>
              <a:ext cx="112" cy="19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9" name="Line 92"/>
            <p:cNvSpPr>
              <a:spLocks noChangeShapeType="1"/>
            </p:cNvSpPr>
            <p:nvPr/>
          </p:nvSpPr>
          <p:spPr bwMode="auto">
            <a:xfrm>
              <a:off x="4408" y="1366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7" name="Group 93"/>
          <p:cNvGrpSpPr/>
          <p:nvPr/>
        </p:nvGrpSpPr>
        <p:grpSpPr bwMode="auto">
          <a:xfrm>
            <a:off x="2466975" y="2767013"/>
            <a:ext cx="385763" cy="2439987"/>
            <a:chOff x="4408" y="1366"/>
            <a:chExt cx="128" cy="1572"/>
          </a:xfrm>
        </p:grpSpPr>
        <p:sp>
          <p:nvSpPr>
            <p:cNvPr id="5164" name="Line 94"/>
            <p:cNvSpPr>
              <a:spLocks noChangeShapeType="1"/>
            </p:cNvSpPr>
            <p:nvPr/>
          </p:nvSpPr>
          <p:spPr bwMode="auto">
            <a:xfrm flipH="1" flipV="1">
              <a:off x="4408" y="1366"/>
              <a:ext cx="118" cy="18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5" name="Line 95"/>
            <p:cNvSpPr>
              <a:spLocks noChangeShapeType="1"/>
            </p:cNvSpPr>
            <p:nvPr/>
          </p:nvSpPr>
          <p:spPr bwMode="auto">
            <a:xfrm flipH="1" flipV="1">
              <a:off x="4424" y="2739"/>
              <a:ext cx="112" cy="19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6" name="Line 96"/>
            <p:cNvSpPr>
              <a:spLocks noChangeShapeType="1"/>
            </p:cNvSpPr>
            <p:nvPr/>
          </p:nvSpPr>
          <p:spPr bwMode="auto">
            <a:xfrm>
              <a:off x="4408" y="1366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8" name="Group 97"/>
          <p:cNvGrpSpPr/>
          <p:nvPr/>
        </p:nvGrpSpPr>
        <p:grpSpPr bwMode="auto">
          <a:xfrm>
            <a:off x="2290763" y="2767013"/>
            <a:ext cx="514350" cy="2405062"/>
            <a:chOff x="4408" y="1366"/>
            <a:chExt cx="128" cy="1572"/>
          </a:xfrm>
        </p:grpSpPr>
        <p:sp>
          <p:nvSpPr>
            <p:cNvPr id="5161" name="Line 98"/>
            <p:cNvSpPr>
              <a:spLocks noChangeShapeType="1"/>
            </p:cNvSpPr>
            <p:nvPr/>
          </p:nvSpPr>
          <p:spPr bwMode="auto">
            <a:xfrm flipH="1" flipV="1">
              <a:off x="4408" y="1366"/>
              <a:ext cx="118" cy="18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2" name="Line 99"/>
            <p:cNvSpPr>
              <a:spLocks noChangeShapeType="1"/>
            </p:cNvSpPr>
            <p:nvPr/>
          </p:nvSpPr>
          <p:spPr bwMode="auto">
            <a:xfrm flipH="1" flipV="1">
              <a:off x="4424" y="2739"/>
              <a:ext cx="112" cy="19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3" name="Line 100"/>
            <p:cNvSpPr>
              <a:spLocks noChangeShapeType="1"/>
            </p:cNvSpPr>
            <p:nvPr/>
          </p:nvSpPr>
          <p:spPr bwMode="auto">
            <a:xfrm>
              <a:off x="4408" y="1366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147" name="Text Box 101"/>
          <p:cNvSpPr txBox="1">
            <a:spLocks noChangeArrowheads="1"/>
          </p:cNvSpPr>
          <p:nvPr/>
        </p:nvSpPr>
        <p:spPr bwMode="auto">
          <a:xfrm>
            <a:off x="1365250" y="5172075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/>
              <a:t>A</a:t>
            </a:r>
          </a:p>
        </p:txBody>
      </p:sp>
      <p:sp>
        <p:nvSpPr>
          <p:cNvPr id="5148" name="Text Box 102"/>
          <p:cNvSpPr txBox="1">
            <a:spLocks noChangeArrowheads="1"/>
          </p:cNvSpPr>
          <p:nvPr/>
        </p:nvSpPr>
        <p:spPr bwMode="auto">
          <a:xfrm>
            <a:off x="1320800" y="2787650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/>
              <a:t>A’</a:t>
            </a:r>
          </a:p>
        </p:txBody>
      </p:sp>
      <p:sp>
        <p:nvSpPr>
          <p:cNvPr id="5149" name="Text Box 103"/>
          <p:cNvSpPr txBox="1">
            <a:spLocks noChangeArrowheads="1"/>
          </p:cNvSpPr>
          <p:nvPr/>
        </p:nvSpPr>
        <p:spPr bwMode="auto">
          <a:xfrm>
            <a:off x="2444750" y="5135563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/>
              <a:t>O</a:t>
            </a:r>
          </a:p>
        </p:txBody>
      </p:sp>
      <p:sp>
        <p:nvSpPr>
          <p:cNvPr id="5150" name="Text Box 104"/>
          <p:cNvSpPr txBox="1">
            <a:spLocks noChangeArrowheads="1"/>
          </p:cNvSpPr>
          <p:nvPr/>
        </p:nvSpPr>
        <p:spPr bwMode="auto">
          <a:xfrm>
            <a:off x="3074988" y="5495925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/>
              <a:t>B</a:t>
            </a:r>
          </a:p>
        </p:txBody>
      </p:sp>
      <p:sp>
        <p:nvSpPr>
          <p:cNvPr id="5151" name="Text Box 105"/>
          <p:cNvSpPr txBox="1">
            <a:spLocks noChangeArrowheads="1"/>
          </p:cNvSpPr>
          <p:nvPr/>
        </p:nvSpPr>
        <p:spPr bwMode="auto">
          <a:xfrm>
            <a:off x="2489200" y="2930525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/>
              <a:t>O’</a:t>
            </a:r>
          </a:p>
        </p:txBody>
      </p:sp>
      <p:grpSp>
        <p:nvGrpSpPr>
          <p:cNvPr id="19" name="Group 106"/>
          <p:cNvGrpSpPr/>
          <p:nvPr/>
        </p:nvGrpSpPr>
        <p:grpSpPr bwMode="auto">
          <a:xfrm>
            <a:off x="2874963" y="3192463"/>
            <a:ext cx="1708150" cy="722312"/>
            <a:chOff x="4540" y="1650"/>
            <a:chExt cx="1076" cy="455"/>
          </a:xfrm>
        </p:grpSpPr>
        <p:sp>
          <p:nvSpPr>
            <p:cNvPr id="5159" name="Line 107"/>
            <p:cNvSpPr>
              <a:spLocks noChangeShapeType="1"/>
            </p:cNvSpPr>
            <p:nvPr/>
          </p:nvSpPr>
          <p:spPr bwMode="auto">
            <a:xfrm flipV="1">
              <a:off x="4540" y="1781"/>
              <a:ext cx="835" cy="324"/>
            </a:xfrm>
            <a:prstGeom prst="line">
              <a:avLst/>
            </a:prstGeom>
            <a:noFill/>
            <a:ln w="9525">
              <a:solidFill>
                <a:srgbClr val="0D0C0B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0" name="Text Box 108"/>
            <p:cNvSpPr txBox="1">
              <a:spLocks noChangeArrowheads="1"/>
            </p:cNvSpPr>
            <p:nvPr/>
          </p:nvSpPr>
          <p:spPr bwMode="auto">
            <a:xfrm>
              <a:off x="5346" y="1650"/>
              <a:ext cx="2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</a:rPr>
                <a:t>轴</a:t>
              </a:r>
            </a:p>
          </p:txBody>
        </p:sp>
      </p:grpSp>
      <p:grpSp>
        <p:nvGrpSpPr>
          <p:cNvPr id="20" name="Group 109"/>
          <p:cNvGrpSpPr/>
          <p:nvPr/>
        </p:nvGrpSpPr>
        <p:grpSpPr bwMode="auto">
          <a:xfrm>
            <a:off x="3546475" y="3840163"/>
            <a:ext cx="1036638" cy="701675"/>
            <a:chOff x="4963" y="2058"/>
            <a:chExt cx="553" cy="442"/>
          </a:xfrm>
        </p:grpSpPr>
        <p:sp>
          <p:nvSpPr>
            <p:cNvPr id="5157" name="Line 110"/>
            <p:cNvSpPr>
              <a:spLocks noChangeShapeType="1"/>
            </p:cNvSpPr>
            <p:nvPr/>
          </p:nvSpPr>
          <p:spPr bwMode="auto">
            <a:xfrm>
              <a:off x="4963" y="2246"/>
              <a:ext cx="412" cy="0"/>
            </a:xfrm>
            <a:prstGeom prst="line">
              <a:avLst/>
            </a:prstGeom>
            <a:noFill/>
            <a:ln w="9525">
              <a:solidFill>
                <a:srgbClr val="0D0C0B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58" name="Text Box 111"/>
            <p:cNvSpPr txBox="1">
              <a:spLocks noChangeArrowheads="1"/>
            </p:cNvSpPr>
            <p:nvPr/>
          </p:nvSpPr>
          <p:spPr bwMode="auto">
            <a:xfrm>
              <a:off x="5318" y="2058"/>
              <a:ext cx="1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</a:rPr>
                <a:t>侧面</a:t>
              </a:r>
            </a:p>
          </p:txBody>
        </p:sp>
      </p:grpSp>
      <p:grpSp>
        <p:nvGrpSpPr>
          <p:cNvPr id="21" name="Group 112"/>
          <p:cNvGrpSpPr/>
          <p:nvPr/>
        </p:nvGrpSpPr>
        <p:grpSpPr bwMode="auto">
          <a:xfrm>
            <a:off x="1050925" y="3489325"/>
            <a:ext cx="763588" cy="701675"/>
            <a:chOff x="3391" y="1837"/>
            <a:chExt cx="481" cy="442"/>
          </a:xfrm>
        </p:grpSpPr>
        <p:sp>
          <p:nvSpPr>
            <p:cNvPr id="5155" name="Line 113"/>
            <p:cNvSpPr>
              <a:spLocks noChangeShapeType="1"/>
            </p:cNvSpPr>
            <p:nvPr/>
          </p:nvSpPr>
          <p:spPr bwMode="auto">
            <a:xfrm flipH="1">
              <a:off x="3658" y="2058"/>
              <a:ext cx="214" cy="0"/>
            </a:xfrm>
            <a:prstGeom prst="line">
              <a:avLst/>
            </a:prstGeom>
            <a:noFill/>
            <a:ln w="9525">
              <a:solidFill>
                <a:srgbClr val="0D0C0B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56" name="Text Box 114"/>
            <p:cNvSpPr txBox="1">
              <a:spLocks noChangeArrowheads="1"/>
            </p:cNvSpPr>
            <p:nvPr/>
          </p:nvSpPr>
          <p:spPr bwMode="auto">
            <a:xfrm>
              <a:off x="3391" y="1837"/>
              <a:ext cx="34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</a:rPr>
                <a:t>母线</a:t>
              </a:r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7" grpId="0" autoUpdateAnimBg="0"/>
      <p:bldP spid="25628" grpId="0" autoUpdateAnimBg="0"/>
      <p:bldP spid="25629" grpId="0" autoUpdateAnimBg="0"/>
      <p:bldP spid="256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49" name="Text Box 73"/>
          <p:cNvSpPr txBox="1">
            <a:spLocks noChangeArrowheads="1"/>
          </p:cNvSpPr>
          <p:nvPr/>
        </p:nvSpPr>
        <p:spPr bwMode="auto">
          <a:xfrm>
            <a:off x="250825" y="1557338"/>
            <a:ext cx="6858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5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圆锥的结构特征</a:t>
            </a:r>
          </a:p>
        </p:txBody>
      </p:sp>
      <p:sp>
        <p:nvSpPr>
          <p:cNvPr id="24650" name="Text Box 74"/>
          <p:cNvSpPr txBox="1">
            <a:spLocks noChangeArrowheads="1"/>
          </p:cNvSpPr>
          <p:nvPr/>
        </p:nvSpPr>
        <p:spPr bwMode="auto">
          <a:xfrm>
            <a:off x="990600" y="692150"/>
            <a:ext cx="79248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圆锥：</a:t>
            </a:r>
            <a:r>
              <a:rPr kumimoji="1" lang="zh-CN" altLang="en-US" sz="3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以直角三角形的一条直角边所在的直线为旋转轴，其余两边旋转形成的曲面所围成的几何体叫做圆锥。</a:t>
            </a:r>
          </a:p>
        </p:txBody>
      </p:sp>
      <p:grpSp>
        <p:nvGrpSpPr>
          <p:cNvPr id="2" name="Group 75"/>
          <p:cNvGrpSpPr/>
          <p:nvPr/>
        </p:nvGrpSpPr>
        <p:grpSpPr bwMode="auto">
          <a:xfrm>
            <a:off x="5562600" y="2597150"/>
            <a:ext cx="1844675" cy="665163"/>
            <a:chOff x="2064" y="2077"/>
            <a:chExt cx="1162" cy="419"/>
          </a:xfrm>
        </p:grpSpPr>
        <p:sp>
          <p:nvSpPr>
            <p:cNvPr id="6174" name="Line 76"/>
            <p:cNvSpPr>
              <a:spLocks noChangeShapeType="1"/>
            </p:cNvSpPr>
            <p:nvPr/>
          </p:nvSpPr>
          <p:spPr bwMode="auto">
            <a:xfrm flipH="1">
              <a:off x="2064" y="2304"/>
              <a:ext cx="72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5" name="Text Box 77"/>
            <p:cNvSpPr txBox="1">
              <a:spLocks noChangeArrowheads="1"/>
            </p:cNvSpPr>
            <p:nvPr/>
          </p:nvSpPr>
          <p:spPr bwMode="auto">
            <a:xfrm>
              <a:off x="2918" y="2077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latin typeface="Times New Roman" panose="02020603050405020304" pitchFamily="18" charset="0"/>
                </a:rPr>
                <a:t>轴</a:t>
              </a:r>
            </a:p>
          </p:txBody>
        </p:sp>
      </p:grpSp>
      <p:grpSp>
        <p:nvGrpSpPr>
          <p:cNvPr id="3" name="Group 78"/>
          <p:cNvGrpSpPr/>
          <p:nvPr/>
        </p:nvGrpSpPr>
        <p:grpSpPr bwMode="auto">
          <a:xfrm>
            <a:off x="4419600" y="1758950"/>
            <a:ext cx="2597150" cy="3997325"/>
            <a:chOff x="1344" y="1418"/>
            <a:chExt cx="1636" cy="2518"/>
          </a:xfrm>
        </p:grpSpPr>
        <p:grpSp>
          <p:nvGrpSpPr>
            <p:cNvPr id="6161" name="Group 79"/>
            <p:cNvGrpSpPr/>
            <p:nvPr/>
          </p:nvGrpSpPr>
          <p:grpSpPr bwMode="auto">
            <a:xfrm>
              <a:off x="1344" y="1440"/>
              <a:ext cx="1392" cy="2496"/>
              <a:chOff x="1344" y="1440"/>
              <a:chExt cx="1392" cy="2496"/>
            </a:xfrm>
          </p:grpSpPr>
          <p:grpSp>
            <p:nvGrpSpPr>
              <p:cNvPr id="6165" name="Group 80"/>
              <p:cNvGrpSpPr/>
              <p:nvPr/>
            </p:nvGrpSpPr>
            <p:grpSpPr bwMode="auto">
              <a:xfrm>
                <a:off x="1344" y="1680"/>
                <a:ext cx="1392" cy="1680"/>
                <a:chOff x="1344" y="1680"/>
                <a:chExt cx="1392" cy="1680"/>
              </a:xfrm>
            </p:grpSpPr>
            <p:sp>
              <p:nvSpPr>
                <p:cNvPr id="6170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1344" y="1680"/>
                  <a:ext cx="72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1" name="Line 82"/>
                <p:cNvSpPr>
                  <a:spLocks noChangeShapeType="1"/>
                </p:cNvSpPr>
                <p:nvPr/>
              </p:nvSpPr>
              <p:spPr bwMode="auto">
                <a:xfrm>
                  <a:off x="2064" y="1680"/>
                  <a:ext cx="672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2" name="Line 83"/>
                <p:cNvSpPr>
                  <a:spLocks noChangeShapeType="1"/>
                </p:cNvSpPr>
                <p:nvPr/>
              </p:nvSpPr>
              <p:spPr bwMode="auto">
                <a:xfrm>
                  <a:off x="1344" y="3120"/>
                  <a:ext cx="13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3" name="Oval 84"/>
                <p:cNvSpPr>
                  <a:spLocks noChangeArrowheads="1"/>
                </p:cNvSpPr>
                <p:nvPr/>
              </p:nvSpPr>
              <p:spPr bwMode="auto">
                <a:xfrm>
                  <a:off x="1344" y="2928"/>
                  <a:ext cx="1392" cy="43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66" name="Group 85"/>
              <p:cNvGrpSpPr/>
              <p:nvPr/>
            </p:nvGrpSpPr>
            <p:grpSpPr bwMode="auto">
              <a:xfrm>
                <a:off x="2064" y="1440"/>
                <a:ext cx="0" cy="2496"/>
                <a:chOff x="2064" y="1440"/>
                <a:chExt cx="0" cy="2496"/>
              </a:xfrm>
            </p:grpSpPr>
            <p:sp>
              <p:nvSpPr>
                <p:cNvPr id="6167" name="Line 86"/>
                <p:cNvSpPr>
                  <a:spLocks noChangeShapeType="1"/>
                </p:cNvSpPr>
                <p:nvPr/>
              </p:nvSpPr>
              <p:spPr bwMode="auto">
                <a:xfrm>
                  <a:off x="2064" y="1680"/>
                  <a:ext cx="0" cy="16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8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064" y="144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9" name="Line 88"/>
                <p:cNvSpPr>
                  <a:spLocks noChangeShapeType="1"/>
                </p:cNvSpPr>
                <p:nvPr/>
              </p:nvSpPr>
              <p:spPr bwMode="auto">
                <a:xfrm>
                  <a:off x="2064" y="3408"/>
                  <a:ext cx="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6162" name="Text Box 89"/>
            <p:cNvSpPr txBox="1">
              <a:spLocks noChangeArrowheads="1"/>
            </p:cNvSpPr>
            <p:nvPr/>
          </p:nvSpPr>
          <p:spPr bwMode="auto">
            <a:xfrm>
              <a:off x="2102" y="141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63" name="Text Box 90"/>
            <p:cNvSpPr txBox="1">
              <a:spLocks noChangeArrowheads="1"/>
            </p:cNvSpPr>
            <p:nvPr/>
          </p:nvSpPr>
          <p:spPr bwMode="auto">
            <a:xfrm>
              <a:off x="2064" y="288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6164" name="Text Box 91"/>
            <p:cNvSpPr txBox="1">
              <a:spLocks noChangeArrowheads="1"/>
            </p:cNvSpPr>
            <p:nvPr/>
          </p:nvSpPr>
          <p:spPr bwMode="auto">
            <a:xfrm>
              <a:off x="2736" y="292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7" name="Group 92"/>
          <p:cNvGrpSpPr/>
          <p:nvPr/>
        </p:nvGrpSpPr>
        <p:grpSpPr bwMode="auto">
          <a:xfrm>
            <a:off x="3635375" y="2636838"/>
            <a:ext cx="1143000" cy="990600"/>
            <a:chOff x="960" y="1824"/>
            <a:chExt cx="720" cy="624"/>
          </a:xfrm>
        </p:grpSpPr>
        <p:sp>
          <p:nvSpPr>
            <p:cNvPr id="6159" name="Line 93"/>
            <p:cNvSpPr>
              <a:spLocks noChangeShapeType="1"/>
            </p:cNvSpPr>
            <p:nvPr/>
          </p:nvSpPr>
          <p:spPr bwMode="auto">
            <a:xfrm>
              <a:off x="1248" y="2064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0" name="Text Box 94"/>
            <p:cNvSpPr txBox="1">
              <a:spLocks noChangeArrowheads="1"/>
            </p:cNvSpPr>
            <p:nvPr/>
          </p:nvSpPr>
          <p:spPr bwMode="auto">
            <a:xfrm>
              <a:off x="960" y="1824"/>
              <a:ext cx="5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latin typeface="Times New Roman" panose="02020603050405020304" pitchFamily="18" charset="0"/>
                </a:rPr>
                <a:t>母线</a:t>
              </a:r>
            </a:p>
          </p:txBody>
        </p:sp>
      </p:grpSp>
      <p:grpSp>
        <p:nvGrpSpPr>
          <p:cNvPr id="8" name="Group 95"/>
          <p:cNvGrpSpPr/>
          <p:nvPr/>
        </p:nvGrpSpPr>
        <p:grpSpPr bwMode="auto">
          <a:xfrm>
            <a:off x="5943600" y="3130550"/>
            <a:ext cx="2549525" cy="685800"/>
            <a:chOff x="3744" y="2112"/>
            <a:chExt cx="1606" cy="432"/>
          </a:xfrm>
        </p:grpSpPr>
        <p:sp>
          <p:nvSpPr>
            <p:cNvPr id="6157" name="Line 96"/>
            <p:cNvSpPr>
              <a:spLocks noChangeShapeType="1"/>
            </p:cNvSpPr>
            <p:nvPr/>
          </p:nvSpPr>
          <p:spPr bwMode="auto">
            <a:xfrm flipH="1">
              <a:off x="3744" y="2304"/>
              <a:ext cx="86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8" name="Text Box 97"/>
            <p:cNvSpPr txBox="1">
              <a:spLocks noChangeArrowheads="1"/>
            </p:cNvSpPr>
            <p:nvPr/>
          </p:nvSpPr>
          <p:spPr bwMode="auto">
            <a:xfrm>
              <a:off x="4848" y="2112"/>
              <a:ext cx="5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latin typeface="Times New Roman" panose="02020603050405020304" pitchFamily="18" charset="0"/>
                </a:rPr>
                <a:t>侧面</a:t>
              </a:r>
            </a:p>
          </p:txBody>
        </p:sp>
      </p:grpSp>
      <p:grpSp>
        <p:nvGrpSpPr>
          <p:cNvPr id="9" name="Group 98"/>
          <p:cNvGrpSpPr/>
          <p:nvPr/>
        </p:nvGrpSpPr>
        <p:grpSpPr bwMode="auto">
          <a:xfrm>
            <a:off x="6172200" y="4578350"/>
            <a:ext cx="1406525" cy="457200"/>
            <a:chOff x="3888" y="3024"/>
            <a:chExt cx="886" cy="288"/>
          </a:xfrm>
        </p:grpSpPr>
        <p:sp>
          <p:nvSpPr>
            <p:cNvPr id="6155" name="Text Box 99"/>
            <p:cNvSpPr txBox="1">
              <a:spLocks noChangeArrowheads="1"/>
            </p:cNvSpPr>
            <p:nvPr/>
          </p:nvSpPr>
          <p:spPr bwMode="auto">
            <a:xfrm>
              <a:off x="4272" y="3024"/>
              <a:ext cx="5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latin typeface="Times New Roman" panose="02020603050405020304" pitchFamily="18" charset="0"/>
                </a:rPr>
                <a:t>底面</a:t>
              </a:r>
            </a:p>
          </p:txBody>
        </p:sp>
        <p:sp>
          <p:nvSpPr>
            <p:cNvPr id="6156" name="Line 100"/>
            <p:cNvSpPr>
              <a:spLocks noChangeShapeType="1"/>
            </p:cNvSpPr>
            <p:nvPr/>
          </p:nvSpPr>
          <p:spPr bwMode="auto">
            <a:xfrm flipH="1" flipV="1">
              <a:off x="3888" y="3072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677" name="Text Box 101"/>
          <p:cNvSpPr txBox="1">
            <a:spLocks noChangeArrowheads="1"/>
          </p:cNvSpPr>
          <p:nvPr/>
        </p:nvSpPr>
        <p:spPr bwMode="auto">
          <a:xfrm>
            <a:off x="1676400" y="5873750"/>
            <a:ext cx="4648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圆锥和棱锥统称为</a:t>
            </a:r>
            <a:r>
              <a:rPr kumimoji="1" lang="zh-CN" altLang="en-US" sz="3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锥体</a:t>
            </a:r>
            <a:endParaRPr kumimoji="1" lang="zh-CN" altLang="en-US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78" name="Text Box 102"/>
          <p:cNvSpPr txBox="1">
            <a:spLocks noChangeArrowheads="1"/>
          </p:cNvSpPr>
          <p:nvPr/>
        </p:nvSpPr>
        <p:spPr bwMode="auto">
          <a:xfrm>
            <a:off x="1670050" y="5168900"/>
            <a:ext cx="7473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圆锥用表示它的轴的字母表示</a:t>
            </a:r>
            <a:r>
              <a:rPr kumimoji="1"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2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49" grpId="0" autoUpdateAnimBg="0"/>
      <p:bldP spid="24650" grpId="0" autoUpdateAnimBg="0"/>
      <p:bldP spid="24677" grpId="0" autoUpdateAnimBg="0"/>
      <p:bldP spid="2467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/>
          <p:nvPr/>
        </p:nvGrpSpPr>
        <p:grpSpPr bwMode="auto">
          <a:xfrm>
            <a:off x="2051050" y="3286125"/>
            <a:ext cx="1943100" cy="1150938"/>
            <a:chOff x="1837" y="2069"/>
            <a:chExt cx="1224" cy="725"/>
          </a:xfrm>
        </p:grpSpPr>
        <p:sp>
          <p:nvSpPr>
            <p:cNvPr id="7185" name="AutoShape 38"/>
            <p:cNvSpPr>
              <a:spLocks noChangeArrowheads="1"/>
            </p:cNvSpPr>
            <p:nvPr/>
          </p:nvSpPr>
          <p:spPr bwMode="auto">
            <a:xfrm>
              <a:off x="1837" y="2069"/>
              <a:ext cx="1224" cy="725"/>
            </a:xfrm>
            <a:prstGeom prst="rightArrow">
              <a:avLst>
                <a:gd name="adj1" fmla="val 55315"/>
                <a:gd name="adj2" fmla="val 4220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6" name="Text Box 39"/>
            <p:cNvSpPr txBox="1">
              <a:spLocks noChangeArrowheads="1"/>
            </p:cNvSpPr>
            <p:nvPr/>
          </p:nvSpPr>
          <p:spPr bwMode="auto">
            <a:xfrm>
              <a:off x="2018" y="2296"/>
              <a:ext cx="56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000000"/>
                  </a:solidFill>
                </a:rPr>
                <a:t>展开</a:t>
              </a:r>
            </a:p>
          </p:txBody>
        </p:sp>
      </p:grpSp>
      <p:pic>
        <p:nvPicPr>
          <p:cNvPr id="7172" name="Picture 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781300"/>
            <a:ext cx="17621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WordArt 41"/>
          <p:cNvSpPr>
            <a:spLocks noChangeArrowheads="1" noChangeShapeType="1" noTextEdit="1"/>
          </p:cNvSpPr>
          <p:nvPr/>
        </p:nvSpPr>
        <p:spPr bwMode="auto">
          <a:xfrm>
            <a:off x="2627313" y="260350"/>
            <a:ext cx="3529012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观察思考二</a:t>
            </a:r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8323263" y="1649983"/>
            <a:ext cx="61118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CC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圆柱的侧面展开图</a:t>
            </a:r>
          </a:p>
        </p:txBody>
      </p:sp>
      <p:sp>
        <p:nvSpPr>
          <p:cNvPr id="7175" name="Text Box 43"/>
          <p:cNvSpPr txBox="1">
            <a:spLocks noChangeArrowheads="1"/>
          </p:cNvSpPr>
          <p:nvPr/>
        </p:nvSpPr>
        <p:spPr bwMode="auto">
          <a:xfrm>
            <a:off x="179388" y="1611293"/>
            <a:ext cx="81375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    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如图，将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圆柱的侧面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沿</a:t>
            </a:r>
            <a:r>
              <a:rPr lang="en-US" altLang="zh-CN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AA</a:t>
            </a:r>
            <a:r>
              <a:rPr lang="en-US" altLang="zh-CN" sz="2800" b="1" baseline="30000" dirty="0">
                <a:solidFill>
                  <a:srgbClr val="0033CC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’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展开，得到一个什么图形？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圆柱的侧面展开图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与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圆柱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又怎样的关系</a:t>
            </a:r>
            <a:r>
              <a:rPr lang="en-US" altLang="zh-CN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?</a:t>
            </a:r>
          </a:p>
        </p:txBody>
      </p:sp>
      <p:pic>
        <p:nvPicPr>
          <p:cNvPr id="37932" name="Picture 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2925763"/>
            <a:ext cx="3960812" cy="232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971550" y="2565400"/>
            <a:ext cx="790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</a:p>
        </p:txBody>
      </p:sp>
      <p:sp>
        <p:nvSpPr>
          <p:cNvPr id="7178" name="Text Box 46"/>
          <p:cNvSpPr txBox="1">
            <a:spLocks noChangeArrowheads="1"/>
          </p:cNvSpPr>
          <p:nvPr/>
        </p:nvSpPr>
        <p:spPr bwMode="auto">
          <a:xfrm>
            <a:off x="1549400" y="3644900"/>
            <a:ext cx="790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l</a:t>
            </a:r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7092950" y="3573463"/>
            <a:ext cx="790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l</a:t>
            </a:r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611188" y="5445125"/>
            <a:ext cx="8137525" cy="9461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展开图是矩形，矩形的两边长分别是圆柱的母线长和底面圆的周长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7181" name="Text Box 51"/>
          <p:cNvSpPr txBox="1">
            <a:spLocks noChangeArrowheads="1"/>
          </p:cNvSpPr>
          <p:nvPr/>
        </p:nvSpPr>
        <p:spPr bwMode="auto">
          <a:xfrm>
            <a:off x="971550" y="2565400"/>
            <a:ext cx="790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</a:p>
        </p:txBody>
      </p:sp>
      <p:sp>
        <p:nvSpPr>
          <p:cNvPr id="37940" name="Rectangle 52"/>
          <p:cNvSpPr>
            <a:spLocks noChangeArrowheads="1"/>
          </p:cNvSpPr>
          <p:nvPr/>
        </p:nvSpPr>
        <p:spPr bwMode="auto">
          <a:xfrm>
            <a:off x="1835150" y="4581525"/>
            <a:ext cx="1470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2πr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183" name="Line 53"/>
          <p:cNvSpPr>
            <a:spLocks noChangeShapeType="1"/>
          </p:cNvSpPr>
          <p:nvPr/>
        </p:nvSpPr>
        <p:spPr bwMode="auto">
          <a:xfrm>
            <a:off x="1331913" y="4724400"/>
            <a:ext cx="503237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42" name="Rectangle 54"/>
          <p:cNvSpPr>
            <a:spLocks noChangeArrowheads="1"/>
          </p:cNvSpPr>
          <p:nvPr/>
        </p:nvSpPr>
        <p:spPr bwMode="auto">
          <a:xfrm>
            <a:off x="1835150" y="4581525"/>
            <a:ext cx="1470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2πr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463 L 0.34011 -0.0046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79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30" grpId="0"/>
      <p:bldP spid="37933" grpId="0"/>
      <p:bldP spid="37936" grpId="0"/>
      <p:bldP spid="37938" grpId="0" animBg="1"/>
      <p:bldP spid="37940" grpId="0"/>
      <p:bldP spid="379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12" name="Picture 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284538"/>
            <a:ext cx="7775575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5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1341438"/>
            <a:ext cx="2159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06" name="Picture 5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1414463"/>
            <a:ext cx="3527425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5"/>
          <p:cNvGrpSpPr/>
          <p:nvPr/>
        </p:nvGrpSpPr>
        <p:grpSpPr bwMode="auto">
          <a:xfrm>
            <a:off x="2771775" y="1916113"/>
            <a:ext cx="1943100" cy="1150937"/>
            <a:chOff x="1837" y="2069"/>
            <a:chExt cx="1224" cy="725"/>
          </a:xfrm>
        </p:grpSpPr>
        <p:sp>
          <p:nvSpPr>
            <p:cNvPr id="8204" name="AutoShape 56"/>
            <p:cNvSpPr>
              <a:spLocks noChangeArrowheads="1"/>
            </p:cNvSpPr>
            <p:nvPr/>
          </p:nvSpPr>
          <p:spPr bwMode="auto">
            <a:xfrm>
              <a:off x="1837" y="2069"/>
              <a:ext cx="1224" cy="725"/>
            </a:xfrm>
            <a:prstGeom prst="rightArrow">
              <a:avLst>
                <a:gd name="adj1" fmla="val 55315"/>
                <a:gd name="adj2" fmla="val 4220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5" name="Text Box 57"/>
            <p:cNvSpPr txBox="1">
              <a:spLocks noChangeArrowheads="1"/>
            </p:cNvSpPr>
            <p:nvPr/>
          </p:nvSpPr>
          <p:spPr bwMode="auto">
            <a:xfrm>
              <a:off x="2018" y="2296"/>
              <a:ext cx="56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000000"/>
                  </a:solidFill>
                </a:rPr>
                <a:t>展开</a:t>
              </a:r>
            </a:p>
          </p:txBody>
        </p:sp>
      </p:grpSp>
      <p:sp>
        <p:nvSpPr>
          <p:cNvPr id="8198" name="Text Box 58"/>
          <p:cNvSpPr txBox="1">
            <a:spLocks noChangeArrowheads="1"/>
          </p:cNvSpPr>
          <p:nvPr/>
        </p:nvSpPr>
        <p:spPr bwMode="auto">
          <a:xfrm>
            <a:off x="250825" y="476250"/>
            <a:ext cx="83534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    </a:t>
            </a:r>
            <a:r>
              <a:rPr lang="zh-CN" altLang="en-US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如图，将</a:t>
            </a: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圆锥</a:t>
            </a:r>
            <a:r>
              <a:rPr lang="zh-CN" altLang="en-US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的侧面沿</a:t>
            </a:r>
            <a:r>
              <a:rPr lang="en-US" altLang="zh-CN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AB</a:t>
            </a:r>
            <a:r>
              <a:rPr lang="zh-CN" altLang="en-US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展开，得到一个什么图形？</a:t>
            </a: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圆锥的侧面展开图</a:t>
            </a:r>
            <a:r>
              <a:rPr lang="zh-CN" altLang="en-US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与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△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OAB</a:t>
            </a:r>
            <a:r>
              <a:rPr lang="zh-CN" altLang="en-US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又怎样的关系</a:t>
            </a:r>
            <a:r>
              <a:rPr lang="en-US" altLang="zh-CN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?</a:t>
            </a:r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8316913" y="1557338"/>
            <a:ext cx="61118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圆锥的侧面展开图</a:t>
            </a:r>
          </a:p>
        </p:txBody>
      </p:sp>
      <p:sp>
        <p:nvSpPr>
          <p:cNvPr id="8200" name="Text Box 61"/>
          <p:cNvSpPr txBox="1">
            <a:spLocks noChangeArrowheads="1"/>
          </p:cNvSpPr>
          <p:nvPr/>
        </p:nvSpPr>
        <p:spPr bwMode="auto">
          <a:xfrm>
            <a:off x="1692275" y="2781300"/>
            <a:ext cx="790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</a:p>
        </p:txBody>
      </p:sp>
      <p:sp>
        <p:nvSpPr>
          <p:cNvPr id="8201" name="Text Box 62"/>
          <p:cNvSpPr txBox="1">
            <a:spLocks noChangeArrowheads="1"/>
          </p:cNvSpPr>
          <p:nvPr/>
        </p:nvSpPr>
        <p:spPr bwMode="auto">
          <a:xfrm>
            <a:off x="1979613" y="1916113"/>
            <a:ext cx="790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l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5364163" y="1628775"/>
            <a:ext cx="790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l</a:t>
            </a:r>
          </a:p>
        </p:txBody>
      </p:sp>
      <p:sp>
        <p:nvSpPr>
          <p:cNvPr id="23616" name="Rectangle 64"/>
          <p:cNvSpPr>
            <a:spLocks noChangeArrowheads="1"/>
          </p:cNvSpPr>
          <p:nvPr/>
        </p:nvSpPr>
        <p:spPr bwMode="auto">
          <a:xfrm>
            <a:off x="6011863" y="2859088"/>
            <a:ext cx="10747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2πr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000"/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000"/>
                                        <p:tgtEl>
                                          <p:spTgt spid="236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000"/>
                                        <p:tgtEl>
                                          <p:spTgt spid="236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1" grpId="0"/>
      <p:bldP spid="23615" grpId="0"/>
      <p:bldP spid="236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-4269"/>
          <a:stretch>
            <a:fillRect/>
          </a:stretch>
        </p:blipFill>
        <p:spPr bwMode="auto">
          <a:xfrm>
            <a:off x="7235825" y="260350"/>
            <a:ext cx="11160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6" name="Picture 3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25538"/>
            <a:ext cx="87852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7050" y="2278063"/>
            <a:ext cx="2068513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8" name="Picture 4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2278063"/>
            <a:ext cx="1358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9" name="Picture 4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76375" y="2349500"/>
            <a:ext cx="53276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0" name="Picture 4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11413" y="2925763"/>
            <a:ext cx="26066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1" name="Picture 4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55875" y="3429000"/>
            <a:ext cx="4176713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2" name="Picture 4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31913" y="3644900"/>
            <a:ext cx="7191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3" name="Picture 4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5288" y="4294188"/>
            <a:ext cx="1728787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4" name="Picture 4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95513" y="4292600"/>
            <a:ext cx="46815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5" name="Picture 4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23850" y="4868863"/>
            <a:ext cx="17287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6" name="Picture 4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195513" y="4868863"/>
            <a:ext cx="482441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7" name="Picture 4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195513" y="5373688"/>
            <a:ext cx="4967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8" name="Picture 5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11188" y="5876925"/>
            <a:ext cx="41052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2" name="WordArt 51"/>
          <p:cNvSpPr>
            <a:spLocks noChangeArrowheads="1" noChangeShapeType="1" noTextEdit="1"/>
          </p:cNvSpPr>
          <p:nvPr/>
        </p:nvSpPr>
        <p:spPr bwMode="auto">
          <a:xfrm>
            <a:off x="1835150" y="476250"/>
            <a:ext cx="3816350" cy="57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gradFill rotWithShape="1">
                  <a:gsLst>
                    <a:gs pos="0">
                      <a:srgbClr val="FF0066"/>
                    </a:gs>
                    <a:gs pos="50000">
                      <a:srgbClr val="CC6600"/>
                    </a:gs>
                    <a:gs pos="100000">
                      <a:srgbClr val="FF0066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典型例题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5175"/>
            <a:ext cx="86423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620713"/>
            <a:ext cx="1331912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2133600"/>
            <a:ext cx="8316913" cy="347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网格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网格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网格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760</Words>
  <Application>Microsoft Office PowerPoint</Application>
  <PresentationFormat>全屏显示(4:3)</PresentationFormat>
  <Paragraphs>90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华康海报体W12(P)</vt:lpstr>
      <vt:lpstr>楷体_GB2312</vt:lpstr>
      <vt:lpstr>隶书</vt:lpstr>
      <vt:lpstr>宋体</vt:lpstr>
      <vt:lpstr>微软雅黑</vt:lpstr>
      <vt:lpstr>Arial</vt:lpstr>
      <vt:lpstr>Franklin Gothic Medium</vt:lpstr>
      <vt:lpstr>Times New Roman</vt:lpstr>
      <vt:lpstr>Wingdings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2009-06-21T07:51:00Z</dcterms:created>
  <dcterms:modified xsi:type="dcterms:W3CDTF">2023-01-16T18:36:47Z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3CC3D7D90A744343B630A3BB440C6612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