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FED4-49C4-4662-B1A9-559AD706CB4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E37D0-049D-4529-BE4B-8D51AD2A70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8D31C-D519-47A1-B500-640147A170BB}" type="slidenum">
              <a:rPr lang="en-US" altLang="zh-CN" smtClean="0">
                <a:latin typeface="Arial" panose="020B0604020202020204" pitchFamily="34" charset="0"/>
              </a:rPr>
              <a:t>10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08CD1-05F1-4868-B350-C104AC9A3AE1}" type="slidenum">
              <a:rPr lang="en-US" altLang="zh-CN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CDD75-0623-4FC2-949E-62E7E85212FC}" type="slidenum">
              <a:rPr lang="en-US" altLang="zh-CN" smtClean="0">
                <a:latin typeface="Arial" panose="020B0604020202020204" pitchFamily="34" charset="0"/>
              </a:rPr>
              <a:t>13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F94F3-478D-4046-93DF-F073DC2E2738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C337B-4C10-4DE2-95B9-5359B78CBD45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D2F3-5CEE-4728-A0A2-80BC4190A804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89303-3BB9-4FC1-AB21-92A5D85DF47B}" type="slidenum">
              <a:rPr lang="en-US" altLang="zh-CN" smtClean="0">
                <a:latin typeface="Arial" panose="020B0604020202020204" pitchFamily="34" charset="0"/>
              </a:rPr>
              <a:t>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C32FD-0083-4403-9CC7-E34037706B9B}" type="slidenum">
              <a:rPr lang="en-US" altLang="zh-CN" smtClean="0">
                <a:latin typeface="Arial" panose="020B0604020202020204" pitchFamily="34" charset="0"/>
              </a:rPr>
              <a:t>7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EC439-3123-4E28-A865-8C1CF4A43554}" type="slidenum">
              <a:rPr lang="en-US" altLang="zh-CN" smtClean="0">
                <a:latin typeface="Arial" panose="020B0604020202020204" pitchFamily="34" charset="0"/>
              </a:rPr>
              <a:t>8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1666F-2C0D-4ADE-B0E1-CD689857799C}" type="slidenum">
              <a:rPr lang="en-US" altLang="zh-CN" smtClean="0">
                <a:latin typeface="Arial" panose="020B0604020202020204" pitchFamily="34" charset="0"/>
              </a:rPr>
              <a:t>9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187D78-8716-4102-8528-FA8F58BE33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84F7BC-C95A-4AAF-9CEB-A46E395265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4169" y="2276872"/>
            <a:ext cx="6333104" cy="773579"/>
          </a:xfrm>
        </p:spPr>
        <p:txBody>
          <a:bodyPr/>
          <a:lstStyle/>
          <a:p>
            <a:r>
              <a:rPr lang="en-US" altLang="zh-CN" sz="5400" b="1" dirty="0"/>
              <a:t>Working in Groups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27931" y="692696"/>
            <a:ext cx="7545579" cy="1325880"/>
          </a:xfrm>
        </p:spPr>
        <p:txBody>
          <a:bodyPr/>
          <a:lstStyle/>
          <a:p>
            <a:r>
              <a:rPr lang="fr-FR" altLang="zh-CN" sz="4000" dirty="0" smtClean="0"/>
              <a:t>Unit 9  Communication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2853476" y="486916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381000" y="3048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914400" y="1295400"/>
            <a:ext cx="74676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3. Yi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Han considers telling Ms. Liu about these problems. </a:t>
            </a:r>
            <a:endParaRPr lang="en-US" altLang="zh-CN" sz="2800" dirty="0" smtClean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伊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涵考虑把这些问题告诉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刘女士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762000" y="3429000"/>
            <a:ext cx="7315200" cy="1981200"/>
            <a:chOff x="838200" y="3911066"/>
            <a:chExt cx="7315200" cy="2671967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4592"/>
              <a:ext cx="7162800" cy="2618441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38200" y="3911066"/>
              <a:ext cx="7010400" cy="2552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     consider 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doing </a:t>
              </a:r>
              <a:r>
                <a:rPr lang="en-US" altLang="zh-CN" sz="2600" dirty="0" err="1" smtClean="0">
                  <a:latin typeface="+mn-lt"/>
                  <a:ea typeface="黑体" panose="02010609060101010101" pitchFamily="49" charset="-122"/>
                </a:rPr>
                <a:t>sth</a:t>
              </a: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.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意为“考虑做某事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动词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consider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后的动词要用动名词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形式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也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可加宾语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从句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4572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Practice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838200" y="3276600"/>
            <a:ext cx="7772400" cy="332422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+mn-lt"/>
              </a:rPr>
              <a:t>1. Don’t </a:t>
            </a:r>
            <a:r>
              <a:rPr lang="en-US" sz="2800" dirty="0">
                <a:latin typeface="+mn-lt"/>
              </a:rPr>
              <a:t>miss </a:t>
            </a:r>
            <a:r>
              <a:rPr lang="en-US" sz="2800" dirty="0" smtClean="0">
                <a:latin typeface="+mn-lt"/>
              </a:rPr>
              <a:t>“Gardening </a:t>
            </a:r>
            <a:r>
              <a:rPr lang="en-US" sz="2800" dirty="0">
                <a:latin typeface="+mn-lt"/>
              </a:rPr>
              <a:t>with </a:t>
            </a:r>
            <a:r>
              <a:rPr lang="en-US" sz="2800" dirty="0" smtClean="0">
                <a:latin typeface="+mn-lt"/>
              </a:rPr>
              <a:t>Mary” </a:t>
            </a:r>
            <a:r>
              <a:rPr lang="en-US" sz="2800" dirty="0">
                <a:latin typeface="+mn-lt"/>
              </a:rPr>
              <a:t>on Saturday afternoons. Mary Green will share her rose growing _________ with you.</a:t>
            </a:r>
            <a:endParaRPr lang="zh-CN" altLang="en-US" sz="28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+mn-lt"/>
              </a:rPr>
              <a:t>2. Cathy </a:t>
            </a:r>
            <a:r>
              <a:rPr lang="en-US" sz="2800" dirty="0">
                <a:latin typeface="+mn-lt"/>
              </a:rPr>
              <a:t>______________ school because she had a bad headache.</a:t>
            </a:r>
            <a:endParaRPr lang="zh-CN" alt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724400"/>
            <a:ext cx="182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secrets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3340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was absent from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43000" y="1371600"/>
            <a:ext cx="693420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Fill in the blanks with the correct forms of the words or phrases in the box.</a:t>
            </a:r>
          </a:p>
        </p:txBody>
      </p:sp>
      <p:sp>
        <p:nvSpPr>
          <p:cNvPr id="9" name="KSO_Shape"/>
          <p:cNvSpPr/>
          <p:nvPr/>
        </p:nvSpPr>
        <p:spPr>
          <a:xfrm>
            <a:off x="1371600" y="2438400"/>
            <a:ext cx="6248400" cy="9144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solidFill>
              <a:srgbClr val="E3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so far     trouble      be absent from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secret       look forward to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5334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Practice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8675" name="矩形 8"/>
          <p:cNvSpPr>
            <a:spLocks noChangeArrowheads="1"/>
          </p:cNvSpPr>
          <p:nvPr/>
        </p:nvSpPr>
        <p:spPr bwMode="auto">
          <a:xfrm>
            <a:off x="838200" y="1447800"/>
            <a:ext cx="777240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I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wrote a letter to Rose. I’m ________________ her reply.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—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How is your second-hand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laptop?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_______,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so good.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 He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always gets himself into ________ by doing things carelessly.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609725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look forwarding 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3505200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So far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4114800"/>
            <a:ext cx="144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trouble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4572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Discussion</a:t>
            </a: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1143000" y="1600200"/>
            <a:ext cx="6934200" cy="3352800"/>
            <a:chOff x="1143000" y="1600200"/>
            <a:chExt cx="6934200" cy="3352800"/>
          </a:xfrm>
        </p:grpSpPr>
        <p:sp>
          <p:nvSpPr>
            <p:cNvPr id="13" name="圆角矩形 12"/>
            <p:cNvSpPr/>
            <p:nvPr/>
          </p:nvSpPr>
          <p:spPr>
            <a:xfrm>
              <a:off x="1143000" y="1676400"/>
              <a:ext cx="6934200" cy="3276600"/>
            </a:xfrm>
            <a:prstGeom prst="roundRect">
              <a:avLst>
                <a:gd name="adj" fmla="val 1000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25400" dir="13500000">
                <a:prstClr val="black">
                  <a:alpha val="61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705" name="矩形 4"/>
            <p:cNvSpPr>
              <a:spLocks noChangeArrowheads="1"/>
            </p:cNvSpPr>
            <p:nvPr/>
          </p:nvSpPr>
          <p:spPr bwMode="auto">
            <a:xfrm>
              <a:off x="1447800" y="1600200"/>
              <a:ext cx="6477000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you ever had any problems while working in a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group?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47800" y="2921000"/>
            <a:ext cx="66294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you solve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communication play an important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it in your group.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5181600"/>
            <a:ext cx="2262188" cy="15338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609600" y="381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Group work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1066800" y="1371600"/>
            <a:ext cx="7239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Show your group to us and let us know you </a:t>
            </a:r>
            <a:r>
              <a:rPr lang="en-US" sz="2800" dirty="0" smtClean="0">
                <a:latin typeface="+mn-lt"/>
              </a:rPr>
              <a:t>well!</a:t>
            </a:r>
            <a:endParaRPr lang="zh-CN" altLang="en-US" sz="2800" dirty="0">
              <a:latin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66800" y="2057400"/>
            <a:ext cx="6096000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What’s 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the name of your 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group?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Who 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leader of your 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group?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Who 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is good at making a 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speech?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Who 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quick-minded?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 What 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are the problems of your 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group?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6. What 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are your group 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dreams?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5017179"/>
            <a:ext cx="2362200" cy="16990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3810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685800" y="1295400"/>
            <a:ext cx="8305800" cy="50292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zh-CN" altLang="en-US" sz="2800" kern="0" dirty="0">
                <a:latin typeface="+mn-lt"/>
                <a:ea typeface="黑体" panose="02010609060101010101" pitchFamily="49" charset="-122"/>
              </a:rPr>
              <a:t>   用括号中所给词语的适当形式</a:t>
            </a:r>
            <a:r>
              <a:rPr kumimoji="1" lang="zh-CN" altLang="en-US" sz="2800" kern="0" dirty="0" smtClean="0">
                <a:latin typeface="+mn-lt"/>
                <a:ea typeface="黑体" panose="02010609060101010101" pitchFamily="49" charset="-122"/>
              </a:rPr>
              <a:t>填空</a:t>
            </a:r>
            <a:r>
              <a:rPr kumimoji="1" lang="zh-CN" altLang="en-US" sz="2800" kern="0" dirty="0">
                <a:latin typeface="+mn-lt"/>
                <a:ea typeface="黑体" panose="02010609060101010101" pitchFamily="49" charset="-122"/>
              </a:rPr>
              <a:t>。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1. Who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is the __________ (lead) of this </a:t>
            </a: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group?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2. Danny,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why are you _______ (absence) </a:t>
            </a: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again?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3. You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must have _________ (confident) in yourself from now on.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4. How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about __________ (share) your room with </a:t>
            </a: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me?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5. Does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she __________ (real) her </a:t>
            </a: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mistakes? 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95600" y="2017713"/>
            <a:ext cx="1512888" cy="72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leader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86200" y="2819400"/>
            <a:ext cx="1600200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absent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71800" y="3505200"/>
            <a:ext cx="2376488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confidence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819400" y="4910138"/>
            <a:ext cx="1524000" cy="652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sharing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438400" y="5667375"/>
            <a:ext cx="187325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realize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2600" y="2984500"/>
            <a:ext cx="6400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Draw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 poster of your group.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Writing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: My group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0" y="2362200"/>
            <a:ext cx="73914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1.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talk about individual work and group work.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2.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expressions about giving suggestions.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3.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how to help others in a group work.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4.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realize the necessity of communication in a group work.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381000" y="304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676400" y="1295400"/>
            <a:ext cx="5410200" cy="6096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Individual work PK work in groups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43000" y="2079625"/>
            <a:ext cx="7086600" cy="249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word that has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it,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think, that,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mouth…. 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has the more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words,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by yourself or work in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groups?</a:t>
            </a:r>
            <a:endParaRPr lang="en-US" altLang="zh-CN" sz="2600" dirty="0"/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1371600" y="4648200"/>
            <a:ext cx="5943600" cy="1889125"/>
            <a:chOff x="1371600" y="4648200"/>
            <a:chExt cx="5943600" cy="1889311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00600" y="4648200"/>
              <a:ext cx="2514600" cy="187904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71600" y="4648200"/>
              <a:ext cx="2514600" cy="188931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矩形 12"/>
            <p:cNvSpPr/>
            <p:nvPr/>
          </p:nvSpPr>
          <p:spPr>
            <a:xfrm>
              <a:off x="3962400" y="5105445"/>
              <a:ext cx="762000" cy="7700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14350" indent="-514350">
                <a:defRPr/>
              </a:pPr>
              <a:r>
                <a:rPr lang="en-US" altLang="zh-CN" sz="4400" dirty="0" err="1">
                  <a:latin typeface="+mn-lt"/>
                  <a:ea typeface="黑体" panose="02010609060101010101" pitchFamily="49" charset="-122"/>
                </a:rPr>
                <a:t>vs</a:t>
              </a:r>
              <a:endParaRPr lang="en-US" altLang="zh-CN" sz="4400" dirty="0">
                <a:latin typeface="+mn-lt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381000" y="3810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43000" y="1600200"/>
            <a:ext cx="7086600" cy="12954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Do you like group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work?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What can you do to help your group work well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together?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581400"/>
            <a:ext cx="3381375" cy="236058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81400"/>
            <a:ext cx="3551843" cy="2343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81000" y="3810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Fast-reading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200" y="2362200"/>
            <a:ext cx="73152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The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group is working slowly. Yi Han wants to solve the problem. What does she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do?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□Tell the teacher.  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□ Talk to Li </a:t>
            </a:r>
            <a:r>
              <a:rPr lang="en-US" altLang="zh-CN" sz="2800" dirty="0" err="1">
                <a:latin typeface="+mn-lt"/>
                <a:ea typeface="黑体" panose="02010609060101010101" pitchFamily="49" charset="-122"/>
              </a:rPr>
              <a:t>Tian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90600" y="1447800"/>
            <a:ext cx="7010400" cy="6096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Read the lesson and tick the correct answers.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990600" y="4343400"/>
            <a:ext cx="611188" cy="4572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457200" y="3810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914400" y="1447800"/>
            <a:ext cx="7620000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Li </a:t>
            </a:r>
            <a:r>
              <a:rPr lang="en-US" altLang="zh-CN" sz="2800" dirty="0" err="1">
                <a:latin typeface="+mn-lt"/>
                <a:ea typeface="黑体" panose="02010609060101010101" pitchFamily="49" charset="-122"/>
              </a:rPr>
              <a:t>Tian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has some difficulties. What are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they?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□He doesn’t want to be in the group.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□He doesn’t want to do something stupid.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3. Knowing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Yi Han decides to help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him,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what will Li </a:t>
            </a:r>
            <a:r>
              <a:rPr lang="en-US" altLang="zh-CN" sz="2800" dirty="0" err="1">
                <a:latin typeface="+mn-lt"/>
                <a:ea typeface="黑体" panose="02010609060101010101" pitchFamily="49" charset="-122"/>
              </a:rPr>
              <a:t>Tian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do?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□He will try hard to do his part.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□He think it’s not fair to do his part.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1066800" y="2819400"/>
            <a:ext cx="611188" cy="4572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066800" y="4724400"/>
            <a:ext cx="611188" cy="45720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533400" y="3810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Retelling 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990600" y="2514600"/>
            <a:ext cx="7620000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Who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is the leader of the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group?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What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are her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problems?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3. Did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Yi Han tell Ms. Liu about these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problems?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4. What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did she decide to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do?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5. What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can you learn from Yi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Han?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3000" y="1447800"/>
            <a:ext cx="693420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Retell the text. The questions below may help you.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533400" y="2286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990600" y="1408113"/>
            <a:ext cx="7620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confident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&amp; confidence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762000" y="2209800"/>
            <a:ext cx="7391400" cy="2743200"/>
            <a:chOff x="762000" y="3433916"/>
            <a:chExt cx="7391400" cy="2281646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17"/>
              <a:ext cx="7162800" cy="2210345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762000" y="3433916"/>
              <a:ext cx="7239000" cy="10748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confident 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形容词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“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自信的、有信心的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 </a:t>
              </a:r>
              <a:r>
                <a:rPr lang="en-US" altLang="zh-CN" sz="2600" dirty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rPr>
                <a:t>be confident </a:t>
              </a:r>
              <a:r>
                <a:rPr lang="en-US" altLang="zh-CN" sz="2600" dirty="0" smtClea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rPr>
                <a:t>of 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表示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“对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……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有信心” 。</a:t>
              </a: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7010400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confidence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不可数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名词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“信心”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；短语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have confidence in 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表示“对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……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有信心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”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685800" y="3048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914400" y="1295400"/>
            <a:ext cx="74676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She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is not looking forward to working with her group because a boy named Li </a:t>
            </a:r>
            <a:r>
              <a:rPr lang="en-US" altLang="zh-CN" sz="2800" dirty="0" err="1">
                <a:latin typeface="+mn-lt"/>
                <a:ea typeface="黑体" panose="02010609060101010101" pitchFamily="49" charset="-122"/>
              </a:rPr>
              <a:t>Tian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is always absent from the group meetings.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685800" y="2819400"/>
            <a:ext cx="7315200" cy="2971800"/>
            <a:chOff x="838200" y="3911066"/>
            <a:chExt cx="7315200" cy="2260895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4207"/>
              <a:ext cx="7162800" cy="2207754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38200" y="3911066"/>
              <a:ext cx="7010400" cy="9834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>
                <a:lnSpc>
                  <a:spcPct val="150000"/>
                </a:lnSpc>
                <a:defRPr/>
              </a:pP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     look 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forward to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意为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“期待、希望”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后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加名词、代词、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动名词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。</a:t>
              </a: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3944938"/>
            <a:ext cx="7010400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     named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Li </a:t>
            </a:r>
            <a:r>
              <a:rPr lang="en-US" altLang="zh-CN" sz="2600" dirty="0" err="1">
                <a:latin typeface="+mn-lt"/>
                <a:ea typeface="黑体" panose="02010609060101010101" pitchFamily="49" charset="-122"/>
              </a:rPr>
              <a:t>Tian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是过去分词短语作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定语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修饰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前面的名词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boy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。</a:t>
            </a:r>
            <a:endParaRPr lang="zh-CN" altLang="en-US" sz="26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800" y="5099050"/>
            <a:ext cx="7010400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     be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absent from 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意为“缺席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……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”。</a:t>
            </a:r>
            <a:endParaRPr lang="zh-CN" altLang="en-US" sz="26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9  Communication Lesson 53_课件1</Template>
  <TotalTime>0</TotalTime>
  <Words>804</Words>
  <Application>Microsoft Office PowerPoint</Application>
  <PresentationFormat>全屏显示(4:3)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 2</vt:lpstr>
      <vt:lpstr>WWW.2PPT.COM
</vt:lpstr>
      <vt:lpstr>Unit 9  Communication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2018-06-05T07:05:00Z</dcterms:created>
  <dcterms:modified xsi:type="dcterms:W3CDTF">2023-01-16T18:36:53Z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518EE037232A450793A1F0F74650885B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